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1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6" r:id="rId3"/>
    <p:sldId id="295" r:id="rId4"/>
    <p:sldId id="298" r:id="rId5"/>
    <p:sldId id="289" r:id="rId6"/>
    <p:sldId id="290" r:id="rId7"/>
    <p:sldId id="369" r:id="rId8"/>
    <p:sldId id="291" r:id="rId9"/>
    <p:sldId id="292" r:id="rId10"/>
    <p:sldId id="293" r:id="rId11"/>
    <p:sldId id="379" r:id="rId12"/>
    <p:sldId id="294" r:id="rId13"/>
    <p:sldId id="380" r:id="rId14"/>
    <p:sldId id="261" r:id="rId15"/>
    <p:sldId id="325" r:id="rId16"/>
    <p:sldId id="370" r:id="rId17"/>
    <p:sldId id="371" r:id="rId18"/>
    <p:sldId id="372" r:id="rId19"/>
    <p:sldId id="378" r:id="rId20"/>
    <p:sldId id="373" r:id="rId21"/>
    <p:sldId id="374" r:id="rId22"/>
    <p:sldId id="381" r:id="rId23"/>
    <p:sldId id="367" r:id="rId24"/>
    <p:sldId id="362" r:id="rId25"/>
    <p:sldId id="383" r:id="rId26"/>
    <p:sldId id="384" r:id="rId27"/>
    <p:sldId id="376" r:id="rId28"/>
    <p:sldId id="377" r:id="rId29"/>
    <p:sldId id="326" r:id="rId30"/>
    <p:sldId id="327" r:id="rId31"/>
    <p:sldId id="361" r:id="rId32"/>
    <p:sldId id="266" r:id="rId33"/>
    <p:sldId id="332" r:id="rId34"/>
    <p:sldId id="365" r:id="rId35"/>
    <p:sldId id="364" r:id="rId36"/>
    <p:sldId id="368" r:id="rId37"/>
    <p:sldId id="300" r:id="rId38"/>
    <p:sldId id="301" r:id="rId39"/>
    <p:sldId id="302" r:id="rId40"/>
    <p:sldId id="366" r:id="rId41"/>
    <p:sldId id="382" r:id="rId4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CC"/>
    <a:srgbClr val="FFCC00"/>
    <a:srgbClr val="FF0000"/>
    <a:srgbClr val="FF9900"/>
    <a:srgbClr val="33CC33"/>
    <a:srgbClr val="CC66FF"/>
    <a:srgbClr val="FF3300"/>
    <a:srgbClr val="66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1116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4D91A-9168-4459-BA0A-80CDB07D9048}" type="doc">
      <dgm:prSet loTypeId="urn:microsoft.com/office/officeart/2011/layout/HexagonRadial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69B70F8C-DE55-446D-81FB-1D3505603857}">
      <dgm:prSet phldrT="[Text]"/>
      <dgm:spPr/>
      <dgm:t>
        <a:bodyPr/>
        <a:lstStyle/>
        <a:p>
          <a:r>
            <a:rPr lang="th-TH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ปรัชญา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68F44AA-B676-4E04-AB24-8BD0DD851F62}" type="parTrans" cxnId="{C3CF819F-4352-4DD0-9C0B-179678B8A7C7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2A3D3FF-7406-4548-8343-2DF0CA443B7A}" type="sibTrans" cxnId="{C3CF819F-4352-4DD0-9C0B-179678B8A7C7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F02EBA1-FD12-4A3E-B9C9-49AF10AAFFDC}">
      <dgm:prSet phldrT="[Text]"/>
      <dgm:spPr>
        <a:solidFill>
          <a:srgbClr val="00B050"/>
        </a:solidFill>
      </dgm:spPr>
      <dgm:t>
        <a:bodyPr/>
        <a:lstStyle/>
        <a:p>
          <a:r>
            <a:rPr lang="th-TH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แสวงหาความรู้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E18BDCC-99DD-4AA2-8161-6E28431B15AF}" type="parTrans" cxnId="{DE7F7603-7D23-4FBB-9C3A-B93E94228C2D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7D2C2F2-C489-44C6-B047-1FF0489EE712}" type="sibTrans" cxnId="{DE7F7603-7D23-4FBB-9C3A-B93E94228C2D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C750EB5-C874-4CB6-8559-E179B3DE26B4}">
      <dgm:prSet phldrT="[Text]"/>
      <dgm:spPr/>
      <dgm:t>
        <a:bodyPr/>
        <a:lstStyle/>
        <a:p>
          <a:r>
            <a:rPr lang="th-TH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สืบค้น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67E88E-3AD4-4A6E-B728-7B485230C7D1}" type="parTrans" cxnId="{9A563D20-2BFF-434E-B349-9019C3269FE7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1A97850-B5ED-4F75-863C-A59425173077}" type="sibTrans" cxnId="{9A563D20-2BFF-434E-B349-9019C3269FE7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73AEA04-7BF3-4142-A665-D291FBA5286A}">
      <dgm:prSet phldrT="[Text]"/>
      <dgm:spPr>
        <a:solidFill>
          <a:srgbClr val="FF990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สำรวจตรวจสอบ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B7842DF-C7F4-4F39-AA19-D7EDA203BAFF}" type="parTrans" cxnId="{C538E2DB-0E46-49C4-84D7-F6D96AB3990C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8B0A9A6-8027-4069-9913-E3BDDB840E89}" type="sibTrans" cxnId="{C538E2DB-0E46-49C4-84D7-F6D96AB3990C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8CACB15-AABB-43F1-92E0-8E28DD84BF89}">
      <dgm:prSet phldrT="[Text]"/>
      <dgm:spPr/>
      <dgm:t>
        <a:bodyPr/>
        <a:lstStyle/>
        <a:p>
          <a:r>
            <a:rPr lang="th-TH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แยกแยะวิเคราะห์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0295915-742D-4F39-A840-2D027D591B03}" type="parTrans" cxnId="{76BE7736-7900-4564-B87E-5179D4D59399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7468FA-6ABD-4F49-B637-01282946BBB2}" type="sibTrans" cxnId="{76BE7736-7900-4564-B87E-5179D4D59399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18C05AD-5395-42B4-BCAD-D1D3FA5A5A5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th-TH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ประเมิน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C96FE6-E8F1-44B6-9776-892D032F2905}" type="parTrans" cxnId="{E51FD03F-ABA4-46FA-8FB3-AFDD50DD2330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EAC94C-E46F-4B83-B6DA-270467880A09}" type="sibTrans" cxnId="{E51FD03F-ABA4-46FA-8FB3-AFDD50DD2330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9788844-961A-445F-9558-3821AAC37A7C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h-TH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ประมวล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3945A23-963C-4CC7-8DCC-AA50CEF9BA5E}" type="parTrans" cxnId="{DE00EFA0-32E6-44F3-AA58-9F10B5D598BA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CF67A0D-4490-45B7-B693-11D9D64522E3}" type="sibTrans" cxnId="{DE00EFA0-32E6-44F3-AA58-9F10B5D598BA}">
      <dgm:prSet/>
      <dgm:spPr/>
      <dgm:t>
        <a:bodyPr/>
        <a:lstStyle/>
        <a:p>
          <a:endParaRPr lang="th-TH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9DC60A9-06BE-4876-B833-BBD88E219085}" type="pres">
      <dgm:prSet presAssocID="{FE54D91A-9168-4459-BA0A-80CDB07D90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FC4B3BF1-62C9-46F0-961C-4D30561D35F3}" type="pres">
      <dgm:prSet presAssocID="{69B70F8C-DE55-446D-81FB-1D350560385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th-TH"/>
        </a:p>
      </dgm:t>
    </dgm:pt>
    <dgm:pt modelId="{4CACB9B6-43A5-4339-9502-E4EA73933682}" type="pres">
      <dgm:prSet presAssocID="{EF02EBA1-FD12-4A3E-B9C9-49AF10AAFFDC}" presName="Accent1" presStyleCnt="0"/>
      <dgm:spPr/>
      <dgm:t>
        <a:bodyPr/>
        <a:lstStyle/>
        <a:p>
          <a:endParaRPr lang="en-US"/>
        </a:p>
      </dgm:t>
    </dgm:pt>
    <dgm:pt modelId="{E1CDCC92-937D-4AEC-B798-AAB3679A48EF}" type="pres">
      <dgm:prSet presAssocID="{EF02EBA1-FD12-4A3E-B9C9-49AF10AAFFDC}" presName="Accent" presStyleLbl="bgShp" presStyleIdx="0" presStyleCnt="6"/>
      <dgm:spPr/>
      <dgm:t>
        <a:bodyPr/>
        <a:lstStyle/>
        <a:p>
          <a:endParaRPr lang="en-US"/>
        </a:p>
      </dgm:t>
    </dgm:pt>
    <dgm:pt modelId="{48161908-3C04-465C-884C-47AB8120A7B2}" type="pres">
      <dgm:prSet presAssocID="{EF02EBA1-FD12-4A3E-B9C9-49AF10AAFFD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188507-ABCB-420C-AD20-067A7FE31322}" type="pres">
      <dgm:prSet presAssocID="{9C750EB5-C874-4CB6-8559-E179B3DE26B4}" presName="Accent2" presStyleCnt="0"/>
      <dgm:spPr/>
      <dgm:t>
        <a:bodyPr/>
        <a:lstStyle/>
        <a:p>
          <a:endParaRPr lang="en-US"/>
        </a:p>
      </dgm:t>
    </dgm:pt>
    <dgm:pt modelId="{9D506818-9BC4-43F1-A49A-CFC1DD9408D6}" type="pres">
      <dgm:prSet presAssocID="{9C750EB5-C874-4CB6-8559-E179B3DE26B4}" presName="Accent" presStyleLbl="bgShp" presStyleIdx="1" presStyleCnt="6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4CBF205D-4BAE-4F76-9573-EFA06EABF16D}" type="pres">
      <dgm:prSet presAssocID="{9C750EB5-C874-4CB6-8559-E179B3DE26B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7889E9-BA13-4051-B6E7-D9836244095F}" type="pres">
      <dgm:prSet presAssocID="{B73AEA04-7BF3-4142-A665-D291FBA5286A}" presName="Accent3" presStyleCnt="0"/>
      <dgm:spPr/>
      <dgm:t>
        <a:bodyPr/>
        <a:lstStyle/>
        <a:p>
          <a:endParaRPr lang="en-US"/>
        </a:p>
      </dgm:t>
    </dgm:pt>
    <dgm:pt modelId="{D30FA654-6084-46CD-93D7-3E17AF04CF9E}" type="pres">
      <dgm:prSet presAssocID="{B73AEA04-7BF3-4142-A665-D291FBA5286A}" presName="Accent" presStyleLbl="bgShp" presStyleIdx="2" presStyleCnt="6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68D20B2-D35C-45B5-AF6A-5CF5B8159D94}" type="pres">
      <dgm:prSet presAssocID="{B73AEA04-7BF3-4142-A665-D291FBA5286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0292C2-20C5-4C7F-8A5F-9797320308C4}" type="pres">
      <dgm:prSet presAssocID="{98CACB15-AABB-43F1-92E0-8E28DD84BF89}" presName="Accent4" presStyleCnt="0"/>
      <dgm:spPr/>
      <dgm:t>
        <a:bodyPr/>
        <a:lstStyle/>
        <a:p>
          <a:endParaRPr lang="en-US"/>
        </a:p>
      </dgm:t>
    </dgm:pt>
    <dgm:pt modelId="{5CC04936-118D-4D13-87AF-F9896D41A2F9}" type="pres">
      <dgm:prSet presAssocID="{98CACB15-AABB-43F1-92E0-8E28DD84BF89}" presName="Accent" presStyleLbl="bgShp" presStyleIdx="3" presStyleCnt="6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D659534-E36C-4112-9D35-A042F215CCDE}" type="pres">
      <dgm:prSet presAssocID="{98CACB15-AABB-43F1-92E0-8E28DD84BF8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51B62C-7A94-4F29-A9BC-5A1BA70C6F0A}" type="pres">
      <dgm:prSet presAssocID="{018C05AD-5395-42B4-BCAD-D1D3FA5A5A5C}" presName="Accent5" presStyleCnt="0"/>
      <dgm:spPr/>
      <dgm:t>
        <a:bodyPr/>
        <a:lstStyle/>
        <a:p>
          <a:endParaRPr lang="en-US"/>
        </a:p>
      </dgm:t>
    </dgm:pt>
    <dgm:pt modelId="{48968842-D0F9-4D06-87CE-CE25A562D2FD}" type="pres">
      <dgm:prSet presAssocID="{018C05AD-5395-42B4-BCAD-D1D3FA5A5A5C}" presName="Accent" presStyleLbl="bgShp" presStyleIdx="4" presStyleCnt="6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BB08B47-9EC1-44FC-BADD-8804124BAE67}" type="pres">
      <dgm:prSet presAssocID="{018C05AD-5395-42B4-BCAD-D1D3FA5A5A5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19679E8-6847-4975-BBE7-1BC50C14F18E}" type="pres">
      <dgm:prSet presAssocID="{79788844-961A-445F-9558-3821AAC37A7C}" presName="Accent6" presStyleCnt="0"/>
      <dgm:spPr/>
      <dgm:t>
        <a:bodyPr/>
        <a:lstStyle/>
        <a:p>
          <a:endParaRPr lang="en-US"/>
        </a:p>
      </dgm:t>
    </dgm:pt>
    <dgm:pt modelId="{A3A03923-09E2-4421-8CD3-995B3E85E723}" type="pres">
      <dgm:prSet presAssocID="{79788844-961A-445F-9558-3821AAC37A7C}" presName="Accent" presStyleLbl="bgShp" presStyleIdx="5" presStyleCnt="6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7F5D14D-28EA-4EAD-AA06-6DA4F9840406}" type="pres">
      <dgm:prSet presAssocID="{79788844-961A-445F-9558-3821AAC37A7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538E2DB-0E46-49C4-84D7-F6D96AB3990C}" srcId="{69B70F8C-DE55-446D-81FB-1D3505603857}" destId="{B73AEA04-7BF3-4142-A665-D291FBA5286A}" srcOrd="2" destOrd="0" parTransId="{CB7842DF-C7F4-4F39-AA19-D7EDA203BAFF}" sibTransId="{B8B0A9A6-8027-4069-9913-E3BDDB840E89}"/>
    <dgm:cxn modelId="{DE00EFA0-32E6-44F3-AA58-9F10B5D598BA}" srcId="{69B70F8C-DE55-446D-81FB-1D3505603857}" destId="{79788844-961A-445F-9558-3821AAC37A7C}" srcOrd="5" destOrd="0" parTransId="{63945A23-963C-4CC7-8DCC-AA50CEF9BA5E}" sibTransId="{FCF67A0D-4490-45B7-B693-11D9D64522E3}"/>
    <dgm:cxn modelId="{D97BC87C-F335-4835-9010-9BBE561400D4}" type="presOf" srcId="{FE54D91A-9168-4459-BA0A-80CDB07D9048}" destId="{59DC60A9-06BE-4876-B833-BBD88E219085}" srcOrd="0" destOrd="0" presId="urn:microsoft.com/office/officeart/2011/layout/HexagonRadial"/>
    <dgm:cxn modelId="{16227096-043B-4B2D-B3E9-A87E3B6959B7}" type="presOf" srcId="{B73AEA04-7BF3-4142-A665-D291FBA5286A}" destId="{E68D20B2-D35C-45B5-AF6A-5CF5B8159D94}" srcOrd="0" destOrd="0" presId="urn:microsoft.com/office/officeart/2011/layout/HexagonRadial"/>
    <dgm:cxn modelId="{847818D0-7214-41B5-AE03-BFEB09B06AA2}" type="presOf" srcId="{79788844-961A-445F-9558-3821AAC37A7C}" destId="{27F5D14D-28EA-4EAD-AA06-6DA4F9840406}" srcOrd="0" destOrd="0" presId="urn:microsoft.com/office/officeart/2011/layout/HexagonRadial"/>
    <dgm:cxn modelId="{C3CF819F-4352-4DD0-9C0B-179678B8A7C7}" srcId="{FE54D91A-9168-4459-BA0A-80CDB07D9048}" destId="{69B70F8C-DE55-446D-81FB-1D3505603857}" srcOrd="0" destOrd="0" parTransId="{A68F44AA-B676-4E04-AB24-8BD0DD851F62}" sibTransId="{B2A3D3FF-7406-4548-8343-2DF0CA443B7A}"/>
    <dgm:cxn modelId="{DE7F7603-7D23-4FBB-9C3A-B93E94228C2D}" srcId="{69B70F8C-DE55-446D-81FB-1D3505603857}" destId="{EF02EBA1-FD12-4A3E-B9C9-49AF10AAFFDC}" srcOrd="0" destOrd="0" parTransId="{1E18BDCC-99DD-4AA2-8161-6E28431B15AF}" sibTransId="{77D2C2F2-C489-44C6-B047-1FF0489EE712}"/>
    <dgm:cxn modelId="{D3109DA4-5C56-4E30-870A-C67F3FECC01C}" type="presOf" srcId="{EF02EBA1-FD12-4A3E-B9C9-49AF10AAFFDC}" destId="{48161908-3C04-465C-884C-47AB8120A7B2}" srcOrd="0" destOrd="0" presId="urn:microsoft.com/office/officeart/2011/layout/HexagonRadial"/>
    <dgm:cxn modelId="{0986A697-ABD0-4F32-920A-87955AEB0CD1}" type="presOf" srcId="{018C05AD-5395-42B4-BCAD-D1D3FA5A5A5C}" destId="{8BB08B47-9EC1-44FC-BADD-8804124BAE67}" srcOrd="0" destOrd="0" presId="urn:microsoft.com/office/officeart/2011/layout/HexagonRadial"/>
    <dgm:cxn modelId="{0E3C8057-3A0C-4669-8CB6-9B63AE0EC6C0}" type="presOf" srcId="{69B70F8C-DE55-446D-81FB-1D3505603857}" destId="{FC4B3BF1-62C9-46F0-961C-4D30561D35F3}" srcOrd="0" destOrd="0" presId="urn:microsoft.com/office/officeart/2011/layout/HexagonRadial"/>
    <dgm:cxn modelId="{D1E85F32-5CFF-4898-89CA-F7775EC5EC8F}" type="presOf" srcId="{9C750EB5-C874-4CB6-8559-E179B3DE26B4}" destId="{4CBF205D-4BAE-4F76-9573-EFA06EABF16D}" srcOrd="0" destOrd="0" presId="urn:microsoft.com/office/officeart/2011/layout/HexagonRadial"/>
    <dgm:cxn modelId="{76BE7736-7900-4564-B87E-5179D4D59399}" srcId="{69B70F8C-DE55-446D-81FB-1D3505603857}" destId="{98CACB15-AABB-43F1-92E0-8E28DD84BF89}" srcOrd="3" destOrd="0" parTransId="{50295915-742D-4F39-A840-2D027D591B03}" sibTransId="{357468FA-6ABD-4F49-B637-01282946BBB2}"/>
    <dgm:cxn modelId="{B86BAE24-D0D8-4D17-8E8D-C62EEF1E706B}" type="presOf" srcId="{98CACB15-AABB-43F1-92E0-8E28DD84BF89}" destId="{5D659534-E36C-4112-9D35-A042F215CCDE}" srcOrd="0" destOrd="0" presId="urn:microsoft.com/office/officeart/2011/layout/HexagonRadial"/>
    <dgm:cxn modelId="{9A563D20-2BFF-434E-B349-9019C3269FE7}" srcId="{69B70F8C-DE55-446D-81FB-1D3505603857}" destId="{9C750EB5-C874-4CB6-8559-E179B3DE26B4}" srcOrd="1" destOrd="0" parTransId="{BB67E88E-3AD4-4A6E-B728-7B485230C7D1}" sibTransId="{51A97850-B5ED-4F75-863C-A59425173077}"/>
    <dgm:cxn modelId="{E51FD03F-ABA4-46FA-8FB3-AFDD50DD2330}" srcId="{69B70F8C-DE55-446D-81FB-1D3505603857}" destId="{018C05AD-5395-42B4-BCAD-D1D3FA5A5A5C}" srcOrd="4" destOrd="0" parTransId="{7EC96FE6-E8F1-44B6-9776-892D032F2905}" sibTransId="{7DEAC94C-E46F-4B83-B6DA-270467880A09}"/>
    <dgm:cxn modelId="{F7ECF110-9494-4E94-90B8-B551EBD64703}" type="presParOf" srcId="{59DC60A9-06BE-4876-B833-BBD88E219085}" destId="{FC4B3BF1-62C9-46F0-961C-4D30561D35F3}" srcOrd="0" destOrd="0" presId="urn:microsoft.com/office/officeart/2011/layout/HexagonRadial"/>
    <dgm:cxn modelId="{242E529D-DBC5-416C-AF7E-21CD81CD7906}" type="presParOf" srcId="{59DC60A9-06BE-4876-B833-BBD88E219085}" destId="{4CACB9B6-43A5-4339-9502-E4EA73933682}" srcOrd="1" destOrd="0" presId="urn:microsoft.com/office/officeart/2011/layout/HexagonRadial"/>
    <dgm:cxn modelId="{8D0A17C2-E1D9-4C2C-8223-F8CAA754F38E}" type="presParOf" srcId="{4CACB9B6-43A5-4339-9502-E4EA73933682}" destId="{E1CDCC92-937D-4AEC-B798-AAB3679A48EF}" srcOrd="0" destOrd="0" presId="urn:microsoft.com/office/officeart/2011/layout/HexagonRadial"/>
    <dgm:cxn modelId="{161EA4A2-85ED-4285-AADA-4252E4E3E3B3}" type="presParOf" srcId="{59DC60A9-06BE-4876-B833-BBD88E219085}" destId="{48161908-3C04-465C-884C-47AB8120A7B2}" srcOrd="2" destOrd="0" presId="urn:microsoft.com/office/officeart/2011/layout/HexagonRadial"/>
    <dgm:cxn modelId="{B8BE9736-F815-419A-986B-5F156E6C3213}" type="presParOf" srcId="{59DC60A9-06BE-4876-B833-BBD88E219085}" destId="{D5188507-ABCB-420C-AD20-067A7FE31322}" srcOrd="3" destOrd="0" presId="urn:microsoft.com/office/officeart/2011/layout/HexagonRadial"/>
    <dgm:cxn modelId="{6CF5FE21-8CB4-4AA3-A539-D20C01651575}" type="presParOf" srcId="{D5188507-ABCB-420C-AD20-067A7FE31322}" destId="{9D506818-9BC4-43F1-A49A-CFC1DD9408D6}" srcOrd="0" destOrd="0" presId="urn:microsoft.com/office/officeart/2011/layout/HexagonRadial"/>
    <dgm:cxn modelId="{697A7AD2-0786-4840-B1A6-A2D3D7F70C91}" type="presParOf" srcId="{59DC60A9-06BE-4876-B833-BBD88E219085}" destId="{4CBF205D-4BAE-4F76-9573-EFA06EABF16D}" srcOrd="4" destOrd="0" presId="urn:microsoft.com/office/officeart/2011/layout/HexagonRadial"/>
    <dgm:cxn modelId="{A0B1E634-6891-4C31-9A15-D952782F4F51}" type="presParOf" srcId="{59DC60A9-06BE-4876-B833-BBD88E219085}" destId="{427889E9-BA13-4051-B6E7-D9836244095F}" srcOrd="5" destOrd="0" presId="urn:microsoft.com/office/officeart/2011/layout/HexagonRadial"/>
    <dgm:cxn modelId="{4E56C564-D40C-4187-B696-1D497A77E1D6}" type="presParOf" srcId="{427889E9-BA13-4051-B6E7-D9836244095F}" destId="{D30FA654-6084-46CD-93D7-3E17AF04CF9E}" srcOrd="0" destOrd="0" presId="urn:microsoft.com/office/officeart/2011/layout/HexagonRadial"/>
    <dgm:cxn modelId="{E5BDE324-EBEC-428C-A0B6-3A7F6BEB7E32}" type="presParOf" srcId="{59DC60A9-06BE-4876-B833-BBD88E219085}" destId="{E68D20B2-D35C-45B5-AF6A-5CF5B8159D94}" srcOrd="6" destOrd="0" presId="urn:microsoft.com/office/officeart/2011/layout/HexagonRadial"/>
    <dgm:cxn modelId="{FAEC1687-3D7E-4E88-ADC4-6DE9B8C37681}" type="presParOf" srcId="{59DC60A9-06BE-4876-B833-BBD88E219085}" destId="{6D0292C2-20C5-4C7F-8A5F-9797320308C4}" srcOrd="7" destOrd="0" presId="urn:microsoft.com/office/officeart/2011/layout/HexagonRadial"/>
    <dgm:cxn modelId="{4075739E-B68C-4DC0-ABBA-EE2248179F50}" type="presParOf" srcId="{6D0292C2-20C5-4C7F-8A5F-9797320308C4}" destId="{5CC04936-118D-4D13-87AF-F9896D41A2F9}" srcOrd="0" destOrd="0" presId="urn:microsoft.com/office/officeart/2011/layout/HexagonRadial"/>
    <dgm:cxn modelId="{DEAF4E53-5985-401A-BB21-D9E940467211}" type="presParOf" srcId="{59DC60A9-06BE-4876-B833-BBD88E219085}" destId="{5D659534-E36C-4112-9D35-A042F215CCDE}" srcOrd="8" destOrd="0" presId="urn:microsoft.com/office/officeart/2011/layout/HexagonRadial"/>
    <dgm:cxn modelId="{3241A5BF-B298-4EAD-AE79-E310BACB3E94}" type="presParOf" srcId="{59DC60A9-06BE-4876-B833-BBD88E219085}" destId="{6D51B62C-7A94-4F29-A9BC-5A1BA70C6F0A}" srcOrd="9" destOrd="0" presId="urn:microsoft.com/office/officeart/2011/layout/HexagonRadial"/>
    <dgm:cxn modelId="{AA2AE0AB-D9F2-4DE9-BCFE-3CC6B12A758F}" type="presParOf" srcId="{6D51B62C-7A94-4F29-A9BC-5A1BA70C6F0A}" destId="{48968842-D0F9-4D06-87CE-CE25A562D2FD}" srcOrd="0" destOrd="0" presId="urn:microsoft.com/office/officeart/2011/layout/HexagonRadial"/>
    <dgm:cxn modelId="{64704FBD-9308-40A5-A856-1C9E712DFCBA}" type="presParOf" srcId="{59DC60A9-06BE-4876-B833-BBD88E219085}" destId="{8BB08B47-9EC1-44FC-BADD-8804124BAE67}" srcOrd="10" destOrd="0" presId="urn:microsoft.com/office/officeart/2011/layout/HexagonRadial"/>
    <dgm:cxn modelId="{84FD2B8E-BB6A-4729-89B5-BF1A118AB4F7}" type="presParOf" srcId="{59DC60A9-06BE-4876-B833-BBD88E219085}" destId="{319679E8-6847-4975-BBE7-1BC50C14F18E}" srcOrd="11" destOrd="0" presId="urn:microsoft.com/office/officeart/2011/layout/HexagonRadial"/>
    <dgm:cxn modelId="{33BB8D75-A68A-46B2-9E83-5FF7E25C4FDC}" type="presParOf" srcId="{319679E8-6847-4975-BBE7-1BC50C14F18E}" destId="{A3A03923-09E2-4421-8CD3-995B3E85E723}" srcOrd="0" destOrd="0" presId="urn:microsoft.com/office/officeart/2011/layout/HexagonRadial"/>
    <dgm:cxn modelId="{B2265821-B091-4857-AEC9-55E821CCF4CC}" type="presParOf" srcId="{59DC60A9-06BE-4876-B833-BBD88E219085}" destId="{27F5D14D-28EA-4EAD-AA06-6DA4F984040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FE6F0-7B94-4AAC-996B-C96114D42B80}" type="doc">
      <dgm:prSet loTypeId="urn:microsoft.com/office/officeart/2005/8/layout/arrow5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BC311A26-C1A1-4A0C-886A-4304A6D3DD94}">
      <dgm:prSet phldrT="[Text]" custT="1"/>
      <dgm:spPr/>
      <dgm:t>
        <a:bodyPr/>
        <a:lstStyle/>
        <a:p>
          <a:r>
            <a:rPr lang="en-US" sz="4800" smtClean="0">
              <a:solidFill>
                <a:srgbClr val="FFFF00"/>
              </a:solidFill>
            </a:rPr>
            <a:t>Utilization</a:t>
          </a:r>
          <a:endParaRPr lang="th-TH" sz="4800" dirty="0">
            <a:solidFill>
              <a:srgbClr val="FFFF00"/>
            </a:solidFill>
          </a:endParaRPr>
        </a:p>
      </dgm:t>
    </dgm:pt>
    <dgm:pt modelId="{C14EE7F3-71ED-4E0E-83C1-32DDFA55F9CA}" type="parTrans" cxnId="{7653AEA6-13DB-4DBB-8415-4F28982687D4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6147F4E3-9566-4884-BC42-9B7ABC12A1A4}" type="sibTrans" cxnId="{7653AEA6-13DB-4DBB-8415-4F28982687D4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C39A7E49-A7E5-471E-9E0B-184A893436BB}">
      <dgm:prSet phldrT="[Text]" custT="1"/>
      <dgm:spPr/>
      <dgm:t>
        <a:bodyPr/>
        <a:lstStyle/>
        <a:p>
          <a:r>
            <a:rPr lang="en-US" sz="4000" dirty="0" smtClean="0">
              <a:solidFill>
                <a:srgbClr val="FFFF00"/>
              </a:solidFill>
            </a:rPr>
            <a:t>Appropriate methodology</a:t>
          </a:r>
          <a:endParaRPr lang="th-TH" sz="4000" dirty="0">
            <a:solidFill>
              <a:srgbClr val="FFFF00"/>
            </a:solidFill>
          </a:endParaRPr>
        </a:p>
      </dgm:t>
    </dgm:pt>
    <dgm:pt modelId="{8C03EDE5-E016-4758-B165-71ABCE141A55}" type="parTrans" cxnId="{5BD0DD01-D4EA-45A9-94E4-D2F60EA664FC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E466440B-32DD-4768-9A60-7833052FCD5A}" type="sibTrans" cxnId="{5BD0DD01-D4EA-45A9-94E4-D2F60EA664FC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1676B1DA-72ED-47B8-A1DE-CD10CCB16B8D}" type="pres">
      <dgm:prSet presAssocID="{892FE6F0-7B94-4AAC-996B-C96114D42B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2B73E3B-9627-4C25-8B68-587F655140DE}" type="pres">
      <dgm:prSet presAssocID="{BC311A26-C1A1-4A0C-886A-4304A6D3DD9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1D078B-60A1-4945-B7C5-F5C8110E89B0}" type="pres">
      <dgm:prSet presAssocID="{C39A7E49-A7E5-471E-9E0B-184A893436B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C22D7D3-19DE-481D-B7A1-8FAE6DC69CDC}" type="presOf" srcId="{C39A7E49-A7E5-471E-9E0B-184A893436BB}" destId="{491D078B-60A1-4945-B7C5-F5C8110E89B0}" srcOrd="0" destOrd="0" presId="urn:microsoft.com/office/officeart/2005/8/layout/arrow5"/>
    <dgm:cxn modelId="{6174F002-4094-4F07-B685-D744E4747246}" type="presOf" srcId="{BC311A26-C1A1-4A0C-886A-4304A6D3DD94}" destId="{42B73E3B-9627-4C25-8B68-587F655140DE}" srcOrd="0" destOrd="0" presId="urn:microsoft.com/office/officeart/2005/8/layout/arrow5"/>
    <dgm:cxn modelId="{7653AEA6-13DB-4DBB-8415-4F28982687D4}" srcId="{892FE6F0-7B94-4AAC-996B-C96114D42B80}" destId="{BC311A26-C1A1-4A0C-886A-4304A6D3DD94}" srcOrd="0" destOrd="0" parTransId="{C14EE7F3-71ED-4E0E-83C1-32DDFA55F9CA}" sibTransId="{6147F4E3-9566-4884-BC42-9B7ABC12A1A4}"/>
    <dgm:cxn modelId="{5BD0DD01-D4EA-45A9-94E4-D2F60EA664FC}" srcId="{892FE6F0-7B94-4AAC-996B-C96114D42B80}" destId="{C39A7E49-A7E5-471E-9E0B-184A893436BB}" srcOrd="1" destOrd="0" parTransId="{8C03EDE5-E016-4758-B165-71ABCE141A55}" sibTransId="{E466440B-32DD-4768-9A60-7833052FCD5A}"/>
    <dgm:cxn modelId="{820157B8-500E-4CF7-B053-3FFFD4ADDD5D}" type="presOf" srcId="{892FE6F0-7B94-4AAC-996B-C96114D42B80}" destId="{1676B1DA-72ED-47B8-A1DE-CD10CCB16B8D}" srcOrd="0" destOrd="0" presId="urn:microsoft.com/office/officeart/2005/8/layout/arrow5"/>
    <dgm:cxn modelId="{C322E7C2-DA59-4A8D-941D-652BF1E1A7C8}" type="presParOf" srcId="{1676B1DA-72ED-47B8-A1DE-CD10CCB16B8D}" destId="{42B73E3B-9627-4C25-8B68-587F655140DE}" srcOrd="0" destOrd="0" presId="urn:microsoft.com/office/officeart/2005/8/layout/arrow5"/>
    <dgm:cxn modelId="{EDB26AD2-B3D3-4614-96DB-B0137483D875}" type="presParOf" srcId="{1676B1DA-72ED-47B8-A1DE-CD10CCB16B8D}" destId="{491D078B-60A1-4945-B7C5-F5C8110E89B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7E4ACB-9441-42E7-8BDE-4339BD868567}" type="doc">
      <dgm:prSet loTypeId="urn:microsoft.com/office/officeart/2005/8/layout/radial6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2A4D2844-D19A-4519-905F-F44B02F69960}">
      <dgm:prSet phldrT="[Text]"/>
      <dgm:spPr/>
      <dgm:t>
        <a:bodyPr/>
        <a:lstStyle/>
        <a:p>
          <a:r>
            <a: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จริยธรรม</a:t>
          </a:r>
          <a:endParaRPr lang="th-TH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189FB4F9-3037-4867-B6F8-D44FE8E048DD}" type="parTrans" cxnId="{9B432EEF-35D9-4A6A-BEA9-2445EE12EC0C}">
      <dgm:prSet/>
      <dgm:spPr/>
      <dgm:t>
        <a:bodyPr/>
        <a:lstStyle/>
        <a:p>
          <a:endParaRPr lang="th-TH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DA55262-2E4E-485E-B9D7-DE07E163AD52}" type="sibTrans" cxnId="{9B432EEF-35D9-4A6A-BEA9-2445EE12EC0C}">
      <dgm:prSet/>
      <dgm:spPr/>
      <dgm:t>
        <a:bodyPr/>
        <a:lstStyle/>
        <a:p>
          <a:endParaRPr lang="th-TH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74B6FA6-7176-4CCF-8AC7-F3A91542D7B7}">
      <dgm:prSet phldrT="[Text]"/>
      <dgm:spPr/>
      <dgm:t>
        <a:bodyPr/>
        <a:lstStyle/>
        <a:p>
          <a:r>
            <a: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หลักเกณฑ์</a:t>
          </a:r>
          <a:endParaRPr lang="th-TH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0BDDB95-CD7E-4F84-B1BB-3F79601B6D4A}" type="parTrans" cxnId="{321C6ABC-C88F-443F-BCD0-FC9E7DDFE9F9}">
      <dgm:prSet/>
      <dgm:spPr/>
      <dgm:t>
        <a:bodyPr/>
        <a:lstStyle/>
        <a:p>
          <a:endParaRPr lang="th-TH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CA47DF9-A896-430D-A092-B2A857E02FB9}" type="sibTrans" cxnId="{321C6ABC-C88F-443F-BCD0-FC9E7DDFE9F9}">
      <dgm:prSet/>
      <dgm:spPr/>
      <dgm:t>
        <a:bodyPr/>
        <a:lstStyle/>
        <a:p>
          <a:endParaRPr lang="th-TH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5F4AEB7-A56A-4BA5-98F8-F22B3DFFF213}">
      <dgm:prSet phldrT="[Text]"/>
      <dgm:spPr/>
      <dgm:t>
        <a:bodyPr/>
        <a:lstStyle/>
        <a:p>
          <a:r>
            <a: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มารยาท</a:t>
          </a:r>
          <a:endParaRPr lang="th-TH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8BF772F-5A88-4A86-A9ED-AC3AF06B015D}" type="parTrans" cxnId="{6E95823F-EF16-4A8A-A85E-78C55226E03C}">
      <dgm:prSet/>
      <dgm:spPr/>
      <dgm:t>
        <a:bodyPr/>
        <a:lstStyle/>
        <a:p>
          <a:endParaRPr lang="th-TH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1B52741-B0C6-4946-8422-50EA511413B4}" type="sibTrans" cxnId="{6E95823F-EF16-4A8A-A85E-78C55226E03C}">
      <dgm:prSet/>
      <dgm:spPr/>
      <dgm:t>
        <a:bodyPr/>
        <a:lstStyle/>
        <a:p>
          <a:endParaRPr lang="th-TH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BCB2675-BAFC-42CD-833D-CA2D57D68FAB}">
      <dgm:prSet phldrT="[Text]"/>
      <dgm:spPr/>
      <dgm:t>
        <a:bodyPr/>
        <a:lstStyle/>
        <a:p>
          <a:r>
            <a: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การแสดงพฤติกรรม</a:t>
          </a:r>
          <a:endParaRPr lang="th-TH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3359768-45B9-4F48-B0E1-661840DB9AB6}" type="parTrans" cxnId="{7183346B-95CD-4E73-92EB-A2F1793FFD74}">
      <dgm:prSet/>
      <dgm:spPr/>
      <dgm:t>
        <a:bodyPr/>
        <a:lstStyle/>
        <a:p>
          <a:endParaRPr lang="th-TH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3EA7F48-E10C-4142-AEBD-17F0D84AD73A}" type="sibTrans" cxnId="{7183346B-95CD-4E73-92EB-A2F1793FFD74}">
      <dgm:prSet/>
      <dgm:spPr/>
      <dgm:t>
        <a:bodyPr/>
        <a:lstStyle/>
        <a:p>
          <a:endParaRPr lang="th-TH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2C32E7D-C415-4A85-B9AC-5C924B40E1D7}">
      <dgm:prSet phldrT="[Text]"/>
      <dgm:spPr/>
      <dgm:t>
        <a:bodyPr/>
        <a:lstStyle/>
        <a:p>
          <a:r>
            <a: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การแสดงมโนคติ</a:t>
          </a:r>
          <a:endParaRPr lang="th-TH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A5FA9D0-7106-449C-AD34-E2CD68509272}" type="parTrans" cxnId="{EB289B1A-5E2E-4A3F-9260-83BC3C25D391}">
      <dgm:prSet/>
      <dgm:spPr/>
      <dgm:t>
        <a:bodyPr/>
        <a:lstStyle/>
        <a:p>
          <a:endParaRPr lang="th-TH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8218A76-BDD3-4B42-9860-E176F147A4D4}" type="sibTrans" cxnId="{EB289B1A-5E2E-4A3F-9260-83BC3C25D391}">
      <dgm:prSet/>
      <dgm:spPr/>
      <dgm:t>
        <a:bodyPr/>
        <a:lstStyle/>
        <a:p>
          <a:endParaRPr lang="th-TH" b="1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0F34D4D-895A-4BBF-8165-FD9E4DAC25F0}" type="pres">
      <dgm:prSet presAssocID="{367E4ACB-9441-42E7-8BDE-4339BD8685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5D1F499-1F20-471E-9BBF-D31E0EFB8335}" type="pres">
      <dgm:prSet presAssocID="{2A4D2844-D19A-4519-905F-F44B02F69960}" presName="centerShape" presStyleLbl="node0" presStyleIdx="0" presStyleCnt="1"/>
      <dgm:spPr/>
      <dgm:t>
        <a:bodyPr/>
        <a:lstStyle/>
        <a:p>
          <a:endParaRPr lang="th-TH"/>
        </a:p>
      </dgm:t>
    </dgm:pt>
    <dgm:pt modelId="{B4CB1671-17CA-4C03-B613-C72B42ECE632}" type="pres">
      <dgm:prSet presAssocID="{674B6FA6-7176-4CCF-8AC7-F3A91542D7B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CCE0B1-D6BF-4266-A631-92B8C4EA5A9D}" type="pres">
      <dgm:prSet presAssocID="{674B6FA6-7176-4CCF-8AC7-F3A91542D7B7}" presName="dummy" presStyleCnt="0"/>
      <dgm:spPr/>
      <dgm:t>
        <a:bodyPr/>
        <a:lstStyle/>
        <a:p>
          <a:endParaRPr lang="th-TH"/>
        </a:p>
      </dgm:t>
    </dgm:pt>
    <dgm:pt modelId="{F02A9E12-4731-4361-97BD-FB47B3DB525E}" type="pres">
      <dgm:prSet presAssocID="{0CA47DF9-A896-430D-A092-B2A857E02FB9}" presName="sibTrans" presStyleLbl="sibTrans2D1" presStyleIdx="0" presStyleCnt="4"/>
      <dgm:spPr/>
      <dgm:t>
        <a:bodyPr/>
        <a:lstStyle/>
        <a:p>
          <a:endParaRPr lang="th-TH"/>
        </a:p>
      </dgm:t>
    </dgm:pt>
    <dgm:pt modelId="{E4B9F415-8A55-4A6A-BE5E-2CF9DF0A3CB9}" type="pres">
      <dgm:prSet presAssocID="{65F4AEB7-A56A-4BA5-98F8-F22B3DFFF21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01031CA-E803-4533-AD6D-7BD61B7D30D4}" type="pres">
      <dgm:prSet presAssocID="{65F4AEB7-A56A-4BA5-98F8-F22B3DFFF213}" presName="dummy" presStyleCnt="0"/>
      <dgm:spPr/>
      <dgm:t>
        <a:bodyPr/>
        <a:lstStyle/>
        <a:p>
          <a:endParaRPr lang="th-TH"/>
        </a:p>
      </dgm:t>
    </dgm:pt>
    <dgm:pt modelId="{906006F4-CE86-4D67-B4D2-778EE1D2CFF9}" type="pres">
      <dgm:prSet presAssocID="{A1B52741-B0C6-4946-8422-50EA511413B4}" presName="sibTrans" presStyleLbl="sibTrans2D1" presStyleIdx="1" presStyleCnt="4"/>
      <dgm:spPr/>
      <dgm:t>
        <a:bodyPr/>
        <a:lstStyle/>
        <a:p>
          <a:endParaRPr lang="th-TH"/>
        </a:p>
      </dgm:t>
    </dgm:pt>
    <dgm:pt modelId="{393DCABA-A4C7-492F-AB4C-6BE048F09AA3}" type="pres">
      <dgm:prSet presAssocID="{3BCB2675-BAFC-42CD-833D-CA2D57D68F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C09E5B-15C7-4539-ABB3-604C00479C2D}" type="pres">
      <dgm:prSet presAssocID="{3BCB2675-BAFC-42CD-833D-CA2D57D68FAB}" presName="dummy" presStyleCnt="0"/>
      <dgm:spPr/>
      <dgm:t>
        <a:bodyPr/>
        <a:lstStyle/>
        <a:p>
          <a:endParaRPr lang="th-TH"/>
        </a:p>
      </dgm:t>
    </dgm:pt>
    <dgm:pt modelId="{64081F50-1901-41B1-B432-F0E17B804FF9}" type="pres">
      <dgm:prSet presAssocID="{03EA7F48-E10C-4142-AEBD-17F0D84AD73A}" presName="sibTrans" presStyleLbl="sibTrans2D1" presStyleIdx="2" presStyleCnt="4"/>
      <dgm:spPr/>
      <dgm:t>
        <a:bodyPr/>
        <a:lstStyle/>
        <a:p>
          <a:endParaRPr lang="th-TH"/>
        </a:p>
      </dgm:t>
    </dgm:pt>
    <dgm:pt modelId="{DCAFE47E-C684-400F-A0E7-932E84EA6ACB}" type="pres">
      <dgm:prSet presAssocID="{E2C32E7D-C415-4A85-B9AC-5C924B40E1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61FCCA5-621E-486B-83C1-8DBEFF02087E}" type="pres">
      <dgm:prSet presAssocID="{E2C32E7D-C415-4A85-B9AC-5C924B40E1D7}" presName="dummy" presStyleCnt="0"/>
      <dgm:spPr/>
      <dgm:t>
        <a:bodyPr/>
        <a:lstStyle/>
        <a:p>
          <a:endParaRPr lang="th-TH"/>
        </a:p>
      </dgm:t>
    </dgm:pt>
    <dgm:pt modelId="{BCFF88AA-D23C-4A07-982B-F7B3B8C5CD02}" type="pres">
      <dgm:prSet presAssocID="{08218A76-BDD3-4B42-9860-E176F147A4D4}" presName="sibTrans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5357F31C-7A37-4E92-93DF-B584918B95A5}" type="presOf" srcId="{03EA7F48-E10C-4142-AEBD-17F0D84AD73A}" destId="{64081F50-1901-41B1-B432-F0E17B804FF9}" srcOrd="0" destOrd="0" presId="urn:microsoft.com/office/officeart/2005/8/layout/radial6"/>
    <dgm:cxn modelId="{7C21F0E1-2556-4FA6-9BDF-F47C9FE90AC2}" type="presOf" srcId="{E2C32E7D-C415-4A85-B9AC-5C924B40E1D7}" destId="{DCAFE47E-C684-400F-A0E7-932E84EA6ACB}" srcOrd="0" destOrd="0" presId="urn:microsoft.com/office/officeart/2005/8/layout/radial6"/>
    <dgm:cxn modelId="{7183346B-95CD-4E73-92EB-A2F1793FFD74}" srcId="{2A4D2844-D19A-4519-905F-F44B02F69960}" destId="{3BCB2675-BAFC-42CD-833D-CA2D57D68FAB}" srcOrd="2" destOrd="0" parTransId="{F3359768-45B9-4F48-B0E1-661840DB9AB6}" sibTransId="{03EA7F48-E10C-4142-AEBD-17F0D84AD73A}"/>
    <dgm:cxn modelId="{EB289B1A-5E2E-4A3F-9260-83BC3C25D391}" srcId="{2A4D2844-D19A-4519-905F-F44B02F69960}" destId="{E2C32E7D-C415-4A85-B9AC-5C924B40E1D7}" srcOrd="3" destOrd="0" parTransId="{0A5FA9D0-7106-449C-AD34-E2CD68509272}" sibTransId="{08218A76-BDD3-4B42-9860-E176F147A4D4}"/>
    <dgm:cxn modelId="{C740B277-C167-47A1-B49E-1FF1F5467536}" type="presOf" srcId="{08218A76-BDD3-4B42-9860-E176F147A4D4}" destId="{BCFF88AA-D23C-4A07-982B-F7B3B8C5CD02}" srcOrd="0" destOrd="0" presId="urn:microsoft.com/office/officeart/2005/8/layout/radial6"/>
    <dgm:cxn modelId="{0D167183-27E6-4D05-A382-FA6F6251D2C8}" type="presOf" srcId="{674B6FA6-7176-4CCF-8AC7-F3A91542D7B7}" destId="{B4CB1671-17CA-4C03-B613-C72B42ECE632}" srcOrd="0" destOrd="0" presId="urn:microsoft.com/office/officeart/2005/8/layout/radial6"/>
    <dgm:cxn modelId="{BD1D58D9-73E5-4DB2-91C4-4B7790A75659}" type="presOf" srcId="{367E4ACB-9441-42E7-8BDE-4339BD868567}" destId="{40F34D4D-895A-4BBF-8165-FD9E4DAC25F0}" srcOrd="0" destOrd="0" presId="urn:microsoft.com/office/officeart/2005/8/layout/radial6"/>
    <dgm:cxn modelId="{0BEFCBA4-DE34-4235-AA39-112D3DB2F6BD}" type="presOf" srcId="{65F4AEB7-A56A-4BA5-98F8-F22B3DFFF213}" destId="{E4B9F415-8A55-4A6A-BE5E-2CF9DF0A3CB9}" srcOrd="0" destOrd="0" presId="urn:microsoft.com/office/officeart/2005/8/layout/radial6"/>
    <dgm:cxn modelId="{15929579-6B7B-4647-B48F-67F40ADAA5B2}" type="presOf" srcId="{A1B52741-B0C6-4946-8422-50EA511413B4}" destId="{906006F4-CE86-4D67-B4D2-778EE1D2CFF9}" srcOrd="0" destOrd="0" presId="urn:microsoft.com/office/officeart/2005/8/layout/radial6"/>
    <dgm:cxn modelId="{5338B73C-A120-493E-A8C2-3CF6792C72B3}" type="presOf" srcId="{2A4D2844-D19A-4519-905F-F44B02F69960}" destId="{55D1F499-1F20-471E-9BBF-D31E0EFB8335}" srcOrd="0" destOrd="0" presId="urn:microsoft.com/office/officeart/2005/8/layout/radial6"/>
    <dgm:cxn modelId="{ED558481-46EB-44AA-810C-F42A69F85A83}" type="presOf" srcId="{3BCB2675-BAFC-42CD-833D-CA2D57D68FAB}" destId="{393DCABA-A4C7-492F-AB4C-6BE048F09AA3}" srcOrd="0" destOrd="0" presId="urn:microsoft.com/office/officeart/2005/8/layout/radial6"/>
    <dgm:cxn modelId="{321C6ABC-C88F-443F-BCD0-FC9E7DDFE9F9}" srcId="{2A4D2844-D19A-4519-905F-F44B02F69960}" destId="{674B6FA6-7176-4CCF-8AC7-F3A91542D7B7}" srcOrd="0" destOrd="0" parTransId="{30BDDB95-CD7E-4F84-B1BB-3F79601B6D4A}" sibTransId="{0CA47DF9-A896-430D-A092-B2A857E02FB9}"/>
    <dgm:cxn modelId="{2EAD57E4-43CA-48BD-805B-EAD6B96B2045}" type="presOf" srcId="{0CA47DF9-A896-430D-A092-B2A857E02FB9}" destId="{F02A9E12-4731-4361-97BD-FB47B3DB525E}" srcOrd="0" destOrd="0" presId="urn:microsoft.com/office/officeart/2005/8/layout/radial6"/>
    <dgm:cxn modelId="{6E95823F-EF16-4A8A-A85E-78C55226E03C}" srcId="{2A4D2844-D19A-4519-905F-F44B02F69960}" destId="{65F4AEB7-A56A-4BA5-98F8-F22B3DFFF213}" srcOrd="1" destOrd="0" parTransId="{78BF772F-5A88-4A86-A9ED-AC3AF06B015D}" sibTransId="{A1B52741-B0C6-4946-8422-50EA511413B4}"/>
    <dgm:cxn modelId="{9B432EEF-35D9-4A6A-BEA9-2445EE12EC0C}" srcId="{367E4ACB-9441-42E7-8BDE-4339BD868567}" destId="{2A4D2844-D19A-4519-905F-F44B02F69960}" srcOrd="0" destOrd="0" parTransId="{189FB4F9-3037-4867-B6F8-D44FE8E048DD}" sibTransId="{ADA55262-2E4E-485E-B9D7-DE07E163AD52}"/>
    <dgm:cxn modelId="{1A21BE7A-B2CF-40B8-9E2F-5891F93A60AF}" type="presParOf" srcId="{40F34D4D-895A-4BBF-8165-FD9E4DAC25F0}" destId="{55D1F499-1F20-471E-9BBF-D31E0EFB8335}" srcOrd="0" destOrd="0" presId="urn:microsoft.com/office/officeart/2005/8/layout/radial6"/>
    <dgm:cxn modelId="{7E275F21-75AD-4A1F-96BF-D8F3D1EEDC9A}" type="presParOf" srcId="{40F34D4D-895A-4BBF-8165-FD9E4DAC25F0}" destId="{B4CB1671-17CA-4C03-B613-C72B42ECE632}" srcOrd="1" destOrd="0" presId="urn:microsoft.com/office/officeart/2005/8/layout/radial6"/>
    <dgm:cxn modelId="{857F42D0-C41C-4ABE-BDED-773CC014D792}" type="presParOf" srcId="{40F34D4D-895A-4BBF-8165-FD9E4DAC25F0}" destId="{79CCE0B1-D6BF-4266-A631-92B8C4EA5A9D}" srcOrd="2" destOrd="0" presId="urn:microsoft.com/office/officeart/2005/8/layout/radial6"/>
    <dgm:cxn modelId="{3B6B7602-30FD-488F-B3AF-42880F8CCBC0}" type="presParOf" srcId="{40F34D4D-895A-4BBF-8165-FD9E4DAC25F0}" destId="{F02A9E12-4731-4361-97BD-FB47B3DB525E}" srcOrd="3" destOrd="0" presId="urn:microsoft.com/office/officeart/2005/8/layout/radial6"/>
    <dgm:cxn modelId="{4459D322-08BE-4167-AFC0-BC51EE48615E}" type="presParOf" srcId="{40F34D4D-895A-4BBF-8165-FD9E4DAC25F0}" destId="{E4B9F415-8A55-4A6A-BE5E-2CF9DF0A3CB9}" srcOrd="4" destOrd="0" presId="urn:microsoft.com/office/officeart/2005/8/layout/radial6"/>
    <dgm:cxn modelId="{5BFA2FCB-4AFE-4BF9-AAF6-650385F197ED}" type="presParOf" srcId="{40F34D4D-895A-4BBF-8165-FD9E4DAC25F0}" destId="{401031CA-E803-4533-AD6D-7BD61B7D30D4}" srcOrd="5" destOrd="0" presId="urn:microsoft.com/office/officeart/2005/8/layout/radial6"/>
    <dgm:cxn modelId="{E924D385-3B9F-40E4-8AA2-685EEFFDD67B}" type="presParOf" srcId="{40F34D4D-895A-4BBF-8165-FD9E4DAC25F0}" destId="{906006F4-CE86-4D67-B4D2-778EE1D2CFF9}" srcOrd="6" destOrd="0" presId="urn:microsoft.com/office/officeart/2005/8/layout/radial6"/>
    <dgm:cxn modelId="{AA4F2DA7-616E-40C1-9031-8DB40DD4502E}" type="presParOf" srcId="{40F34D4D-895A-4BBF-8165-FD9E4DAC25F0}" destId="{393DCABA-A4C7-492F-AB4C-6BE048F09AA3}" srcOrd="7" destOrd="0" presId="urn:microsoft.com/office/officeart/2005/8/layout/radial6"/>
    <dgm:cxn modelId="{B5A62E8B-ACF6-4FD6-8D41-C868A655754D}" type="presParOf" srcId="{40F34D4D-895A-4BBF-8165-FD9E4DAC25F0}" destId="{56C09E5B-15C7-4539-ABB3-604C00479C2D}" srcOrd="8" destOrd="0" presId="urn:microsoft.com/office/officeart/2005/8/layout/radial6"/>
    <dgm:cxn modelId="{27AA9029-49A9-4BAC-B4C9-BED0D37E909B}" type="presParOf" srcId="{40F34D4D-895A-4BBF-8165-FD9E4DAC25F0}" destId="{64081F50-1901-41B1-B432-F0E17B804FF9}" srcOrd="9" destOrd="0" presId="urn:microsoft.com/office/officeart/2005/8/layout/radial6"/>
    <dgm:cxn modelId="{3EB8FAF4-51BB-4F78-AB90-418DB805723D}" type="presParOf" srcId="{40F34D4D-895A-4BBF-8165-FD9E4DAC25F0}" destId="{DCAFE47E-C684-400F-A0E7-932E84EA6ACB}" srcOrd="10" destOrd="0" presId="urn:microsoft.com/office/officeart/2005/8/layout/radial6"/>
    <dgm:cxn modelId="{3E1CF546-54D3-4478-978E-2D10EB03D605}" type="presParOf" srcId="{40F34D4D-895A-4BBF-8165-FD9E4DAC25F0}" destId="{A61FCCA5-621E-486B-83C1-8DBEFF02087E}" srcOrd="11" destOrd="0" presId="urn:microsoft.com/office/officeart/2005/8/layout/radial6"/>
    <dgm:cxn modelId="{8C1788F7-B1FE-470B-BEFC-E10FFAD4FF46}" type="presParOf" srcId="{40F34D4D-895A-4BBF-8165-FD9E4DAC25F0}" destId="{BCFF88AA-D23C-4A07-982B-F7B3B8C5CD0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204153-5789-4DCA-81BD-9539D1F04925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691B464B-BF08-440B-AF8F-3AD9BBF1ADE0}">
      <dgm:prSet phldrT="[Text]"/>
      <dgm:spPr/>
      <dgm:t>
        <a:bodyPr/>
        <a:lstStyle/>
        <a:p>
          <a:r>
            <a:rPr lang="th-TH" dirty="0" smtClean="0"/>
            <a:t>ประเด็นใด</a:t>
          </a:r>
        </a:p>
        <a:p>
          <a:r>
            <a:rPr lang="th-TH" dirty="0" smtClean="0"/>
            <a:t>ต่อใคร</a:t>
          </a:r>
          <a:endParaRPr lang="th-TH" dirty="0"/>
        </a:p>
      </dgm:t>
    </dgm:pt>
    <dgm:pt modelId="{F2B46844-3E1C-4C59-9DD3-6C3D34292609}" type="parTrans" cxnId="{53072417-5411-4D40-B9E2-CB660231410D}">
      <dgm:prSet/>
      <dgm:spPr/>
      <dgm:t>
        <a:bodyPr/>
        <a:lstStyle/>
        <a:p>
          <a:endParaRPr lang="th-TH"/>
        </a:p>
      </dgm:t>
    </dgm:pt>
    <dgm:pt modelId="{82C74C6A-DAAE-41CA-B960-46ECEF1213ED}" type="sibTrans" cxnId="{53072417-5411-4D40-B9E2-CB660231410D}">
      <dgm:prSet/>
      <dgm:spPr/>
      <dgm:t>
        <a:bodyPr/>
        <a:lstStyle/>
        <a:p>
          <a:endParaRPr lang="th-TH"/>
        </a:p>
      </dgm:t>
    </dgm:pt>
    <dgm:pt modelId="{AB936D1C-628F-4B99-98B7-82CAD31AD92F}">
      <dgm:prSet phldrT="[Text]"/>
      <dgm:spPr/>
      <dgm:t>
        <a:bodyPr/>
        <a:lstStyle/>
        <a:p>
          <a:r>
            <a:rPr lang="th-TH" dirty="0" smtClean="0"/>
            <a:t>บุคคลที่เกี่ยวข้อง</a:t>
          </a:r>
          <a:endParaRPr lang="th-TH" dirty="0"/>
        </a:p>
      </dgm:t>
    </dgm:pt>
    <dgm:pt modelId="{7ACB8AA7-B67C-48E8-8241-5B888907A198}" type="parTrans" cxnId="{23172842-6FF3-4AED-B7BC-F10B831B1737}">
      <dgm:prSet/>
      <dgm:spPr/>
      <dgm:t>
        <a:bodyPr/>
        <a:lstStyle/>
        <a:p>
          <a:endParaRPr lang="th-TH"/>
        </a:p>
      </dgm:t>
    </dgm:pt>
    <dgm:pt modelId="{501A227A-9F86-4FE2-810B-4950CAEEB799}" type="sibTrans" cxnId="{23172842-6FF3-4AED-B7BC-F10B831B1737}">
      <dgm:prSet/>
      <dgm:spPr/>
      <dgm:t>
        <a:bodyPr/>
        <a:lstStyle/>
        <a:p>
          <a:endParaRPr lang="th-TH"/>
        </a:p>
      </dgm:t>
    </dgm:pt>
    <dgm:pt modelId="{8CDDE38C-6C71-4FB0-B605-A122692C4D89}">
      <dgm:prSet phldrT="[Text]"/>
      <dgm:spPr/>
      <dgm:t>
        <a:bodyPr/>
        <a:lstStyle/>
        <a:p>
          <a:r>
            <a:rPr lang="th-TH" dirty="0" smtClean="0"/>
            <a:t>ระหว่างทำวิจัย</a:t>
          </a:r>
          <a:endParaRPr lang="th-TH" dirty="0"/>
        </a:p>
      </dgm:t>
    </dgm:pt>
    <dgm:pt modelId="{115A5BF5-6D7F-4C55-98D1-A20235F67D56}" type="parTrans" cxnId="{827BA8D2-8F07-4120-855C-B31918FBB854}">
      <dgm:prSet/>
      <dgm:spPr/>
      <dgm:t>
        <a:bodyPr/>
        <a:lstStyle/>
        <a:p>
          <a:endParaRPr lang="th-TH"/>
        </a:p>
      </dgm:t>
    </dgm:pt>
    <dgm:pt modelId="{20BC3B5F-75D7-449A-A3E0-8322E2979A41}" type="sibTrans" cxnId="{827BA8D2-8F07-4120-855C-B31918FBB854}">
      <dgm:prSet/>
      <dgm:spPr/>
      <dgm:t>
        <a:bodyPr/>
        <a:lstStyle/>
        <a:p>
          <a:endParaRPr lang="th-TH"/>
        </a:p>
      </dgm:t>
    </dgm:pt>
    <dgm:pt modelId="{DC80A25F-6D8F-4201-B3A1-010507969A46}">
      <dgm:prSet phldrT="[Text]"/>
      <dgm:spPr/>
      <dgm:t>
        <a:bodyPr/>
        <a:lstStyle/>
        <a:p>
          <a:r>
            <a:rPr lang="th-TH" dirty="0" smtClean="0"/>
            <a:t>ตัวผู้วิจัย</a:t>
          </a:r>
          <a:endParaRPr lang="th-TH" dirty="0"/>
        </a:p>
      </dgm:t>
    </dgm:pt>
    <dgm:pt modelId="{329AAC1B-4774-4649-84E0-C7810EF4B04D}" type="parTrans" cxnId="{253DC891-FC59-4C3D-B69A-39CDFFCC54FB}">
      <dgm:prSet/>
      <dgm:spPr/>
      <dgm:t>
        <a:bodyPr/>
        <a:lstStyle/>
        <a:p>
          <a:endParaRPr lang="th-TH"/>
        </a:p>
      </dgm:t>
    </dgm:pt>
    <dgm:pt modelId="{E2669C89-1ABE-4DAE-94A5-87DC2791894E}" type="sibTrans" cxnId="{253DC891-FC59-4C3D-B69A-39CDFFCC54FB}">
      <dgm:prSet/>
      <dgm:spPr/>
      <dgm:t>
        <a:bodyPr/>
        <a:lstStyle/>
        <a:p>
          <a:endParaRPr lang="th-TH"/>
        </a:p>
      </dgm:t>
    </dgm:pt>
    <dgm:pt modelId="{C5BF38BA-21D5-4464-9684-5ED7F9946558}" type="pres">
      <dgm:prSet presAssocID="{34204153-5789-4DCA-81BD-9539D1F049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3391BF09-2C7F-4CB6-95AD-43693F413016}" type="pres">
      <dgm:prSet presAssocID="{691B464B-BF08-440B-AF8F-3AD9BBF1ADE0}" presName="singleCycle" presStyleCnt="0"/>
      <dgm:spPr/>
      <dgm:t>
        <a:bodyPr/>
        <a:lstStyle/>
        <a:p>
          <a:endParaRPr lang="th-TH"/>
        </a:p>
      </dgm:t>
    </dgm:pt>
    <dgm:pt modelId="{6546D047-DA2E-4D2C-B070-857E5672BEED}" type="pres">
      <dgm:prSet presAssocID="{691B464B-BF08-440B-AF8F-3AD9BBF1ADE0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th-TH"/>
        </a:p>
      </dgm:t>
    </dgm:pt>
    <dgm:pt modelId="{875831CD-FDF9-4FC9-8338-DA927104C44C}" type="pres">
      <dgm:prSet presAssocID="{7ACB8AA7-B67C-48E8-8241-5B888907A198}" presName="Name56" presStyleLbl="parChTrans1D2" presStyleIdx="0" presStyleCnt="3"/>
      <dgm:spPr/>
      <dgm:t>
        <a:bodyPr/>
        <a:lstStyle/>
        <a:p>
          <a:endParaRPr lang="th-TH"/>
        </a:p>
      </dgm:t>
    </dgm:pt>
    <dgm:pt modelId="{41A0A4BE-BB06-459D-9485-60406BCE3E0F}" type="pres">
      <dgm:prSet presAssocID="{AB936D1C-628F-4B99-98B7-82CAD31AD92F}" presName="text0" presStyleLbl="node1" presStyleIdx="1" presStyleCnt="4" custScaleX="272433" custRadScaleRad="99526" custRadScaleInc="91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2F9128-D499-4E97-8A2E-436AFEBA7C14}" type="pres">
      <dgm:prSet presAssocID="{115A5BF5-6D7F-4C55-98D1-A20235F67D56}" presName="Name56" presStyleLbl="parChTrans1D2" presStyleIdx="1" presStyleCnt="3"/>
      <dgm:spPr/>
      <dgm:t>
        <a:bodyPr/>
        <a:lstStyle/>
        <a:p>
          <a:endParaRPr lang="th-TH"/>
        </a:p>
      </dgm:t>
    </dgm:pt>
    <dgm:pt modelId="{7E6271D4-1050-4F48-991B-FEA0D0A64FE0}" type="pres">
      <dgm:prSet presAssocID="{8CDDE38C-6C71-4FB0-B605-A122692C4D89}" presName="text0" presStyleLbl="node1" presStyleIdx="2" presStyleCnt="4" custScaleX="20409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2D4B67-65E3-44CC-8B47-1CC69230398C}" type="pres">
      <dgm:prSet presAssocID="{329AAC1B-4774-4649-84E0-C7810EF4B04D}" presName="Name56" presStyleLbl="parChTrans1D2" presStyleIdx="2" presStyleCnt="3"/>
      <dgm:spPr/>
      <dgm:t>
        <a:bodyPr/>
        <a:lstStyle/>
        <a:p>
          <a:endParaRPr lang="th-TH"/>
        </a:p>
      </dgm:t>
    </dgm:pt>
    <dgm:pt modelId="{7B4AD2A5-0D17-461D-9B2A-7D295D3265FA}" type="pres">
      <dgm:prSet presAssocID="{DC80A25F-6D8F-4201-B3A1-010507969A46}" presName="text0" presStyleLbl="node1" presStyleIdx="3" presStyleCnt="4" custScaleX="1986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3E3F00F-44F7-4A64-A9D7-EE9B82050142}" type="presOf" srcId="{34204153-5789-4DCA-81BD-9539D1F04925}" destId="{C5BF38BA-21D5-4464-9684-5ED7F9946558}" srcOrd="0" destOrd="0" presId="urn:microsoft.com/office/officeart/2008/layout/RadialCluster"/>
    <dgm:cxn modelId="{27245903-F8C0-4261-8627-C3B19027F8E5}" type="presOf" srcId="{7ACB8AA7-B67C-48E8-8241-5B888907A198}" destId="{875831CD-FDF9-4FC9-8338-DA927104C44C}" srcOrd="0" destOrd="0" presId="urn:microsoft.com/office/officeart/2008/layout/RadialCluster"/>
    <dgm:cxn modelId="{53072417-5411-4D40-B9E2-CB660231410D}" srcId="{34204153-5789-4DCA-81BD-9539D1F04925}" destId="{691B464B-BF08-440B-AF8F-3AD9BBF1ADE0}" srcOrd="0" destOrd="0" parTransId="{F2B46844-3E1C-4C59-9DD3-6C3D34292609}" sibTransId="{82C74C6A-DAAE-41CA-B960-46ECEF1213ED}"/>
    <dgm:cxn modelId="{5C5A0AC1-9D86-484B-A99F-F8F73F850319}" type="presOf" srcId="{DC80A25F-6D8F-4201-B3A1-010507969A46}" destId="{7B4AD2A5-0D17-461D-9B2A-7D295D3265FA}" srcOrd="0" destOrd="0" presId="urn:microsoft.com/office/officeart/2008/layout/RadialCluster"/>
    <dgm:cxn modelId="{23172842-6FF3-4AED-B7BC-F10B831B1737}" srcId="{691B464B-BF08-440B-AF8F-3AD9BBF1ADE0}" destId="{AB936D1C-628F-4B99-98B7-82CAD31AD92F}" srcOrd="0" destOrd="0" parTransId="{7ACB8AA7-B67C-48E8-8241-5B888907A198}" sibTransId="{501A227A-9F86-4FE2-810B-4950CAEEB799}"/>
    <dgm:cxn modelId="{827BA8D2-8F07-4120-855C-B31918FBB854}" srcId="{691B464B-BF08-440B-AF8F-3AD9BBF1ADE0}" destId="{8CDDE38C-6C71-4FB0-B605-A122692C4D89}" srcOrd="1" destOrd="0" parTransId="{115A5BF5-6D7F-4C55-98D1-A20235F67D56}" sibTransId="{20BC3B5F-75D7-449A-A3E0-8322E2979A41}"/>
    <dgm:cxn modelId="{AB531673-33F4-4D69-ACEE-B8D721A4EDCA}" type="presOf" srcId="{329AAC1B-4774-4649-84E0-C7810EF4B04D}" destId="{052D4B67-65E3-44CC-8B47-1CC69230398C}" srcOrd="0" destOrd="0" presId="urn:microsoft.com/office/officeart/2008/layout/RadialCluster"/>
    <dgm:cxn modelId="{D7EED81B-84DE-4FF4-AD01-0F2817C910B1}" type="presOf" srcId="{691B464B-BF08-440B-AF8F-3AD9BBF1ADE0}" destId="{6546D047-DA2E-4D2C-B070-857E5672BEED}" srcOrd="0" destOrd="0" presId="urn:microsoft.com/office/officeart/2008/layout/RadialCluster"/>
    <dgm:cxn modelId="{253DC891-FC59-4C3D-B69A-39CDFFCC54FB}" srcId="{691B464B-BF08-440B-AF8F-3AD9BBF1ADE0}" destId="{DC80A25F-6D8F-4201-B3A1-010507969A46}" srcOrd="2" destOrd="0" parTransId="{329AAC1B-4774-4649-84E0-C7810EF4B04D}" sibTransId="{E2669C89-1ABE-4DAE-94A5-87DC2791894E}"/>
    <dgm:cxn modelId="{B4202689-E3B9-4B22-ABDE-84769AE392B5}" type="presOf" srcId="{8CDDE38C-6C71-4FB0-B605-A122692C4D89}" destId="{7E6271D4-1050-4F48-991B-FEA0D0A64FE0}" srcOrd="0" destOrd="0" presId="urn:microsoft.com/office/officeart/2008/layout/RadialCluster"/>
    <dgm:cxn modelId="{FFA2AD65-398E-4770-BF31-85429CF8119C}" type="presOf" srcId="{AB936D1C-628F-4B99-98B7-82CAD31AD92F}" destId="{41A0A4BE-BB06-459D-9485-60406BCE3E0F}" srcOrd="0" destOrd="0" presId="urn:microsoft.com/office/officeart/2008/layout/RadialCluster"/>
    <dgm:cxn modelId="{2E90D52D-73A7-49A7-8AFA-17ED5D535852}" type="presOf" srcId="{115A5BF5-6D7F-4C55-98D1-A20235F67D56}" destId="{A02F9128-D499-4E97-8A2E-436AFEBA7C14}" srcOrd="0" destOrd="0" presId="urn:microsoft.com/office/officeart/2008/layout/RadialCluster"/>
    <dgm:cxn modelId="{E6A7BFF3-5B41-4AC7-9FBB-C7572987EEE3}" type="presParOf" srcId="{C5BF38BA-21D5-4464-9684-5ED7F9946558}" destId="{3391BF09-2C7F-4CB6-95AD-43693F413016}" srcOrd="0" destOrd="0" presId="urn:microsoft.com/office/officeart/2008/layout/RadialCluster"/>
    <dgm:cxn modelId="{049502FE-7EE2-42E7-A86E-43BE4E6107A3}" type="presParOf" srcId="{3391BF09-2C7F-4CB6-95AD-43693F413016}" destId="{6546D047-DA2E-4D2C-B070-857E5672BEED}" srcOrd="0" destOrd="0" presId="urn:microsoft.com/office/officeart/2008/layout/RadialCluster"/>
    <dgm:cxn modelId="{F82D101A-EBFB-4963-A5D7-3372901B519F}" type="presParOf" srcId="{3391BF09-2C7F-4CB6-95AD-43693F413016}" destId="{875831CD-FDF9-4FC9-8338-DA927104C44C}" srcOrd="1" destOrd="0" presId="urn:microsoft.com/office/officeart/2008/layout/RadialCluster"/>
    <dgm:cxn modelId="{47E89F58-904D-40D1-BFDF-24CD9B106557}" type="presParOf" srcId="{3391BF09-2C7F-4CB6-95AD-43693F413016}" destId="{41A0A4BE-BB06-459D-9485-60406BCE3E0F}" srcOrd="2" destOrd="0" presId="urn:microsoft.com/office/officeart/2008/layout/RadialCluster"/>
    <dgm:cxn modelId="{70E05859-4F95-4ABA-9C2E-3BC8139435CB}" type="presParOf" srcId="{3391BF09-2C7F-4CB6-95AD-43693F413016}" destId="{A02F9128-D499-4E97-8A2E-436AFEBA7C14}" srcOrd="3" destOrd="0" presId="urn:microsoft.com/office/officeart/2008/layout/RadialCluster"/>
    <dgm:cxn modelId="{E372CD1A-AA52-406B-BCF3-E1A306380247}" type="presParOf" srcId="{3391BF09-2C7F-4CB6-95AD-43693F413016}" destId="{7E6271D4-1050-4F48-991B-FEA0D0A64FE0}" srcOrd="4" destOrd="0" presId="urn:microsoft.com/office/officeart/2008/layout/RadialCluster"/>
    <dgm:cxn modelId="{194B3EC1-F52B-457A-BF0D-9A2C21342998}" type="presParOf" srcId="{3391BF09-2C7F-4CB6-95AD-43693F413016}" destId="{052D4B67-65E3-44CC-8B47-1CC69230398C}" srcOrd="5" destOrd="0" presId="urn:microsoft.com/office/officeart/2008/layout/RadialCluster"/>
    <dgm:cxn modelId="{8094597A-4C42-4ADD-AC86-DEF64EF50D0D}" type="presParOf" srcId="{3391BF09-2C7F-4CB6-95AD-43693F413016}" destId="{7B4AD2A5-0D17-461D-9B2A-7D295D3265F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87999-AB75-47BC-B062-AAF3A435EABA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F841F-3A7F-4EB7-B785-10DA42AC60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5226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FBAE-50D5-4597-BAE8-0BDBF2D6B640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B2DD-8525-40C8-BD93-EC0626B53F7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626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0B7251-57AE-4683-A3B5-382639511B67}" type="slidenum">
              <a:rPr lang="en-US" sz="1300">
                <a:solidFill>
                  <a:srgbClr val="000000"/>
                </a:solidFill>
              </a:rPr>
              <a:pPr eaLnBrk="1" hangingPunct="1"/>
              <a:t>3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2625"/>
            <a:ext cx="4959350" cy="3433763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2" y="4343094"/>
            <a:ext cx="5030476" cy="4118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122885" name="ตัวแทนวันที่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B206C-B83A-44B5-AC48-4750A6F5F149}" type="datetime1">
              <a:rPr lang="th-TH" sz="1300">
                <a:solidFill>
                  <a:srgbClr val="000000"/>
                </a:solidFill>
              </a:rPr>
              <a:pPr eaLnBrk="1" hangingPunct="1"/>
              <a:t>19/01/58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122886" name="ตัวแทนท้ายกระดาษ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300">
                <a:solidFill>
                  <a:srgbClr val="000000"/>
                </a:solidFill>
              </a:rPr>
              <a:t>โดย รศ.ดร.กุหลาบ รัตนสัจธรรม คณะสาธารณสุขศาสตร์ ม.บูรพา</a:t>
            </a:r>
          </a:p>
        </p:txBody>
      </p:sp>
      <p:sp>
        <p:nvSpPr>
          <p:cNvPr id="122887" name="ตัวแทนหัวกระดาษ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300">
                <a:solidFill>
                  <a:srgbClr val="000000"/>
                </a:solidFill>
              </a:rPr>
              <a:t>เทคนิคการกำหนดโจทย์การวิจัยและการจัดทำกรอบแนวคิดในการวิจัย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0B7251-57AE-4683-A3B5-382639511B67}" type="slidenum">
              <a:rPr lang="en-US" sz="1300">
                <a:solidFill>
                  <a:srgbClr val="000000"/>
                </a:solidFill>
              </a:rPr>
              <a:pPr eaLnBrk="1" hangingPunct="1"/>
              <a:t>4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2625"/>
            <a:ext cx="4959350" cy="3433763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2" y="4343094"/>
            <a:ext cx="5030476" cy="4118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122885" name="ตัวแทนวันที่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B206C-B83A-44B5-AC48-4750A6F5F149}" type="datetime1">
              <a:rPr lang="th-TH" sz="1300">
                <a:solidFill>
                  <a:srgbClr val="000000"/>
                </a:solidFill>
              </a:rPr>
              <a:pPr eaLnBrk="1" hangingPunct="1"/>
              <a:t>19/01/58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122886" name="ตัวแทนท้ายกระดาษ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300">
                <a:solidFill>
                  <a:srgbClr val="000000"/>
                </a:solidFill>
              </a:rPr>
              <a:t>โดย รศ.ดร.กุหลาบ รัตนสัจธรรม คณะสาธารณสุขศาสตร์ ม.บูรพา</a:t>
            </a:r>
          </a:p>
        </p:txBody>
      </p:sp>
      <p:sp>
        <p:nvSpPr>
          <p:cNvPr id="122887" name="ตัวแทนหัวกระดาษ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300">
                <a:solidFill>
                  <a:srgbClr val="000000"/>
                </a:solidFill>
              </a:rPr>
              <a:t>เทคนิคการกำหนดโจทย์การวิจัยและการจัดทำกรอบแนวคิดในการวิจัย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F51971-A2B1-4479-8A4A-898EB5F53237}" type="slidenum">
              <a:rPr lang="en-US" sz="1300">
                <a:solidFill>
                  <a:srgbClr val="000000"/>
                </a:solidFill>
                <a:latin typeface="Calibri" pitchFamily="34" charset="0"/>
                <a:cs typeface="Angsana New" pitchFamily="18" charset="-34"/>
              </a:rPr>
              <a:pPr eaLnBrk="1" hangingPunct="1"/>
              <a:t>15</a:t>
            </a:fld>
            <a:endParaRPr lang="en-US" sz="1300">
              <a:solidFill>
                <a:srgbClr val="000000"/>
              </a:solidFill>
              <a:latin typeface="Calibri" pitchFamily="34" charset="0"/>
              <a:cs typeface="Angsana New" pitchFamily="18" charset="-34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11200"/>
            <a:ext cx="4991100" cy="34544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6" y="4369663"/>
            <a:ext cx="5028349" cy="40651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8005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  <a:latin typeface="Calibri" pitchFamily="34" charset="0"/>
                <a:cs typeface="Angsana New" pitchFamily="18" charset="-34"/>
              </a:rPr>
              <a:t>18-22 กุมภาพันธ์ 2556</a:t>
            </a:r>
          </a:p>
        </p:txBody>
      </p:sp>
      <p:sp>
        <p:nvSpPr>
          <p:cNvPr id="128006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300">
                <a:solidFill>
                  <a:srgbClr val="000000"/>
                </a:solidFill>
                <a:latin typeface="Calibri" pitchFamily="34" charset="0"/>
              </a:rPr>
              <a:t>รศ.ดร.กุหลาบ รัตนสัจธรรม</a:t>
            </a:r>
            <a:endParaRPr lang="en-US" sz="1300">
              <a:solidFill>
                <a:srgbClr val="000000"/>
              </a:solidFill>
              <a:latin typeface="Calibri" pitchFamily="34" charset="0"/>
              <a:cs typeface="Angsana New" pitchFamily="18" charset="-34"/>
            </a:endParaRPr>
          </a:p>
        </p:txBody>
      </p:sp>
      <p:sp>
        <p:nvSpPr>
          <p:cNvPr id="128007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300">
                <a:solidFill>
                  <a:srgbClr val="000000"/>
                </a:solidFill>
                <a:latin typeface="Calibri" pitchFamily="34" charset="0"/>
              </a:rPr>
              <a:t>เทคนิคการกำหนดโจทย์การวิจัยและการจัดทำกรอบแนวคิดในการวิจัย</a:t>
            </a:r>
            <a:endParaRPr lang="en-US" sz="1300">
              <a:solidFill>
                <a:srgbClr val="000000"/>
              </a:solidFill>
              <a:latin typeface="Calibri" pitchFamily="34" charset="0"/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A6FC7C-FC41-477A-8D80-139B7690D970}" type="slidenum">
              <a:rPr lang="en-US" sz="1300">
                <a:solidFill>
                  <a:srgbClr val="000000"/>
                </a:solidFill>
              </a:rPr>
              <a:pPr eaLnBrk="1" hangingPunct="1"/>
              <a:t>29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8975"/>
            <a:ext cx="4945063" cy="3422650"/>
          </a:xfrm>
          <a:ln w="12700" cap="flat"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2" y="4343094"/>
            <a:ext cx="5030476" cy="4112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th-TH" smtClean="0"/>
          </a:p>
        </p:txBody>
      </p:sp>
      <p:sp>
        <p:nvSpPr>
          <p:cNvPr id="129029" name="ตัวแทนวันที่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26E63D-FAA1-464D-9AFD-714FFE36EEC6}" type="datetime1">
              <a:rPr lang="th-TH" sz="1300">
                <a:solidFill>
                  <a:srgbClr val="000000"/>
                </a:solidFill>
              </a:rPr>
              <a:pPr eaLnBrk="1" hangingPunct="1"/>
              <a:t>19/01/58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129030" name="ตัวแทนท้ายกระดาษ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300">
                <a:solidFill>
                  <a:srgbClr val="000000"/>
                </a:solidFill>
              </a:rPr>
              <a:t>โดย รศ.ดร.กุหลาบ รัตนสัจธรรม คณะสาธารณสุขศาสตร์ ม.บูรพา</a:t>
            </a:r>
          </a:p>
        </p:txBody>
      </p:sp>
      <p:sp>
        <p:nvSpPr>
          <p:cNvPr id="129031" name="ตัวแทนหัวกระดาษ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300">
                <a:solidFill>
                  <a:srgbClr val="000000"/>
                </a:solidFill>
              </a:rPr>
              <a:t>เทคนิคการกำหนดโจทย์การวิจัยและการจัดทำกรอบแนวคิดในการวิจัย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FCA21D-AC52-4B98-A25E-6F54246A067C}" type="slidenum">
              <a:rPr lang="en-US" sz="1300">
                <a:solidFill>
                  <a:srgbClr val="000000"/>
                </a:solidFill>
              </a:rPr>
              <a:pPr eaLnBrk="1" hangingPunct="1"/>
              <a:t>30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8975"/>
            <a:ext cx="4945063" cy="3422650"/>
          </a:xfrm>
          <a:ln w="12700" cap="flat"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2" y="4343094"/>
            <a:ext cx="5030476" cy="4112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6" tIns="49868" rIns="99736" bIns="49868"/>
          <a:lstStyle/>
          <a:p>
            <a:pPr eaLnBrk="1" hangingPunct="1"/>
            <a:endParaRPr lang="th-TH" smtClean="0"/>
          </a:p>
        </p:txBody>
      </p:sp>
      <p:sp>
        <p:nvSpPr>
          <p:cNvPr id="130053" name="ตัวแทนวันที่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B4CC69-2A3D-400E-8DB0-1ADABC9B2B56}" type="datetime1">
              <a:rPr lang="th-TH" sz="1300">
                <a:solidFill>
                  <a:srgbClr val="000000"/>
                </a:solidFill>
              </a:rPr>
              <a:pPr eaLnBrk="1" hangingPunct="1"/>
              <a:t>19/01/58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130054" name="ตัวแทนท้ายกระดาษ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300">
                <a:solidFill>
                  <a:srgbClr val="000000"/>
                </a:solidFill>
              </a:rPr>
              <a:t>โดย รศ.ดร.กุหลาบ รัตนสัจธรรม คณะสาธารณสุขศาสตร์ ม.บูรพา</a:t>
            </a:r>
          </a:p>
        </p:txBody>
      </p:sp>
      <p:sp>
        <p:nvSpPr>
          <p:cNvPr id="130055" name="ตัวแทนหัวกระดาษ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300">
                <a:solidFill>
                  <a:srgbClr val="000000"/>
                </a:solidFill>
              </a:rPr>
              <a:t>เทคนิคการกำหนดโจทย์การวิจัยและการจัดทำกรอบแนวคิดในการวิจัย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0B7251-57AE-4683-A3B5-382639511B67}" type="slidenum">
              <a:rPr lang="en-US" sz="1300">
                <a:solidFill>
                  <a:srgbClr val="000000"/>
                </a:solidFill>
              </a:rPr>
              <a:pPr eaLnBrk="1" hangingPunct="1"/>
              <a:t>33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2625"/>
            <a:ext cx="4959350" cy="3433763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2" y="4343094"/>
            <a:ext cx="5030476" cy="4118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122885" name="ตัวแทนวันที่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B206C-B83A-44B5-AC48-4750A6F5F149}" type="datetime1">
              <a:rPr lang="th-TH" sz="1300">
                <a:solidFill>
                  <a:srgbClr val="000000"/>
                </a:solidFill>
              </a:rPr>
              <a:pPr eaLnBrk="1" hangingPunct="1"/>
              <a:t>19/01/58</a:t>
            </a:fld>
            <a:endParaRPr lang="th-TH" sz="1300">
              <a:solidFill>
                <a:srgbClr val="000000"/>
              </a:solidFill>
            </a:endParaRPr>
          </a:p>
        </p:txBody>
      </p:sp>
      <p:sp>
        <p:nvSpPr>
          <p:cNvPr id="122886" name="ตัวแทนท้ายกระดาษ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300">
                <a:solidFill>
                  <a:srgbClr val="000000"/>
                </a:solidFill>
              </a:rPr>
              <a:t>โดย รศ.ดร.กุหลาบ รัตนสัจธรรม คณะสาธารณสุขศาสตร์ ม.บูรพา</a:t>
            </a:r>
          </a:p>
        </p:txBody>
      </p:sp>
      <p:sp>
        <p:nvSpPr>
          <p:cNvPr id="122887" name="ตัวแทนหัวกระดาษ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300">
                <a:solidFill>
                  <a:srgbClr val="000000"/>
                </a:solidFill>
              </a:rPr>
              <a:t>เทคนิคการกำหนดโจทย์การวิจัยและการจัดทำกรอบแนวคิดในการวิจัย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70520" y="69866"/>
            <a:ext cx="9764977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92" y="1449404"/>
            <a:ext cx="9771856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92" y="1397000"/>
            <a:ext cx="9771856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92" y="2976579"/>
            <a:ext cx="9771856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03350" y="3200400"/>
            <a:ext cx="69342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95300" y="1505946"/>
            <a:ext cx="89154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167D-D644-4462-B310-2431F16FBFC9}" type="datetime1">
              <a:rPr lang="th-TH">
                <a:solidFill>
                  <a:srgbClr val="696464"/>
                </a:solidFill>
              </a:rPr>
              <a:pPr>
                <a:defRPr/>
              </a:pPr>
              <a:t>19/01/58</a:t>
            </a:fld>
            <a:endParaRPr lang="th-TH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36B6D1-FD7C-4F68-A995-059BE5F89D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057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060B-3C49-451F-B68C-02C714FC8D02}" type="datetime1">
              <a:rPr lang="th-TH">
                <a:solidFill>
                  <a:srgbClr val="696464"/>
                </a:solidFill>
              </a:rPr>
              <a:pPr>
                <a:defRPr/>
              </a:pPr>
              <a:t>19/01/58</a:t>
            </a:fld>
            <a:endParaRPr lang="th-TH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53BC0-F74E-4960-95D9-6E82FBF6D71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41127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7"/>
            <a:ext cx="21793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56"/>
            <a:ext cx="6026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2261-5313-475A-B090-BF962BE15DAD}" type="datetime1">
              <a:rPr lang="th-TH">
                <a:solidFill>
                  <a:srgbClr val="696464"/>
                </a:solidFill>
              </a:rPr>
              <a:pPr>
                <a:defRPr/>
              </a:pPr>
              <a:t>19/01/58</a:t>
            </a:fld>
            <a:endParaRPr lang="th-TH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F44F-147B-42C4-A75E-E9B852F4F3D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5148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858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247650" y="914400"/>
            <a:ext cx="4622800" cy="55626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035550" y="914400"/>
            <a:ext cx="4622800" cy="55626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8AEA-F821-4936-9F66-44E75CFF27FA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19/01/58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รศ.ดร.กุหลาบ รัตนสัจธรรม ม.บูรพา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ED70-FF2C-4D0D-A630-AFF26B3EC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1898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effectLst>
                  <a:glow rad="101600">
                    <a:srgbClr val="00B0F0">
                      <a:alpha val="60000"/>
                    </a:srgb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84201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3F9FC-78BE-47E9-8F15-3513D42D6CE4}" type="datetime1">
              <a:rPr lang="th-TH">
                <a:solidFill>
                  <a:srgbClr val="696464"/>
                </a:solidFill>
              </a:rPr>
              <a:pPr>
                <a:defRPr/>
              </a:pPr>
              <a:t>19/01/58</a:t>
            </a:fld>
            <a:endParaRPr lang="th-TH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F33A-2127-49FE-8A3D-5130AFA35CA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53599391"/>
              </p:ext>
            </p:extLst>
          </p:nvPr>
        </p:nvGraphicFramePr>
        <p:xfrm>
          <a:off x="9037638" y="142875"/>
          <a:ext cx="3984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Image" r:id="rId3" imgW="4825397" imgH="6984127" progId="">
                  <p:embed/>
                </p:oleObj>
              </mc:Choice>
              <mc:Fallback>
                <p:oleObj name="Image" r:id="rId3" imgW="4825397" imgH="6984127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638" y="142875"/>
                        <a:ext cx="398462" cy="520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33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08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70756" y="69771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75680" y="2376504"/>
            <a:ext cx="976497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80" y="2341579"/>
            <a:ext cx="976497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54" y="2468579"/>
            <a:ext cx="9766696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952516"/>
            <a:ext cx="84201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547938"/>
            <a:ext cx="84201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FD08-BB43-4AFF-9852-25EAEE615F23}" type="datetime1">
              <a:rPr lang="th-TH">
                <a:solidFill>
                  <a:srgbClr val="696464"/>
                </a:solidFill>
              </a:rPr>
              <a:pPr>
                <a:defRPr/>
              </a:pPr>
              <a:t>19/01/58</a:t>
            </a:fld>
            <a:endParaRPr lang="th-TH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5" y="6172200"/>
            <a:ext cx="43338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221" y="6208713"/>
            <a:ext cx="495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07B48-BC08-4535-B95D-9DF46D28CA4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053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40614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45113" y="1447800"/>
            <a:ext cx="40614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94C9-55DE-4F83-93F6-0BB0F60A593C}" type="datetime1">
              <a:rPr lang="th-TH">
                <a:solidFill>
                  <a:srgbClr val="696464"/>
                </a:solidFill>
              </a:rPr>
              <a:pPr>
                <a:defRPr/>
              </a:pPr>
              <a:t>19/01/58</a:t>
            </a:fld>
            <a:endParaRPr lang="th-TH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F4D0-29A8-4FEE-AD38-034BD68ABD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1439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6575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90600" y="2247900"/>
            <a:ext cx="40449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5365750" y="2247900"/>
            <a:ext cx="404495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9F1A-5734-48BA-9F45-8A86308FE1CC}" type="datetime1">
              <a:rPr lang="th-TH">
                <a:solidFill>
                  <a:srgbClr val="696464"/>
                </a:solidFill>
              </a:rPr>
              <a:pPr>
                <a:defRPr/>
              </a:pPr>
              <a:t>19/01/58</a:t>
            </a:fld>
            <a:endParaRPr lang="th-TH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239D-E072-4D78-9513-821D01278D5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68662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B6ED-C369-4191-950A-EC2D555B4929}" type="datetime1">
              <a:rPr lang="th-TH">
                <a:solidFill>
                  <a:srgbClr val="696464"/>
                </a:solidFill>
              </a:rPr>
              <a:pPr>
                <a:defRPr/>
              </a:pPr>
              <a:t>19/01/58</a:t>
            </a:fld>
            <a:endParaRPr lang="th-TH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089A1-8CFD-47B6-9886-A8758514D21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36073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65A5-6E5B-48D9-8B83-D2B935B8BEE2}" type="datetime1">
              <a:rPr lang="th-TH">
                <a:solidFill>
                  <a:srgbClr val="696464"/>
                </a:solidFill>
              </a:rPr>
              <a:pPr>
                <a:defRPr/>
              </a:pPr>
              <a:t>19/01/58</a:t>
            </a:fld>
            <a:endParaRPr lang="th-TH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BBA4-50EA-4EDA-8FB6-23EDCDEF8C6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1190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8800" y="69850"/>
            <a:ext cx="9764977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90600" y="1600200"/>
            <a:ext cx="206375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219450" y="1600200"/>
            <a:ext cx="619125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0630-1131-4C2B-97C4-69B7BFF2B2BD}" type="datetime1">
              <a:rPr lang="th-TH">
                <a:solidFill>
                  <a:srgbClr val="696464"/>
                </a:solidFill>
              </a:rPr>
              <a:pPr>
                <a:defRPr/>
              </a:pPr>
              <a:t>19/01/58</a:t>
            </a:fld>
            <a:endParaRPr lang="th-TH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FA77-8984-4017-AFFA-D7ACC704E97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25860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73960" y="4683141"/>
            <a:ext cx="9758098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60" y="4649804"/>
            <a:ext cx="9758098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60" y="4773629"/>
            <a:ext cx="9758098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900550"/>
            <a:ext cx="79248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445825"/>
            <a:ext cx="79248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009" y="66691"/>
            <a:ext cx="9752029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31FB-84FD-433B-A05E-C5A25BFFF0F3}" type="datetime1">
              <a:rPr lang="th-TH">
                <a:solidFill>
                  <a:srgbClr val="696464"/>
                </a:solidFill>
              </a:rPr>
              <a:pPr>
                <a:defRPr/>
              </a:pPr>
              <a:t>19/01/58</a:t>
            </a:fld>
            <a:endParaRPr lang="th-TH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4210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8221" y="6208713"/>
            <a:ext cx="495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3419-DB2D-437C-90FC-64F1DBCCF2A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13233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8800" y="69850"/>
            <a:ext cx="9764977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90600" y="274638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90600" y="14478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86550" y="6191250"/>
            <a:ext cx="26828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B1C4398-798B-40A9-AA24-1A95BEBDBDA8}" type="datetime1">
              <a:rPr lang="th-TH">
                <a:solidFill>
                  <a:srgbClr val="696464"/>
                </a:solidFill>
                <a:latin typeface="Arial" pitchFamily="34" charset="0"/>
                <a:cs typeface="Angsana New" pitchFamily="18" charset="-34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19/01/58</a:t>
            </a:fld>
            <a:endParaRPr lang="th-TH">
              <a:solidFill>
                <a:srgbClr val="696464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90600" y="6172200"/>
            <a:ext cx="4292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696464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8221" y="6210300"/>
            <a:ext cx="4953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5A3E11-DCC9-459D-B58C-1E08324A7146}" type="slidenum">
              <a:rPr lang="th-TH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33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91" r:id="rId12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LilyUPC" pitchFamily="34" charset="-34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LilyUPC" pitchFamily="34" charset="-34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LilyUPC" pitchFamily="34" charset="-34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Lily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LilyUPC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LilyUPC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LilyUPC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LilyUPC" pitchFamily="34" charset="-34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06521"/>
            <a:ext cx="9729627" cy="1248391"/>
          </a:xfrm>
        </p:spPr>
        <p:txBody>
          <a:bodyPr>
            <a:noAutofit/>
          </a:bodyPr>
          <a:lstStyle/>
          <a:p>
            <a:pPr algn="r"/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</a:t>
            </a:r>
            <a:r>
              <a:rPr lang="th-TH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ลำปาง และ</a:t>
            </a:r>
          </a:p>
          <a:p>
            <a:pPr algn="r"/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สำนักงานคณะกรรมการวิจัยแห่งชาติ (วช.)</a:t>
            </a:r>
            <a:endParaRPr lang="th-TH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05946"/>
            <a:ext cx="9753600" cy="1470025"/>
          </a:xfrm>
        </p:spPr>
        <p:txBody>
          <a:bodyPr/>
          <a:lstStyle/>
          <a:p>
            <a:r>
              <a:rPr lang="th-TH" sz="480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ปรัชญาและหลักการวิจัยในรูปแบบต่าง ๆ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43069"/>
              </p:ext>
            </p:extLst>
          </p:nvPr>
        </p:nvGraphicFramePr>
        <p:xfrm>
          <a:off x="8008143" y="3494088"/>
          <a:ext cx="119697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Image" r:id="rId3" imgW="4825397" imgH="6984127" progId="">
                  <p:embed/>
                </p:oleObj>
              </mc:Choice>
              <mc:Fallback>
                <p:oleObj name="Image" r:id="rId3" imgW="4825397" imgH="6984127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143" y="3494088"/>
                        <a:ext cx="1196975" cy="15684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33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9" name="Picture 31" descr="https://lh3.googleusercontent.com/-H7jlzrRHThw/UFCctbghVyI/AAAAAAAAA5Q/mGjdRTdSVF4/s320/lp_ru_colou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5277" y="3441842"/>
            <a:ext cx="1319458" cy="1662309"/>
          </a:xfrm>
          <a:prstGeom prst="rect">
            <a:avLst/>
          </a:prstGeom>
          <a:noFill/>
        </p:spPr>
      </p:pic>
      <p:sp>
        <p:nvSpPr>
          <p:cNvPr id="7" name="สี่เหลี่ยมผืนผ้า 6"/>
          <p:cNvSpPr/>
          <p:nvPr/>
        </p:nvSpPr>
        <p:spPr>
          <a:xfrm>
            <a:off x="246580" y="3842535"/>
            <a:ext cx="5527497" cy="11815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b="1" dirty="0" smtClean="0">
              <a:solidFill>
                <a:srgbClr val="FF0000"/>
              </a:solidFill>
            </a:endParaRPr>
          </a:p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รองศาสตราจารย์ ดร. </a:t>
            </a:r>
            <a:r>
              <a:rPr lang="th-TH" sz="3600" b="1" dirty="0" err="1" smtClean="0">
                <a:solidFill>
                  <a:srgbClr val="FF0000"/>
                </a:solidFill>
              </a:rPr>
              <a:t>บุญฑวรรณ</a:t>
            </a:r>
            <a:r>
              <a:rPr lang="th-TH" sz="3600" b="1" dirty="0" smtClean="0">
                <a:solidFill>
                  <a:srgbClr val="FF0000"/>
                </a:solidFill>
              </a:rPr>
              <a:t> วิงวอน</a:t>
            </a:r>
          </a:p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คณะวิทยาการจัดการ </a:t>
            </a:r>
          </a:p>
        </p:txBody>
      </p:sp>
    </p:spTree>
    <p:extLst>
      <p:ext uri="{BB962C8B-B14F-4D97-AF65-F5344CB8AC3E}">
        <p14:creationId xmlns:p14="http://schemas.microsoft.com/office/powerpoint/2010/main" val="1718779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79763" y="1230602"/>
            <a:ext cx="8420100" cy="1143000"/>
          </a:xfrm>
        </p:spPr>
        <p:txBody>
          <a:bodyPr/>
          <a:lstStyle/>
          <a:p>
            <a:r>
              <a:rPr lang="th-TH" dirty="0" smtClean="0">
                <a:latin typeface="Angsana New" pitchFamily="18" charset="-34"/>
              </a:rPr>
              <a:t>แนวคิดปฏิฐานนิยม (</a:t>
            </a:r>
            <a:r>
              <a:rPr lang="en-US" dirty="0" smtClean="0">
                <a:latin typeface="Angsana New" pitchFamily="18" charset="-34"/>
              </a:rPr>
              <a:t>Positivism) (Hume, 1711-1776; Comte, 1798-1857)</a:t>
            </a:r>
            <a:endParaRPr lang="th-TH" dirty="0" smtClean="0">
              <a:latin typeface="Angsana New" pitchFamily="18" charset="-34"/>
            </a:endParaRPr>
          </a:p>
        </p:txBody>
      </p:sp>
      <p:sp>
        <p:nvSpPr>
          <p:cNvPr id="12292" name="Content Placeholder 2"/>
          <p:cNvSpPr>
            <a:spLocks noGrp="1"/>
          </p:cNvSpPr>
          <p:nvPr>
            <p:ph sz="quarter" idx="1"/>
          </p:nvPr>
        </p:nvSpPr>
        <p:spPr>
          <a:xfrm>
            <a:off x="583045" y="2803236"/>
            <a:ext cx="8420100" cy="36322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วิธีการทางวิทยาศาสตร์ ใช้หลักกฎเกณฑ์ธรรมชาติ</a:t>
            </a:r>
          </a:p>
          <a:p>
            <a:pPr>
              <a:buBlip>
                <a:blip r:embed="rId2"/>
              </a:buBlip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ทฤษฎี เป็นฐาน การใช้เหตุผล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(deductive/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นิรนัย)</a:t>
            </a:r>
          </a:p>
          <a:p>
            <a:pPr>
              <a:buBlip>
                <a:blip r:embed="rId2"/>
              </a:buBlip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ควบคุมปรากฏการณ์ได้ (พิสูจน์/ ทดลอง) </a:t>
            </a:r>
          </a:p>
          <a:p>
            <a:pPr>
              <a:buBlip>
                <a:blip r:embed="rId2"/>
              </a:buBlip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ข้อมูลประจักษ์, จำกัดขอบเขตตัวแปร </a:t>
            </a:r>
            <a:endParaRPr lang="en-US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Blip>
                <a:blip r:embed="rId2"/>
              </a:buBlip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ทดสอบเชิงสถิติ </a:t>
            </a:r>
            <a:endParaRPr lang="en-US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93AD9-C2D8-488D-91CF-34EB3FD73DCC}" type="slidenum">
              <a:rPr lang="th-TH"/>
              <a:pPr>
                <a:defRPr/>
              </a:pPr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1180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274639"/>
            <a:ext cx="8420100" cy="833726"/>
          </a:xfrm>
        </p:spPr>
        <p:txBody>
          <a:bodyPr/>
          <a:lstStyle/>
          <a:p>
            <a:pPr algn="ctr"/>
            <a:r>
              <a:rPr lang="th-TH" dirty="0" smtClean="0">
                <a:latin typeface="Angsana New" pitchFamily="18" charset="-34"/>
              </a:rPr>
              <a:t>แนว</a:t>
            </a:r>
            <a:r>
              <a:rPr lang="th-TH" dirty="0" err="1" smtClean="0">
                <a:latin typeface="Angsana New" pitchFamily="18" charset="-34"/>
              </a:rPr>
              <a:t>คิดปฏิ</a:t>
            </a:r>
            <a:r>
              <a:rPr lang="th-TH" dirty="0" smtClean="0">
                <a:latin typeface="Angsana New" pitchFamily="18" charset="-34"/>
              </a:rPr>
              <a:t>ฐานนิยม (</a:t>
            </a:r>
            <a:r>
              <a:rPr lang="en-US" dirty="0" smtClean="0">
                <a:latin typeface="Angsana New" pitchFamily="18" charset="-34"/>
              </a:rPr>
              <a:t>Positivism)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BF33A-2127-49FE-8A3D-5130AFA35CA4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221673" y="2757054"/>
            <a:ext cx="2660073" cy="156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/>
              <a:t>การวิจัย         เชิงปริมาณ</a:t>
            </a:r>
            <a:endParaRPr lang="th-TH" sz="28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38939" y="1288473"/>
            <a:ext cx="6414655" cy="203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/>
              <a:t>แบบการวิจัยเชิงบรรยาย</a:t>
            </a:r>
            <a:endParaRPr lang="en-US" sz="2800" dirty="0" smtClean="0"/>
          </a:p>
          <a:p>
            <a:r>
              <a:rPr lang="en-US" sz="2800" dirty="0" smtClean="0"/>
              <a:t>1.</a:t>
            </a:r>
            <a:r>
              <a:rPr lang="th-TH" sz="2800" dirty="0" smtClean="0"/>
              <a:t> การวิจัยเชิงสำรวจ (</a:t>
            </a:r>
            <a:r>
              <a:rPr lang="en-US" sz="2800" dirty="0" smtClean="0"/>
              <a:t>Survey)</a:t>
            </a:r>
            <a:endParaRPr lang="th-TH" sz="2800" dirty="0" smtClean="0"/>
          </a:p>
          <a:p>
            <a:pPr marL="342900" indent="-342900"/>
            <a:r>
              <a:rPr lang="en-US" sz="2800" dirty="0" smtClean="0"/>
              <a:t>2. </a:t>
            </a:r>
            <a:r>
              <a:rPr lang="th-TH" sz="2800" dirty="0" smtClean="0"/>
              <a:t>การวิจัยเชิงสหสัมพันธ์ (</a:t>
            </a:r>
            <a:r>
              <a:rPr lang="en-US" sz="2800" dirty="0" smtClean="0"/>
              <a:t>Correlation</a:t>
            </a:r>
            <a:r>
              <a:rPr lang="th-TH" sz="2800" dirty="0" smtClean="0"/>
              <a:t>)</a:t>
            </a:r>
          </a:p>
          <a:p>
            <a:pPr marL="342900" indent="-342900"/>
            <a:r>
              <a:rPr lang="en-US" sz="2800" dirty="0" smtClean="0"/>
              <a:t>3. </a:t>
            </a:r>
            <a:r>
              <a:rPr lang="th-TH" sz="2800" dirty="0" smtClean="0"/>
              <a:t>การวิจัยเชิงเปรียบเทียบสาเหตุ (</a:t>
            </a:r>
            <a:r>
              <a:rPr lang="en-US" sz="2800" dirty="0" smtClean="0"/>
              <a:t>Causal-Comparative)</a:t>
            </a:r>
            <a:endParaRPr lang="th-TH" sz="28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69666" y="3823855"/>
            <a:ext cx="6414655" cy="203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/>
              <a:t>แบบการวิจับเชิงทดลอง</a:t>
            </a:r>
          </a:p>
          <a:p>
            <a:r>
              <a:rPr lang="en-US" sz="2800" dirty="0" smtClean="0"/>
              <a:t>1.</a:t>
            </a:r>
            <a:r>
              <a:rPr lang="th-TH" sz="2800" dirty="0" smtClean="0"/>
              <a:t> ก่อนทดลอง (</a:t>
            </a:r>
            <a:r>
              <a:rPr lang="en-US" sz="2800" dirty="0" smtClean="0"/>
              <a:t>Pre-experiment)</a:t>
            </a:r>
            <a:endParaRPr lang="th-TH" sz="2800" dirty="0" smtClean="0"/>
          </a:p>
          <a:p>
            <a:pPr marL="342900" indent="-342900"/>
            <a:r>
              <a:rPr lang="en-US" sz="2800" dirty="0" smtClean="0"/>
              <a:t>2. </a:t>
            </a:r>
            <a:r>
              <a:rPr lang="th-TH" sz="2800" dirty="0" smtClean="0"/>
              <a:t>กึ่งทดลอง(</a:t>
            </a:r>
            <a:r>
              <a:rPr lang="en-US" sz="2800" dirty="0" smtClean="0"/>
              <a:t>Quasi-experiment</a:t>
            </a:r>
            <a:r>
              <a:rPr lang="th-TH" sz="2800" dirty="0" smtClean="0"/>
              <a:t>)</a:t>
            </a:r>
          </a:p>
          <a:p>
            <a:pPr marL="342900" indent="-342900"/>
            <a:r>
              <a:rPr lang="en-US" sz="2800" dirty="0" smtClean="0"/>
              <a:t>3. </a:t>
            </a:r>
            <a:r>
              <a:rPr lang="th-TH" sz="2800" dirty="0" smtClean="0"/>
              <a:t>การทดลองแท้จริง (</a:t>
            </a:r>
            <a:r>
              <a:rPr lang="en-US" sz="2800" dirty="0" smtClean="0"/>
              <a:t>True-experiment)</a:t>
            </a:r>
            <a:endParaRPr lang="th-TH" sz="2800" dirty="0"/>
          </a:p>
        </p:txBody>
      </p:sp>
      <p:cxnSp>
        <p:nvCxnSpPr>
          <p:cNvPr id="9" name="ลูกศรเชื่อมต่อแบบตรง 8"/>
          <p:cNvCxnSpPr>
            <a:stCxn id="5" idx="0"/>
            <a:endCxn id="6" idx="1"/>
          </p:cNvCxnSpPr>
          <p:nvPr/>
        </p:nvCxnSpPr>
        <p:spPr>
          <a:xfrm rot="5400000" flipH="1" flipV="1">
            <a:off x="2220188" y="1638304"/>
            <a:ext cx="450272" cy="1787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>
            <a:stCxn id="5" idx="4"/>
            <a:endCxn id="7" idx="1"/>
          </p:cNvCxnSpPr>
          <p:nvPr/>
        </p:nvCxnSpPr>
        <p:spPr>
          <a:xfrm rot="16200000" flipH="1">
            <a:off x="2150915" y="3723413"/>
            <a:ext cx="519546" cy="1717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9105900" cy="1143000"/>
          </a:xfrm>
        </p:spPr>
        <p:txBody>
          <a:bodyPr/>
          <a:lstStyle/>
          <a:p>
            <a:r>
              <a:rPr lang="th-TH" dirty="0" smtClean="0">
                <a:latin typeface="Angsana New" pitchFamily="18" charset="-34"/>
              </a:rPr>
              <a:t>แนวคิด</a:t>
            </a:r>
            <a:r>
              <a:rPr lang="th-TH" dirty="0" err="1" smtClean="0">
                <a:latin typeface="Angsana New" pitchFamily="18" charset="-34"/>
              </a:rPr>
              <a:t>ปรากฎการณ์</a:t>
            </a:r>
            <a:r>
              <a:rPr lang="th-TH" dirty="0" smtClean="0">
                <a:latin typeface="Angsana New" pitchFamily="18" charset="-34"/>
              </a:rPr>
              <a:t>นิยม (</a:t>
            </a:r>
            <a:r>
              <a:rPr lang="en-US" dirty="0" smtClean="0">
                <a:latin typeface="Angsana New" pitchFamily="18" charset="-34"/>
              </a:rPr>
              <a:t>Phenomenology) </a:t>
            </a:r>
            <a:endParaRPr lang="th-TH" dirty="0" smtClean="0">
              <a:latin typeface="Angsana New" pitchFamily="18" charset="-34"/>
            </a:endParaRPr>
          </a:p>
        </p:txBody>
      </p:sp>
      <p:sp>
        <p:nvSpPr>
          <p:cNvPr id="13316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8420100" cy="49149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Blip>
                <a:blip r:embed="rId2"/>
              </a:buBlip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ประจักษ์ เป็น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Facts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(ไม่ใช่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truth, reality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Blip>
                <a:blip r:embed="rId2"/>
              </a:buBlip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บริบท, สัมผัสปรากฎการณ์</a:t>
            </a:r>
          </a:p>
          <a:p>
            <a:pPr>
              <a:buBlip>
                <a:blip r:embed="rId2"/>
              </a:buBlip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ใช้ทฤษฎีเป็นกรอบ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(inductive/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อุปนัย)</a:t>
            </a:r>
          </a:p>
          <a:p>
            <a:pPr>
              <a:buBlip>
                <a:blip r:embed="rId2"/>
              </a:buBlip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นามธรรม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(ความรู้สึก ค่านิยม อุดมการณ์ ความเชื่อ)</a:t>
            </a:r>
          </a:p>
          <a:p>
            <a:pPr>
              <a:buBlip>
                <a:blip r:embed="rId2"/>
              </a:buBlip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มิติต่างๆ ที่เกี่ยวข้อง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Blip>
                <a:blip r:embed="rId2"/>
              </a:buBlip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คำอธิบาย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6932B-E360-4756-AB82-F2E02CE204D4}" type="slidenum">
              <a:rPr lang="th-TH"/>
              <a:pPr>
                <a:defRPr/>
              </a:pPr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388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0109" y="274638"/>
            <a:ext cx="9230591" cy="1143000"/>
          </a:xfrm>
        </p:spPr>
        <p:txBody>
          <a:bodyPr/>
          <a:lstStyle/>
          <a:p>
            <a:pPr algn="ctr"/>
            <a:r>
              <a:rPr lang="th-TH" dirty="0" smtClean="0">
                <a:latin typeface="Angsana New" pitchFamily="18" charset="-34"/>
              </a:rPr>
              <a:t>แนวคิดปรากฏการณ์นิยม (</a:t>
            </a:r>
            <a:r>
              <a:rPr lang="en-US" dirty="0" smtClean="0">
                <a:latin typeface="Angsana New" pitchFamily="18" charset="-34"/>
              </a:rPr>
              <a:t>Phenomenology) 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BF33A-2127-49FE-8A3D-5130AFA35CA4}" type="slidenum">
              <a:rPr lang="th-TH" smtClean="0"/>
              <a:pPr>
                <a:defRPr/>
              </a:pPr>
              <a:t>13</a:t>
            </a:fld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249383" y="2757054"/>
            <a:ext cx="2660073" cy="156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/>
              <a:t>การวิจัย         เชิงคุณลักษณะ</a:t>
            </a:r>
            <a:endParaRPr lang="th-TH" sz="28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19055" y="2147455"/>
            <a:ext cx="5375563" cy="271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h-TH" sz="2800" dirty="0" smtClean="0"/>
              <a:t>มานุษยวิทยา (</a:t>
            </a:r>
            <a:r>
              <a:rPr lang="en-US" sz="2800" dirty="0" smtClean="0"/>
              <a:t>Anthropology)</a:t>
            </a:r>
          </a:p>
          <a:p>
            <a:pPr marL="342900" indent="-342900">
              <a:buAutoNum type="arabicPeriod"/>
            </a:pPr>
            <a:r>
              <a:rPr lang="th-TH" sz="2800" dirty="0" smtClean="0"/>
              <a:t>ชาติพันธุ์</a:t>
            </a:r>
            <a:r>
              <a:rPr lang="th-TH" sz="2800" dirty="0" err="1" smtClean="0"/>
              <a:t>วรรณา</a:t>
            </a:r>
            <a:r>
              <a:rPr lang="th-TH" sz="2800" dirty="0" smtClean="0"/>
              <a:t> (</a:t>
            </a:r>
            <a:r>
              <a:rPr lang="en-US" sz="2800" dirty="0" smtClean="0"/>
              <a:t>Ethnography)</a:t>
            </a:r>
          </a:p>
          <a:p>
            <a:pPr marL="342900" indent="-342900">
              <a:buAutoNum type="arabicPeriod"/>
            </a:pPr>
            <a:r>
              <a:rPr lang="th-TH" sz="2800" dirty="0" smtClean="0"/>
              <a:t>สัญลักษณ์ปฏิสัมพันธ์ (</a:t>
            </a:r>
            <a:r>
              <a:rPr lang="en-US" sz="2800" dirty="0" smtClean="0"/>
              <a:t>Symbolic </a:t>
            </a:r>
            <a:r>
              <a:rPr lang="en-US" sz="2800" dirty="0" err="1" smtClean="0"/>
              <a:t>Interactionism</a:t>
            </a:r>
            <a:r>
              <a:rPr lang="en-US" sz="2800" dirty="0" smtClean="0"/>
              <a:t>)</a:t>
            </a:r>
          </a:p>
          <a:p>
            <a:pPr marL="342900" indent="-342900">
              <a:buAutoNum type="arabicPeriod"/>
            </a:pPr>
            <a:r>
              <a:rPr lang="th-TH" sz="2800" dirty="0" smtClean="0"/>
              <a:t>จิตวิทยาสังคม (</a:t>
            </a:r>
            <a:r>
              <a:rPr lang="en-US" sz="2800" dirty="0" smtClean="0"/>
              <a:t>Ecological Psychology)</a:t>
            </a:r>
          </a:p>
          <a:p>
            <a:pPr marL="342900" indent="-342900">
              <a:buAutoNum type="arabicPeriod"/>
            </a:pPr>
            <a:r>
              <a:rPr lang="th-TH" sz="2800" dirty="0" smtClean="0"/>
              <a:t>อื่นๆ ที่เกี่ยวข้อง</a:t>
            </a:r>
            <a:endParaRPr lang="th-TH" sz="2800" dirty="0"/>
          </a:p>
        </p:txBody>
      </p:sp>
      <p:cxnSp>
        <p:nvCxnSpPr>
          <p:cNvPr id="8" name="ลูกศรเชื่อมต่อแบบตรง 7"/>
          <p:cNvCxnSpPr>
            <a:endCxn id="6" idx="1"/>
          </p:cNvCxnSpPr>
          <p:nvPr/>
        </p:nvCxnSpPr>
        <p:spPr>
          <a:xfrm flipV="1">
            <a:off x="2923309" y="3505200"/>
            <a:ext cx="595746" cy="41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" y="286607"/>
            <a:ext cx="9076373" cy="1450757"/>
          </a:xfrm>
        </p:spPr>
        <p:txBody>
          <a:bodyPr>
            <a:noAutofit/>
          </a:bodyPr>
          <a:lstStyle/>
          <a:p>
            <a:pPr algn="ctr"/>
            <a:r>
              <a:rPr lang="th-TH" sz="4800" dirty="0" smtClean="0"/>
              <a:t>ปรัชญาการวิจัย – </a:t>
            </a:r>
            <a:br>
              <a:rPr lang="th-TH" sz="4800" dirty="0" smtClean="0"/>
            </a:br>
            <a:r>
              <a:rPr lang="th-TH" sz="4800" dirty="0" smtClean="0"/>
              <a:t>การคิดสู่การปฏิบัติเพื่อประโยชน์ของผู้อื่น</a:t>
            </a:r>
            <a:endParaRPr lang="th-TH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2851620"/>
              </p:ext>
            </p:extLst>
          </p:nvPr>
        </p:nvGraphicFramePr>
        <p:xfrm>
          <a:off x="749300" y="1701800"/>
          <a:ext cx="84201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690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ตัวยึดวันที่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F52D0A-8EC5-407A-B004-2FA421B9113D}" type="datetime1">
              <a:rPr lang="th-TH" sz="12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19/01/58</a:t>
            </a:fld>
            <a:endParaRPr lang="en-US" sz="120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59" name="ตัวยึดท้ายกระดาษ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2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รศ.ดร.กุหลาบ รัตนสัจธรรม ม.บูรพา</a:t>
            </a:r>
            <a:endParaRPr lang="en-US" sz="120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6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83ACC5-EB3B-48A7-A65C-9D70F9C7AC96}" type="slidenum">
              <a:rPr lang="en-US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6440121" y="396188"/>
            <a:ext cx="3018733" cy="8309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19" tIns="45710" rIns="91419" bIns="4571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ประเภทการวิจัย</a:t>
            </a: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86025" name="Text Box 6"/>
          <p:cNvSpPr txBox="1">
            <a:spLocks noChangeArrowheads="1"/>
          </p:cNvSpPr>
          <p:nvPr/>
        </p:nvSpPr>
        <p:spPr bwMode="auto">
          <a:xfrm>
            <a:off x="770960" y="3612428"/>
            <a:ext cx="2957819" cy="196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19" tIns="45710" rIns="91419" bIns="4571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การวิจัยพื้นฐาน </a:t>
            </a:r>
          </a:p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Basic Research)</a:t>
            </a:r>
          </a:p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การวิจัยประยุกต์ </a:t>
            </a:r>
          </a:p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(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Applied Research) </a:t>
            </a: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592403" y="2695655"/>
            <a:ext cx="3542915" cy="70786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19" tIns="45710" rIns="91419" bIns="4571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การวิจัยเพื่อเข้าใจปัญหา </a:t>
            </a: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001622" y="2660343"/>
            <a:ext cx="3472382" cy="70786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19" tIns="45710" rIns="91419" bIns="4571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การวิจัยเพื่อแก้ไขปัญหา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45067" name="Text Box 9"/>
          <p:cNvSpPr txBox="1">
            <a:spLocks noChangeArrowheads="1"/>
          </p:cNvSpPr>
          <p:nvPr/>
        </p:nvSpPr>
        <p:spPr bwMode="auto">
          <a:xfrm>
            <a:off x="5010822" y="3368209"/>
            <a:ext cx="4794644" cy="325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19" tIns="45710" rIns="91419" bIns="4571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การวิจัยเชิงทดลอง 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(Experimental Research)</a:t>
            </a:r>
            <a:endParaRPr lang="th-TH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การวิจัยกึ่งทดลอง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(Quasi-Experimental Research)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การวิจัยปฏิบัติการ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(Action  Research)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การวิจัยพัฒนา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(Research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and Development</a:t>
            </a: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55353" y="2256418"/>
            <a:ext cx="5486605" cy="400451"/>
            <a:chOff x="2251208" y="2571750"/>
            <a:chExt cx="5943600" cy="257189"/>
          </a:xfrm>
        </p:grpSpPr>
        <p:sp>
          <p:nvSpPr>
            <p:cNvPr id="45068" name="Line 10"/>
            <p:cNvSpPr>
              <a:spLocks noChangeShapeType="1"/>
            </p:cNvSpPr>
            <p:nvPr/>
          </p:nvSpPr>
          <p:spPr bwMode="auto">
            <a:xfrm>
              <a:off x="2251208" y="2571750"/>
              <a:ext cx="5943600" cy="0"/>
            </a:xfrm>
            <a:prstGeom prst="line">
              <a:avLst/>
            </a:prstGeom>
            <a:ln w="38100">
              <a:headEnd type="none" w="sm" len="sm"/>
              <a:tailEnd type="none" w="sm" len="sm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5069" name="Line 11"/>
            <p:cNvSpPr>
              <a:spLocks noChangeShapeType="1"/>
            </p:cNvSpPr>
            <p:nvPr/>
          </p:nvSpPr>
          <p:spPr bwMode="auto">
            <a:xfrm>
              <a:off x="2251208" y="2571764"/>
              <a:ext cx="0" cy="257175"/>
            </a:xfrm>
            <a:prstGeom prst="line">
              <a:avLst/>
            </a:prstGeom>
            <a:ln w="38100">
              <a:headEnd type="none" w="sm" len="sm"/>
              <a:tailEnd type="triangle" w="sm" len="sm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5070" name="Line 12"/>
            <p:cNvSpPr>
              <a:spLocks noChangeShapeType="1"/>
            </p:cNvSpPr>
            <p:nvPr/>
          </p:nvSpPr>
          <p:spPr bwMode="auto">
            <a:xfrm>
              <a:off x="8194808" y="2571764"/>
              <a:ext cx="0" cy="257175"/>
            </a:xfrm>
            <a:prstGeom prst="line">
              <a:avLst/>
            </a:prstGeom>
            <a:ln w="38100">
              <a:headEnd type="none" w="sm" len="sm"/>
              <a:tailEnd type="triangle" w="sm" len="sm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5071" name="Text Box 5"/>
          <p:cNvSpPr txBox="1">
            <a:spLocks noChangeArrowheads="1"/>
          </p:cNvSpPr>
          <p:nvPr/>
        </p:nvSpPr>
        <p:spPr bwMode="auto">
          <a:xfrm>
            <a:off x="4146156" y="1371895"/>
            <a:ext cx="2024194" cy="92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9" tIns="45710" rIns="91419" bIns="4571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</a:t>
            </a:r>
            <a:endParaRPr lang="th-TH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254000" y="127000"/>
            <a:ext cx="5906296" cy="1736700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271 w 21600"/>
              <a:gd name="connsiteY26" fmla="*/ 5276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522 w 21600"/>
              <a:gd name="connsiteY10" fmla="*/ 15772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271 w 21600"/>
              <a:gd name="connsiteY26" fmla="*/ 5276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522 w 21600"/>
              <a:gd name="connsiteY10" fmla="*/ 15772 h 21600"/>
              <a:gd name="connsiteX11" fmla="*/ 14710 w 21600"/>
              <a:gd name="connsiteY11" fmla="*/ 18476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271 w 21600"/>
              <a:gd name="connsiteY26" fmla="*/ 5276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779 w 21600"/>
              <a:gd name="connsiteY10" fmla="*/ 16088 h 21600"/>
              <a:gd name="connsiteX11" fmla="*/ 14710 w 21600"/>
              <a:gd name="connsiteY11" fmla="*/ 18476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271 w 21600"/>
              <a:gd name="connsiteY26" fmla="*/ 5276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923 w 21600"/>
              <a:gd name="connsiteY9" fmla="*/ 17212 h 21600"/>
              <a:gd name="connsiteX10" fmla="*/ 14779 w 21600"/>
              <a:gd name="connsiteY10" fmla="*/ 16088 h 21600"/>
              <a:gd name="connsiteX11" fmla="*/ 14710 w 21600"/>
              <a:gd name="connsiteY11" fmla="*/ 18476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271 w 21600"/>
              <a:gd name="connsiteY26" fmla="*/ 5276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734 w 21600"/>
              <a:gd name="connsiteY7" fmla="*/ 11132 h 21600"/>
              <a:gd name="connsiteX8" fmla="*/ 16380 w 21600"/>
              <a:gd name="connsiteY8" fmla="*/ 12310 h 21600"/>
              <a:gd name="connsiteX9" fmla="*/ 18923 w 21600"/>
              <a:gd name="connsiteY9" fmla="*/ 17212 h 21600"/>
              <a:gd name="connsiteX10" fmla="*/ 14779 w 21600"/>
              <a:gd name="connsiteY10" fmla="*/ 16088 h 21600"/>
              <a:gd name="connsiteX11" fmla="*/ 14710 w 21600"/>
              <a:gd name="connsiteY11" fmla="*/ 18476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271 w 21600"/>
              <a:gd name="connsiteY26" fmla="*/ 5276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734 w 21600"/>
              <a:gd name="connsiteY7" fmla="*/ 11132 h 21600"/>
              <a:gd name="connsiteX8" fmla="*/ 16380 w 21600"/>
              <a:gd name="connsiteY8" fmla="*/ 12310 h 21600"/>
              <a:gd name="connsiteX9" fmla="*/ 17417 w 21600"/>
              <a:gd name="connsiteY9" fmla="*/ 13268 h 21600"/>
              <a:gd name="connsiteX10" fmla="*/ 18923 w 21600"/>
              <a:gd name="connsiteY10" fmla="*/ 17212 h 21600"/>
              <a:gd name="connsiteX11" fmla="*/ 14779 w 21600"/>
              <a:gd name="connsiteY11" fmla="*/ 16088 h 21600"/>
              <a:gd name="connsiteX12" fmla="*/ 14710 w 21600"/>
              <a:gd name="connsiteY12" fmla="*/ 18476 h 21600"/>
              <a:gd name="connsiteX13" fmla="*/ 12180 w 21600"/>
              <a:gd name="connsiteY13" fmla="*/ 15935 h 21600"/>
              <a:gd name="connsiteX14" fmla="*/ 11612 w 21600"/>
              <a:gd name="connsiteY14" fmla="*/ 18842 h 21600"/>
              <a:gd name="connsiteX15" fmla="*/ 9872 w 21600"/>
              <a:gd name="connsiteY15" fmla="*/ 17370 h 21600"/>
              <a:gd name="connsiteX16" fmla="*/ 8700 w 21600"/>
              <a:gd name="connsiteY16" fmla="*/ 19712 h 21600"/>
              <a:gd name="connsiteX17" fmla="*/ 7527 w 21600"/>
              <a:gd name="connsiteY17" fmla="*/ 18125 h 21600"/>
              <a:gd name="connsiteX18" fmla="*/ 4917 w 21600"/>
              <a:gd name="connsiteY18" fmla="*/ 21600 h 21600"/>
              <a:gd name="connsiteX19" fmla="*/ 4805 w 21600"/>
              <a:gd name="connsiteY19" fmla="*/ 18240 h 21600"/>
              <a:gd name="connsiteX20" fmla="*/ 1285 w 21600"/>
              <a:gd name="connsiteY20" fmla="*/ 17825 h 21600"/>
              <a:gd name="connsiteX21" fmla="*/ 3330 w 21600"/>
              <a:gd name="connsiteY21" fmla="*/ 15370 h 21600"/>
              <a:gd name="connsiteX22" fmla="*/ 0 w 21600"/>
              <a:gd name="connsiteY22" fmla="*/ 12877 h 21600"/>
              <a:gd name="connsiteX23" fmla="*/ 3935 w 21600"/>
              <a:gd name="connsiteY23" fmla="*/ 11592 h 21600"/>
              <a:gd name="connsiteX24" fmla="*/ 1172 w 21600"/>
              <a:gd name="connsiteY24" fmla="*/ 8270 h 21600"/>
              <a:gd name="connsiteX25" fmla="*/ 5372 w 21600"/>
              <a:gd name="connsiteY25" fmla="*/ 7817 h 21600"/>
              <a:gd name="connsiteX26" fmla="*/ 4502 w 21600"/>
              <a:gd name="connsiteY26" fmla="*/ 3625 h 21600"/>
              <a:gd name="connsiteX27" fmla="*/ 8271 w 21600"/>
              <a:gd name="connsiteY27" fmla="*/ 5276 h 21600"/>
              <a:gd name="connsiteX28" fmla="*/ 9722 w 21600"/>
              <a:gd name="connsiteY28" fmla="*/ 1887 h 21600"/>
              <a:gd name="connsiteX29" fmla="*/ 11462 w 21600"/>
              <a:gd name="connsiteY29" fmla="*/ 4342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600" h="21600">
                <a:moveTo>
                  <a:pt x="11462" y="4342"/>
                </a:moveTo>
                <a:lnTo>
                  <a:pt x="14790" y="0"/>
                </a:lnTo>
                <a:cubicBezTo>
                  <a:pt x="14702" y="1926"/>
                  <a:pt x="14613" y="3851"/>
                  <a:pt x="14525" y="5777"/>
                </a:cubicBezTo>
                <a:lnTo>
                  <a:pt x="18007" y="3172"/>
                </a:lnTo>
                <a:lnTo>
                  <a:pt x="16380" y="6532"/>
                </a:lnTo>
                <a:lnTo>
                  <a:pt x="21600" y="6645"/>
                </a:lnTo>
                <a:lnTo>
                  <a:pt x="16985" y="9402"/>
                </a:lnTo>
                <a:lnTo>
                  <a:pt x="18734" y="11132"/>
                </a:lnTo>
                <a:lnTo>
                  <a:pt x="16380" y="12310"/>
                </a:lnTo>
                <a:cubicBezTo>
                  <a:pt x="16447" y="12366"/>
                  <a:pt x="17350" y="13212"/>
                  <a:pt x="17417" y="13268"/>
                </a:cubicBezTo>
                <a:lnTo>
                  <a:pt x="18923" y="17212"/>
                </a:lnTo>
                <a:lnTo>
                  <a:pt x="14779" y="16088"/>
                </a:lnTo>
                <a:cubicBezTo>
                  <a:pt x="14880" y="17095"/>
                  <a:pt x="14609" y="17469"/>
                  <a:pt x="14710" y="18476"/>
                </a:cubicBezTo>
                <a:lnTo>
                  <a:pt x="12180" y="15935"/>
                </a:lnTo>
                <a:lnTo>
                  <a:pt x="11612" y="18842"/>
                </a:lnTo>
                <a:lnTo>
                  <a:pt x="9872" y="17370"/>
                </a:lnTo>
                <a:lnTo>
                  <a:pt x="8700" y="19712"/>
                </a:lnTo>
                <a:lnTo>
                  <a:pt x="7527" y="18125"/>
                </a:lnTo>
                <a:lnTo>
                  <a:pt x="4917" y="21600"/>
                </a:lnTo>
                <a:cubicBezTo>
                  <a:pt x="4880" y="20480"/>
                  <a:pt x="4842" y="19360"/>
                  <a:pt x="4805" y="18240"/>
                </a:cubicBezTo>
                <a:lnTo>
                  <a:pt x="1285" y="17825"/>
                </a:lnTo>
                <a:lnTo>
                  <a:pt x="3330" y="15370"/>
                </a:lnTo>
                <a:lnTo>
                  <a:pt x="0" y="12877"/>
                </a:lnTo>
                <a:lnTo>
                  <a:pt x="3935" y="11592"/>
                </a:lnTo>
                <a:lnTo>
                  <a:pt x="1172" y="8270"/>
                </a:lnTo>
                <a:lnTo>
                  <a:pt x="5372" y="7817"/>
                </a:lnTo>
                <a:lnTo>
                  <a:pt x="4502" y="3625"/>
                </a:lnTo>
                <a:lnTo>
                  <a:pt x="8271" y="5276"/>
                </a:lnTo>
                <a:lnTo>
                  <a:pt x="9722" y="1887"/>
                </a:lnTo>
                <a:lnTo>
                  <a:pt x="11462" y="4342"/>
                </a:lnTo>
                <a:close/>
              </a:path>
            </a:pathLst>
          </a:cu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036657" y="456741"/>
            <a:ext cx="39741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ขึ้นอยู่กับเกณฑ์ที่ใช้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การแบ่งตามคุณค่าของผลการวิจัย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637634"/>
              </p:ext>
            </p:extLst>
          </p:nvPr>
        </p:nvGraphicFramePr>
        <p:xfrm>
          <a:off x="9259623" y="138497"/>
          <a:ext cx="3984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Image" r:id="rId4" imgW="4825397" imgH="6984127" progId="">
                  <p:embed/>
                </p:oleObj>
              </mc:Choice>
              <mc:Fallback>
                <p:oleObj name="Image" r:id="rId4" imgW="4825397" imgH="698412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9623" y="138497"/>
                        <a:ext cx="398462" cy="520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33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671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8BBA4-50EA-4EDA-8FB6-23EDCDEF8C63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243173" y="328268"/>
            <a:ext cx="6900727" cy="771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9pPr>
          </a:lstStyle>
          <a:p>
            <a:pPr algn="ctr">
              <a:defRPr/>
            </a:pPr>
            <a:r>
              <a:rPr lang="th-TH" sz="40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การวิจัยพื้นฐาน </a:t>
            </a:r>
            <a:r>
              <a:rPr lang="en-US" sz="40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(Basic Research</a:t>
            </a:r>
            <a:r>
              <a:rPr lang="en-US" sz="40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kern="1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3290" y="1285875"/>
            <a:ext cx="9277564" cy="500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thaiDist" defTabSz="914400" rtl="0" eaLnBrk="1" fontAlgn="base" latinLnBrk="0" hangingPunct="1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rdia New" pitchFamily="34" charset="-34"/>
              </a:rPr>
              <a:t>	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เป็นการค้นคว้าอย่างเป็นระบบเพื่อให้ได้ข้อความรู้ต่างๆ ที่จะสร้างทฤษฎีหรือเพื่อเพิ่มพูนความรู้ใหม่ โดยมิได้มุ่งเน้นที่จะนำทางไปแก้ปัญหาใด ๆ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8BBA4-50EA-4EDA-8FB6-23EDCDEF8C63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27416" y="277402"/>
            <a:ext cx="7602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การวิจัยประยุกต์ </a:t>
            </a:r>
            <a:r>
              <a:rPr lang="en-US" sz="44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(Applied Research</a:t>
            </a:r>
            <a:endParaRPr lang="th-TH" sz="4400" dirty="0"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85627" y="1748373"/>
            <a:ext cx="8539751" cy="23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Ctr="1">
            <a:spAutoFit/>
          </a:bodyPr>
          <a:lstStyle/>
          <a:p>
            <a:pPr algn="thaiDi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   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เป็นการค้นคว้าหาความรู้อย่างเป็นระบบ เพื่อให้ได้มาซึ่งความรู้อันจะนำไปสู่การแก้ปัญหาหรือพัฒนาสิ่งต่าง ๆ ให้ดีขึ้น</a:t>
            </a:r>
            <a:endParaRPr kumimoji="1"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8BBA4-50EA-4EDA-8FB6-23EDCDEF8C63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259632" y="428604"/>
            <a:ext cx="7560840" cy="13858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9pPr>
          </a:lstStyle>
          <a:p>
            <a:pPr algn="ctr">
              <a:defRPr/>
            </a:pPr>
            <a:endParaRPr lang="th-TH" sz="4000" kern="10" spc="300" dirty="0">
              <a:ln w="11430" cmpd="sng">
                <a:noFill/>
                <a:prstDash val="solid"/>
                <a:miter lim="800000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63" y="2254250"/>
            <a:ext cx="82153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Ctr="1">
            <a:spAutoFit/>
          </a:bodyPr>
          <a:lstStyle/>
          <a:p>
            <a:pPr algn="thaiDi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rowallia New" pitchFamily="34" charset="-34"/>
              </a:rPr>
              <a:t> </a:t>
            </a:r>
            <a:r>
              <a:rPr lang="th-TH" sz="4800" b="1" dirty="0">
                <a:latin typeface="+mn-lt"/>
                <a:cs typeface="Browallia New" pitchFamily="34" charset="-34"/>
              </a:rPr>
              <a:t>เป็นการวิจัยที่มุ่งค้นหารูปแบบ วิธีการหรือแนวความคิดใหม่ ๆ เพื่อสนองความจำเป็นหรือความต้องการให้เกิดประสิทธิภาพสูงขึ้นในการดำเนินกิจกรรมใด ๆ</a:t>
            </a:r>
            <a:endParaRPr kumimoji="1" lang="th-TH" sz="4800" b="1" dirty="0">
              <a:latin typeface="Angsana New" pitchFamily="18" charset="-34"/>
              <a:cs typeface="Browallia New" pitchFamily="34" charset="-34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243173" y="328268"/>
            <a:ext cx="6900727" cy="771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9pPr>
          </a:lstStyle>
          <a:p>
            <a:pPr algn="ctr">
              <a:defRPr/>
            </a:pPr>
            <a:r>
              <a:rPr lang="th-TH" sz="40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การวิจัยและพัฒนา </a:t>
            </a:r>
            <a:r>
              <a:rPr lang="en-US" sz="40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(Research and Development</a:t>
            </a:r>
            <a:r>
              <a:rPr lang="en-US" sz="40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kern="1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8BBA4-50EA-4EDA-8FB6-23EDCDEF8C63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243173" y="328268"/>
            <a:ext cx="6900727" cy="771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9pPr>
          </a:lstStyle>
          <a:p>
            <a:pPr algn="ctr">
              <a:defRPr/>
            </a:pPr>
            <a:r>
              <a:rPr lang="th-TH" sz="40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การวิจัยเชิงทดลอง </a:t>
            </a:r>
            <a:r>
              <a:rPr lang="en-US" sz="40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(Experimental Research</a:t>
            </a:r>
            <a:r>
              <a:rPr lang="en-US" sz="40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kern="1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24754" y="1797050"/>
            <a:ext cx="8215312" cy="45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Ctr="1">
            <a:spAutoFit/>
          </a:bodyPr>
          <a:lstStyle/>
          <a:p>
            <a:pPr algn="thaiDi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rowallia New" pitchFamily="34" charset="-34"/>
              </a:rPr>
              <a:t> </a:t>
            </a:r>
            <a:r>
              <a:rPr lang="th-TH" sz="4800" b="1" dirty="0">
                <a:latin typeface="+mn-lt"/>
                <a:cs typeface="Browallia New" pitchFamily="34" charset="-34"/>
              </a:rPr>
              <a:t>เป็นการวิจัยที่</a:t>
            </a:r>
            <a:r>
              <a:rPr lang="th-TH" sz="4800" b="1" dirty="0" smtClean="0">
                <a:latin typeface="+mn-lt"/>
                <a:cs typeface="Browallia New" pitchFamily="34" charset="-34"/>
              </a:rPr>
              <a:t>มุ่งศึกษาการกระทำของตัวแปรอิสระต่อตัวแปรตาม โดยมีการกำหนดกลุ่มควบคุม กลุ่มทดลอง หากควบคุมได้สมบูรณ์ เรียกว่า การทดลองแท้ </a:t>
            </a:r>
            <a:r>
              <a:rPr lang="th-TH" sz="4800" b="1" u="sng" dirty="0" smtClean="0">
                <a:latin typeface="+mn-lt"/>
                <a:cs typeface="Browallia New" pitchFamily="34" charset="-34"/>
              </a:rPr>
              <a:t>แต่หากควบคุมได้บางส่วน โดยเฉพาะการวิจัยทางสังคมศาสตร์ เรียกว่า การวิจัยกึ่งทดลอง</a:t>
            </a:r>
            <a:endParaRPr kumimoji="1" lang="th-TH" sz="4800" b="1" u="sng" dirty="0">
              <a:latin typeface="Angsana New" pitchFamily="18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4638"/>
            <a:ext cx="9734550" cy="1143000"/>
          </a:xfrm>
        </p:spPr>
        <p:txBody>
          <a:bodyPr>
            <a:normAutofit/>
          </a:bodyPr>
          <a:lstStyle/>
          <a:p>
            <a:pPr lvl="0" algn="ctr"/>
            <a:r>
              <a:rPr lang="th-TH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วัตถุประสงค์การเรียนรู้ เพื่อให้ผู้เรียน</a:t>
            </a:r>
            <a:r>
              <a:rPr lang="th-T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สามารถ</a:t>
            </a:r>
            <a:endParaRPr lang="en-US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03200" y="1447800"/>
            <a:ext cx="9436100" cy="520700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th-TH" sz="4000" b="1" dirty="0" smtClean="0">
                <a:solidFill>
                  <a:srgbClr val="000000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1.อธิบาย</a:t>
            </a:r>
            <a:r>
              <a:rPr lang="th-TH" sz="4000" b="1" dirty="0">
                <a:solidFill>
                  <a:srgbClr val="000000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ปรัชญาและหลักการ</a:t>
            </a:r>
            <a:r>
              <a:rPr lang="th-TH" sz="4000" b="1" dirty="0" smtClean="0">
                <a:solidFill>
                  <a:srgbClr val="000000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วิจัยในรูปแบบต่างๆ</a:t>
            </a:r>
            <a:endParaRPr lang="th-TH" sz="4000" b="1" dirty="0" smtClean="0">
              <a:latin typeface="Browallia New" pitchFamily="34" charset="-34"/>
              <a:ea typeface="Calibri"/>
              <a:cs typeface="Browallia New" pitchFamily="34" charset="-34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th-TH" sz="4000" b="1" dirty="0" smtClean="0">
                <a:solidFill>
                  <a:srgbClr val="000000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2.ระบุ</a:t>
            </a:r>
            <a:r>
              <a:rPr lang="th-TH" sz="4000" b="1" dirty="0">
                <a:solidFill>
                  <a:srgbClr val="000000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จรรยาบรรณการวิจัยและแนวการปฏิบัติให้สอดคล้อง</a:t>
            </a:r>
            <a:r>
              <a:rPr lang="th-TH" sz="4000" b="1" dirty="0" smtClean="0">
                <a:solidFill>
                  <a:srgbClr val="000000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กับจรรยาบรรณ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599391"/>
              </p:ext>
            </p:extLst>
          </p:nvPr>
        </p:nvGraphicFramePr>
        <p:xfrm>
          <a:off x="9038123" y="143311"/>
          <a:ext cx="397209" cy="52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Image" r:id="rId3" imgW="4825397" imgH="6984127" progId="">
                  <p:embed/>
                </p:oleObj>
              </mc:Choice>
              <mc:Fallback>
                <p:oleObj name="Image" r:id="rId3" imgW="4825397" imgH="6984127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8123" y="143311"/>
                        <a:ext cx="397209" cy="52048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33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291905" y="5853970"/>
            <a:ext cx="5176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Eras Bold ITC" pitchFamily="34" charset="0"/>
              </a:rPr>
              <a:t>อ้างอิงข้อมูลจาก รศ.ดร.กุหลาบ </a:t>
            </a:r>
            <a:r>
              <a:rPr lang="th-TH" dirty="0" err="1" smtClean="0">
                <a:latin typeface="Eras Bold ITC" pitchFamily="34" charset="0"/>
              </a:rPr>
              <a:t>รัตน</a:t>
            </a:r>
            <a:r>
              <a:rPr lang="th-TH" dirty="0" smtClean="0">
                <a:latin typeface="Eras Bold ITC" pitchFamily="34" charset="0"/>
              </a:rPr>
              <a:t>สัจธรรม </a:t>
            </a:r>
            <a:r>
              <a:rPr lang="th-TH" dirty="0" smtClean="0">
                <a:latin typeface="Eras Bold ITC" pitchFamily="34" charset="0"/>
              </a:rPr>
              <a:t>และดร.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ศิลป์ชัย นิล</a:t>
            </a:r>
            <a:r>
              <a:rPr lang="th-T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กรณ์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จากวช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.</a:t>
            </a:r>
            <a:r>
              <a:rPr lang="th-TH" dirty="0" smtClean="0">
                <a:latin typeface="Eras Bold ITC" pitchFamily="34" charset="0"/>
              </a:rPr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1065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8BBA4-50EA-4EDA-8FB6-23EDCDEF8C63}" type="slidenum">
              <a:rPr lang="th-TH" smtClean="0"/>
              <a:pPr>
                <a:defRPr/>
              </a:pPr>
              <a:t>20</a:t>
            </a:fld>
            <a:endParaRPr lang="th-TH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05720" y="158307"/>
            <a:ext cx="7070736" cy="5905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CordiaUPC" pitchFamily="34" charset="-34"/>
              </a:defRPr>
            </a:lvl9pPr>
          </a:lstStyle>
          <a:p>
            <a:pPr algn="ctr">
              <a:defRPr/>
            </a:pPr>
            <a:r>
              <a:rPr lang="en-US" sz="40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R&amp;D Research</a:t>
            </a:r>
            <a:endParaRPr lang="th-TH" sz="4000" b="1" kern="1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2392363" cy="1495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วงรี 5"/>
          <p:cNvSpPr/>
          <p:nvPr/>
        </p:nvSpPr>
        <p:spPr bwMode="auto">
          <a:xfrm>
            <a:off x="3497224" y="1000108"/>
            <a:ext cx="1928812" cy="6715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2075" tIns="46038" rIns="92075" bIns="4603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SuKumWit" pitchFamily="2" charset="-34"/>
              <a:cs typeface="DSN SuKumWit" pitchFamily="2" charset="-34"/>
            </a:endParaRPr>
          </a:p>
        </p:txBody>
      </p:sp>
      <p:sp>
        <p:nvSpPr>
          <p:cNvPr id="7" name="สี่เหลี่ยมด้านขนาน 23"/>
          <p:cNvSpPr>
            <a:spLocks noChangeArrowheads="1"/>
          </p:cNvSpPr>
          <p:nvPr/>
        </p:nvSpPr>
        <p:spPr bwMode="auto">
          <a:xfrm>
            <a:off x="3429000" y="2286000"/>
            <a:ext cx="2000250" cy="744538"/>
          </a:xfrm>
          <a:prstGeom prst="parallelogram">
            <a:avLst>
              <a:gd name="adj" fmla="val 3794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SuKumWit" pitchFamily="2" charset="-34"/>
              <a:cs typeface="DSN SuKumWit" pitchFamily="2" charset="-34"/>
            </a:endParaRPr>
          </a:p>
        </p:txBody>
      </p:sp>
      <p:grpSp>
        <p:nvGrpSpPr>
          <p:cNvPr id="8" name="กลุ่ม 30"/>
          <p:cNvGrpSpPr>
            <a:grpSpLocks/>
          </p:cNvGrpSpPr>
          <p:nvPr/>
        </p:nvGrpSpPr>
        <p:grpSpPr bwMode="auto">
          <a:xfrm>
            <a:off x="3689350" y="3643313"/>
            <a:ext cx="1571625" cy="1571625"/>
            <a:chOff x="3643289" y="3643314"/>
            <a:chExt cx="1571653" cy="1571636"/>
          </a:xfrm>
        </p:grpSpPr>
        <p:sp>
          <p:nvSpPr>
            <p:cNvPr id="9" name="ข้าวหลามตัด 24"/>
            <p:cNvSpPr>
              <a:spLocks noChangeArrowheads="1"/>
            </p:cNvSpPr>
            <p:nvPr/>
          </p:nvSpPr>
          <p:spPr bwMode="auto">
            <a:xfrm>
              <a:off x="3643289" y="3643314"/>
              <a:ext cx="1571653" cy="1571636"/>
            </a:xfrm>
            <a:prstGeom prst="diamond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92075" tIns="46038" rIns="92075" bIns="4603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SuKumWit" pitchFamily="2" charset="-34"/>
                <a:cs typeface="DSN SuKumWit" pitchFamily="2" charset="-34"/>
              </a:endParaRPr>
            </a:p>
          </p:txBody>
        </p:sp>
        <p:sp>
          <p:nvSpPr>
            <p:cNvPr id="10" name="TextBox 25"/>
            <p:cNvSpPr txBox="1">
              <a:spLocks noChangeArrowheads="1"/>
            </p:cNvSpPr>
            <p:nvPr/>
          </p:nvSpPr>
          <p:spPr bwMode="auto">
            <a:xfrm>
              <a:off x="3951234" y="4116007"/>
              <a:ext cx="1075955" cy="58477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itchFamily="34" charset="-34"/>
                  <a:cs typeface="CordiaUPC" pitchFamily="34" charset="-34"/>
                </a:rPr>
                <a:t>ประเมิน</a:t>
              </a:r>
              <a:endParaRPr lang="th-TH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endParaRPr>
            </a:p>
          </p:txBody>
        </p:sp>
      </p:grpSp>
      <p:grpSp>
        <p:nvGrpSpPr>
          <p:cNvPr id="11" name="กลุ่ม 29"/>
          <p:cNvGrpSpPr>
            <a:grpSpLocks/>
          </p:cNvGrpSpPr>
          <p:nvPr/>
        </p:nvGrpSpPr>
        <p:grpSpPr bwMode="auto">
          <a:xfrm>
            <a:off x="3513138" y="5740400"/>
            <a:ext cx="1928812" cy="928688"/>
            <a:chOff x="4286248" y="4643446"/>
            <a:chExt cx="1928826" cy="928694"/>
          </a:xfrm>
        </p:grpSpPr>
        <p:sp>
          <p:nvSpPr>
            <p:cNvPr id="12" name="สี่เหลี่ยมมุมมน 27"/>
            <p:cNvSpPr>
              <a:spLocks noChangeArrowheads="1"/>
            </p:cNvSpPr>
            <p:nvPr/>
          </p:nvSpPr>
          <p:spPr bwMode="auto">
            <a:xfrm>
              <a:off x="4286248" y="4643446"/>
              <a:ext cx="1928826" cy="92869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2075" tIns="46038" rIns="92075" bIns="46038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SuKumWit" pitchFamily="2" charset="-34"/>
                <a:cs typeface="DSN SuKumWit" pitchFamily="2" charset="-34"/>
              </a:endParaRPr>
            </a:p>
          </p:txBody>
        </p:sp>
        <p:sp>
          <p:nvSpPr>
            <p:cNvPr id="13" name="TextBox 28"/>
            <p:cNvSpPr txBox="1">
              <a:spLocks noChangeArrowheads="1"/>
            </p:cNvSpPr>
            <p:nvPr/>
          </p:nvSpPr>
          <p:spPr bwMode="auto">
            <a:xfrm>
              <a:off x="4683510" y="4795055"/>
              <a:ext cx="1090371" cy="58477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UPC" pitchFamily="34" charset="-34"/>
                  <a:cs typeface="CordiaUPC" pitchFamily="34" charset="-34"/>
                </a:rPr>
                <a:t>เผยแพร่</a:t>
              </a:r>
              <a:endPara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endParaRPr>
            </a:p>
          </p:txBody>
        </p:sp>
      </p:grpSp>
      <p:sp>
        <p:nvSpPr>
          <p:cNvPr id="14" name="ลูกศรลง 31"/>
          <p:cNvSpPr>
            <a:spLocks noChangeArrowheads="1"/>
          </p:cNvSpPr>
          <p:nvPr/>
        </p:nvSpPr>
        <p:spPr bwMode="auto">
          <a:xfrm>
            <a:off x="4286250" y="1785938"/>
            <a:ext cx="357188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/>
          <a:lstStyle/>
          <a:p>
            <a:endParaRPr lang="th-TH" alt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5" name="ลูกศรลง 32"/>
          <p:cNvSpPr>
            <a:spLocks noChangeArrowheads="1"/>
          </p:cNvSpPr>
          <p:nvPr/>
        </p:nvSpPr>
        <p:spPr bwMode="auto">
          <a:xfrm>
            <a:off x="4286250" y="3143250"/>
            <a:ext cx="357188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/>
          <a:lstStyle/>
          <a:p>
            <a:endParaRPr lang="th-TH" alt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6" name="ลูกศรลง 33"/>
          <p:cNvSpPr>
            <a:spLocks noChangeArrowheads="1"/>
          </p:cNvSpPr>
          <p:nvPr/>
        </p:nvSpPr>
        <p:spPr bwMode="auto">
          <a:xfrm>
            <a:off x="4298950" y="5253038"/>
            <a:ext cx="357188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/>
          <a:lstStyle/>
          <a:p>
            <a:endParaRPr lang="th-TH" alt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5072063" y="5072063"/>
            <a:ext cx="884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DSN Modern" pitchFamily="2" charset="-34"/>
                <a:cs typeface="DSN Modern" pitchFamily="2" charset="-34"/>
              </a:rPr>
              <a:t>YES</a:t>
            </a:r>
            <a:endParaRPr lang="th-TH" sz="3600" b="1">
              <a:effectLst>
                <a:outerShdw blurRad="38100" dist="38100" dir="2700000" algn="tl">
                  <a:srgbClr val="000000"/>
                </a:outerShdw>
              </a:effectLst>
              <a:latin typeface="DSN Modern" pitchFamily="2" charset="-34"/>
              <a:cs typeface="DSN Modern" pitchFamily="2" charset="-34"/>
            </a:endParaRPr>
          </a:p>
        </p:txBody>
      </p: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5102225" y="3646488"/>
            <a:ext cx="712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DSN Modern" pitchFamily="2" charset="-34"/>
                <a:cs typeface="DSN Modern" pitchFamily="2" charset="-34"/>
              </a:rPr>
              <a:t>NO</a:t>
            </a:r>
            <a:endParaRPr lang="th-TH" sz="4000" b="1">
              <a:effectLst>
                <a:outerShdw blurRad="38100" dist="38100" dir="2700000" algn="tl">
                  <a:srgbClr val="000000"/>
                </a:outerShdw>
              </a:effectLst>
              <a:latin typeface="DSN Modern" pitchFamily="2" charset="-34"/>
              <a:cs typeface="DSN Modern" pitchFamily="2" charset="-34"/>
            </a:endParaRPr>
          </a:p>
        </p:txBody>
      </p:sp>
      <p:grpSp>
        <p:nvGrpSpPr>
          <p:cNvPr id="19" name="กลุ่ม 51"/>
          <p:cNvGrpSpPr>
            <a:grpSpLocks/>
          </p:cNvGrpSpPr>
          <p:nvPr/>
        </p:nvGrpSpPr>
        <p:grpSpPr bwMode="auto">
          <a:xfrm>
            <a:off x="5691188" y="2714625"/>
            <a:ext cx="828675" cy="1357313"/>
            <a:chOff x="5691876" y="2715414"/>
            <a:chExt cx="828000" cy="1356528"/>
          </a:xfrm>
        </p:grpSpPr>
        <p:cxnSp>
          <p:nvCxnSpPr>
            <p:cNvPr id="20" name="ลูกศรเชื่อมต่อแบบตรง 19"/>
            <p:cNvCxnSpPr/>
            <p:nvPr/>
          </p:nvCxnSpPr>
          <p:spPr bwMode="auto">
            <a:xfrm rot="10800000">
              <a:off x="5691876" y="2731280"/>
              <a:ext cx="828000" cy="1587"/>
            </a:xfrm>
            <a:prstGeom prst="straightConnector1">
              <a:avLst/>
            </a:prstGeom>
            <a:ln>
              <a:solidFill>
                <a:srgbClr val="FFFF00"/>
              </a:solidFill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 bwMode="auto">
            <a:xfrm rot="5400000">
              <a:off x="5821784" y="3392885"/>
              <a:ext cx="1356528" cy="1587"/>
            </a:xfrm>
            <a:prstGeom prst="line">
              <a:avLst/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/>
            <p:cNvCxnSpPr/>
            <p:nvPr/>
          </p:nvCxnSpPr>
          <p:spPr bwMode="auto">
            <a:xfrm>
              <a:off x="5874289" y="4051316"/>
              <a:ext cx="644000" cy="1587"/>
            </a:xfrm>
            <a:prstGeom prst="line">
              <a:avLst/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786063"/>
            <a:ext cx="22002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733925"/>
            <a:ext cx="2586037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3969586" y="2357430"/>
            <a:ext cx="947695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พัฒนา</a:t>
            </a:r>
            <a:endParaRPr lang="th-TH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3786182" y="1034224"/>
            <a:ext cx="1105207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สำรวจ</a:t>
            </a:r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8BBA4-50EA-4EDA-8FB6-23EDCDEF8C63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4000500" y="1142999"/>
            <a:ext cx="566997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	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สภาพปัญหาที่ปฏิบัติจริงต้องการเพิ่มคุณภาพหรือ ประสิทธิภาพ  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ใช้การสำรวจจากเอกสารจากตัวอย่างเพื่อหาข้อมูล พื้นฐาน กฎหรือทฤษฎีต่าง ๆ มาเป็นแนวทางการเลือกวิธีการพัฒนา ภายใต้ข้อจำกัดและปัจจัยเอื้อ </a:t>
            </a:r>
          </a:p>
          <a:p>
            <a:pPr algn="thaiDi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พัฒนาตามแนวทางที่เหมาะสมที่สุดและมีโอกาสเป็นไปได้สูงสุด    </a:t>
            </a:r>
          </a:p>
          <a:p>
            <a:pPr algn="thaiDi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ได้แผนแบบการวิจัยเชิงทดลองในการทดสอบ ประสิทธิภาพ หรือคุณภาพของสิ่งที่พัฒนาขึ้นมา</a:t>
            </a:r>
          </a:p>
          <a:p>
            <a:pPr algn="thaiDi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ประเมินผลตรวจสอบและเทียบกับเกณฑ์ที่กำหนดไว้ ถ้าต่ำกว่าเกณฑ์ให้ทำการปรับปรุง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214438" y="71438"/>
            <a:ext cx="7678737" cy="842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b="1" kern="10">
                <a:ln w="9525">
                  <a:noFill/>
                  <a:round/>
                  <a:headEnd/>
                  <a:tailEnd/>
                </a:ln>
                <a:latin typeface="Angsana New"/>
                <a:cs typeface="Angsana New"/>
              </a:rPr>
              <a:t>ขั้นตอนการวิจัยและพัฒนา</a:t>
            </a:r>
          </a:p>
        </p:txBody>
      </p:sp>
      <p:grpSp>
        <p:nvGrpSpPr>
          <p:cNvPr id="6" name="กลุ่ม 51"/>
          <p:cNvGrpSpPr>
            <a:grpSpLocks/>
          </p:cNvGrpSpPr>
          <p:nvPr/>
        </p:nvGrpSpPr>
        <p:grpSpPr bwMode="auto">
          <a:xfrm>
            <a:off x="214313" y="1473200"/>
            <a:ext cx="3516312" cy="4646613"/>
            <a:chOff x="214313" y="1473200"/>
            <a:chExt cx="3517098" cy="4646613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214313" y="1473200"/>
              <a:ext cx="2286000" cy="360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SN MaTiChon" pitchFamily="2" charset="-34"/>
                </a:rPr>
                <a:t>ผลที่ต้องการ</a:t>
              </a: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MaTiChon" pitchFamily="2" charset="-34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214313" y="2330450"/>
              <a:ext cx="2286000" cy="360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SN MaTiChon" pitchFamily="2" charset="-34"/>
                </a:rPr>
                <a:t>เลือกแนวการพัฒนา</a:t>
              </a: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MaTiChon" pitchFamily="2" charset="-34"/>
              </a:endParaRPr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>
              <a:off x="214313" y="3187700"/>
              <a:ext cx="2286000" cy="360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SN MaTiChon" pitchFamily="2" charset="-34"/>
                </a:rPr>
                <a:t>ดำเนินการพัฒนา</a:t>
              </a: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MaTiChon" pitchFamily="2" charset="-34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>
              <a:off x="214313" y="4044950"/>
              <a:ext cx="2286000" cy="360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SN MaTiChon" pitchFamily="2" charset="-34"/>
                </a:rPr>
                <a:t>ทดลองใช้สิ่งที่พัฒนา</a:t>
              </a: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MaTiChon" pitchFamily="2" charset="-34"/>
              </a:endParaRP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214313" y="4902200"/>
              <a:ext cx="2286000" cy="360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SN MaTiChon" pitchFamily="2" charset="-34"/>
                </a:rPr>
                <a:t>สรุปผล</a:t>
              </a: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MaTiChon" pitchFamily="2" charset="-34"/>
              </a:endParaRPr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214313" y="5759450"/>
              <a:ext cx="2286000" cy="360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SN MaTiChon" pitchFamily="2" charset="-34"/>
                </a:rPr>
                <a:t>ยุติและเผยแพร่</a:t>
              </a: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2571736" y="4425959"/>
              <a:ext cx="1000125" cy="36036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SN MaTiChon" pitchFamily="2" charset="-34"/>
                </a:rPr>
                <a:t>ไม่พึงพอใจ</a:t>
              </a: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2571736" y="5426092"/>
              <a:ext cx="1000125" cy="36036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SN MaTiChon" pitchFamily="2" charset="-34"/>
                </a:rPr>
                <a:t>พึงพอใจ</a:t>
              </a:r>
            </a:p>
          </p:txBody>
        </p:sp>
        <p:sp>
          <p:nvSpPr>
            <p:cNvPr id="15" name="ลูกศรลง 14"/>
            <p:cNvSpPr/>
            <p:nvPr/>
          </p:nvSpPr>
          <p:spPr bwMode="auto">
            <a:xfrm>
              <a:off x="1163850" y="1890713"/>
              <a:ext cx="357267" cy="35718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lIns="92075" tIns="46038" rIns="92075" bIns="4603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" name="ลูกศรลง 15"/>
            <p:cNvSpPr/>
            <p:nvPr/>
          </p:nvSpPr>
          <p:spPr bwMode="auto">
            <a:xfrm>
              <a:off x="1163850" y="2760663"/>
              <a:ext cx="357267" cy="35718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lIns="92075" tIns="46038" rIns="92075" bIns="4603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7" name="ลูกศรลง 16"/>
            <p:cNvSpPr/>
            <p:nvPr/>
          </p:nvSpPr>
          <p:spPr bwMode="auto">
            <a:xfrm>
              <a:off x="1163850" y="3630613"/>
              <a:ext cx="357267" cy="35718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lIns="92075" tIns="46038" rIns="92075" bIns="4603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" name="ลูกศรลง 17"/>
            <p:cNvSpPr/>
            <p:nvPr/>
          </p:nvSpPr>
          <p:spPr bwMode="auto">
            <a:xfrm>
              <a:off x="1163850" y="4462463"/>
              <a:ext cx="357267" cy="35718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lIns="92075" tIns="46038" rIns="92075" bIns="4603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9" name="ลูกศรลง 18"/>
            <p:cNvSpPr/>
            <p:nvPr/>
          </p:nvSpPr>
          <p:spPr bwMode="auto">
            <a:xfrm>
              <a:off x="1163850" y="5324475"/>
              <a:ext cx="357267" cy="35718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lIns="92075" tIns="46038" rIns="92075" bIns="4603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cxnSp>
          <p:nvCxnSpPr>
            <p:cNvPr id="20" name="ลูกศรเชื่อมต่อแบบตรง 19"/>
            <p:cNvCxnSpPr/>
            <p:nvPr/>
          </p:nvCxnSpPr>
          <p:spPr bwMode="auto">
            <a:xfrm rot="10800000">
              <a:off x="2643731" y="3357563"/>
              <a:ext cx="1071802" cy="158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ลูกศรเชื่อมต่อแบบตรง 20"/>
            <p:cNvCxnSpPr/>
            <p:nvPr/>
          </p:nvCxnSpPr>
          <p:spPr bwMode="auto">
            <a:xfrm rot="10800000">
              <a:off x="2643731" y="2538413"/>
              <a:ext cx="1071802" cy="158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/>
            <p:cNvCxnSpPr/>
            <p:nvPr/>
          </p:nvCxnSpPr>
          <p:spPr bwMode="auto">
            <a:xfrm rot="5400000">
              <a:off x="2436801" y="3796507"/>
              <a:ext cx="2555875" cy="15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/>
            <p:cNvCxnSpPr/>
            <p:nvPr/>
          </p:nvCxnSpPr>
          <p:spPr bwMode="auto">
            <a:xfrm rot="10800000">
              <a:off x="2688191" y="5072063"/>
              <a:ext cx="1043220" cy="15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8BBA4-50EA-4EDA-8FB6-23EDCDEF8C63}" type="slidenum">
              <a:rPr lang="th-TH" smtClean="0"/>
              <a:pPr>
                <a:defRPr/>
              </a:pPr>
              <a:t>22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5527" y="182571"/>
            <a:ext cx="933796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แบ่งตามผลการวิจัยที่นำไปใช้ </a:t>
            </a:r>
          </a:p>
          <a:p>
            <a:pPr marL="571500" indent="-571500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การวิจัยพื้นฐาน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(Basic research)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71500" indent="-571500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การวิจัยประยุกต์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(Applied research)</a:t>
            </a:r>
          </a:p>
          <a:p>
            <a:pPr marL="571500" indent="-571500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การวิจัยเชิงปฏิบัติ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(Action research)</a:t>
            </a:r>
          </a:p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แบ่งตามการควบคุมตัวแปรเกิน </a:t>
            </a:r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การวิจัยเชิงทดลอง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(Experimental research) 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การวิจัยเชิงกึ่งทดลอง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(Quasi-experimental research) 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การวิจัยเชิงธรรมชาติ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(Naturalistic research)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71500" indent="-571500"/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71500" indent="-571500"/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71500" indent="-571500"/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93964"/>
            <a:ext cx="9906000" cy="685800"/>
          </a:xfrm>
        </p:spPr>
        <p:txBody>
          <a:bodyPr/>
          <a:lstStyle/>
          <a:p>
            <a:pPr algn="ctr"/>
            <a:r>
              <a:rPr lang="th-TH" sz="4800" dirty="0" smtClean="0">
                <a:solidFill>
                  <a:schemeClr val="tx2">
                    <a:lumMod val="9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แบ่งตามวิธีการรวบรวมข้อมูล</a:t>
            </a:r>
            <a:endParaRPr lang="th-TH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9712036" cy="5943600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วิจัยเชิงทดลอง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Experimental Research)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ค้นคว้าหาความจริงโดยนำเอาวิธีการทางวิทยาศาสตร์มาช่วยในการทดลอง ภายใต้การควบคุมความแปรปรวนที่เกี่ยวข้องหรือไม่เกี่ยวข้องอย่างมีระเบียบแบบแผน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วิจัยเชิงประวัติศาสตร์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เน้นหาความรู้ความจริงจากอดีต จากเอกสาร ภูมิปัญญา คำบอกเล่า หรือศิลาจารึก ปั๊บสา 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วิจัยเชิงบรรยาย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ค้นหาความรู้ ความจริง ในสภาพปัจจุบัน เช่น     การสำรวจทัศนคติ ความสนใจ ความพึงพอใจ ความคิดเห็น หรือ   การทำ 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Poll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การเมือง</a:t>
            </a: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DED70-FF2C-4D0D-A630-AFF26B3EC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DED70-FF2C-4D0D-A630-AFF26B3EC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5018" y="0"/>
            <a:ext cx="82296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>
              <a:defRPr/>
            </a:pPr>
            <a:r>
              <a:rPr lang="th-TH" sz="4800" b="1" dirty="0" smtClean="0">
                <a:solidFill>
                  <a:schemeClr val="tx2">
                    <a:lumMod val="9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แบ่งตามลักษณะของข้อมูล</a:t>
            </a:r>
            <a:endParaRPr lang="th-TH" sz="4800" dirty="0" smtClean="0">
              <a:solidFill>
                <a:schemeClr val="tx2">
                  <a:lumMod val="9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166688" y="914400"/>
            <a:ext cx="9559925" cy="5776913"/>
          </a:xfrm>
        </p:spPr>
        <p:txBody>
          <a:bodyPr/>
          <a:lstStyle/>
          <a:p>
            <a:pPr marL="457200" indent="-457200">
              <a:defRPr/>
            </a:pPr>
            <a:endParaRPr lang="th-TH" sz="2400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457200" indent="-457200">
              <a:defRPr/>
            </a:pPr>
            <a:endParaRPr lang="th-TH" sz="2400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457200" indent="-457200"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วิจัยเชิงปริมาณ</a:t>
            </a:r>
            <a:r>
              <a:rPr lang="th-TH" sz="36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มุ่งศึกษาข้อเท็จจริง เพื่อหาข้อสรุปในเชิงปริมาณหรือตัวเลข แล้วใช้ข้อมูลจากกลุ่มตัวอย่างอ้างอิงไปใช้กับประชากรโดยอาศัยเทคนิคทางสถิติ และรวบรวมข้อมูลโดยใช้แบบสอบถาม แบบทดสอบ    แบบสัมภาษณ์ แบบสังเกต แบบทดลองหรือแจงนับ</a:t>
            </a:r>
          </a:p>
          <a:p>
            <a:pPr marL="457200" indent="-457200"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วิจัยเชิงคุณภาพ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หรือเชิงคุณลักษณะ รวบรวมข้อมูล โดยอาศัยการสังเกตทั้งแบบมีและไม่มีส่วนร่วมตามกรณี การสัมภาษณ์เชิงลึก อภิปรายกลุ่มย่อย และ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PRA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เป็นต้น  ส่วนวิเคราะห์ข้อมูล ใช้วิธีการจัดกลุ่ม สรุปบรรยายเชิงพรรณนา ข้อความที่อาจไม่ต้องใช้สถิติ</a:t>
            </a: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defRPr/>
            </a:pPr>
            <a:endParaRPr lang="th-TH" sz="3600" dirty="0" smtClean="0">
              <a:cs typeface="Tahoma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 smtClean="0"/>
              <a:t>การวิจัยเชิงปฏิบัติการแบบมีส่วนร่วม กลุ่มวิสาหกิจ แคบหมูบ้านหม้อ</a:t>
            </a:r>
            <a:endParaRPr lang="th-TH" sz="4000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DED70-FF2C-4D0D-A630-AFF26B3EC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DSC043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716338"/>
            <a:ext cx="34845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SC092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7" y="692150"/>
            <a:ext cx="349841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DSC092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8508" y="692150"/>
            <a:ext cx="3477491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SC063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92150"/>
            <a:ext cx="291623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SC043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16338"/>
            <a:ext cx="291941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SC0629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3091" y="3683000"/>
            <a:ext cx="3532909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DED70-FF2C-4D0D-A630-AFF26B3EC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288" y="115888"/>
            <a:ext cx="95107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กลุ่มวิสาหกิจชุมชน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: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ผักปลอดสารพิษบ้านจำ อำเภอห้างฉัตร ลำปาง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pic>
        <p:nvPicPr>
          <p:cNvPr id="7" name="Picture 8" descr="DSC09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765175"/>
            <a:ext cx="3664671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DSC04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364" y="765175"/>
            <a:ext cx="3463636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SC094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5175"/>
            <a:ext cx="29876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SC093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8509" y="3789363"/>
            <a:ext cx="3477491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SC093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3417" y="3789363"/>
            <a:ext cx="336665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SC093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89363"/>
            <a:ext cx="3172691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8BBA4-50EA-4EDA-8FB6-23EDCDEF8C63}" type="slidenum">
              <a:rPr lang="th-TH" smtClean="0"/>
              <a:pPr>
                <a:defRPr/>
              </a:pPr>
              <a:t>27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11383" y="162087"/>
            <a:ext cx="8157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8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ลักษณะของแผนงานวิจัยหรือชุดโครงการ</a:t>
            </a:r>
            <a:endParaRPr lang="th-TH" sz="4800" b="1" kern="1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gray">
          <a:xfrm>
            <a:off x="4108450" y="3857625"/>
            <a:ext cx="1177925" cy="32702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 altLang="th-TH" sz="18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gray">
          <a:xfrm rot="17727015">
            <a:off x="4026694" y="3747294"/>
            <a:ext cx="468313" cy="1492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3929063" y="1714500"/>
            <a:ext cx="1143000" cy="125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 rot="2700000">
            <a:off x="5576094" y="2078832"/>
            <a:ext cx="946150" cy="1254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6143625" y="3643313"/>
            <a:ext cx="1123950" cy="3111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 altLang="th-TH" sz="18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 rot="17706342">
            <a:off x="6038850" y="3711575"/>
            <a:ext cx="898525" cy="1809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4500563" y="4738688"/>
            <a:ext cx="714375" cy="190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 rot="2515118">
            <a:off x="2498725" y="3940175"/>
            <a:ext cx="946150" cy="1444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gray">
          <a:xfrm rot="18626707">
            <a:off x="2504282" y="2313781"/>
            <a:ext cx="946150" cy="1444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gray">
          <a:xfrm>
            <a:off x="3213100" y="2365375"/>
            <a:ext cx="1001713" cy="277813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 altLang="th-TH" sz="18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gray">
          <a:xfrm>
            <a:off x="5053013" y="2120900"/>
            <a:ext cx="850900" cy="2349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 altLang="th-TH" sz="18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 rot="13770025">
            <a:off x="3533775" y="2354263"/>
            <a:ext cx="898525" cy="127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gray">
          <a:xfrm>
            <a:off x="3000375" y="1143000"/>
            <a:ext cx="1179513" cy="1211263"/>
          </a:xfrm>
          <a:prstGeom prst="ellipse">
            <a:avLst/>
          </a:prstGeom>
          <a:gradFill rotWithShape="1">
            <a:gsLst>
              <a:gs pos="0">
                <a:srgbClr val="FF85DF"/>
              </a:gs>
              <a:gs pos="100000">
                <a:srgbClr val="FF33C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 alt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" name="Freeform 23"/>
          <p:cNvSpPr>
            <a:spLocks/>
          </p:cNvSpPr>
          <p:nvPr/>
        </p:nvSpPr>
        <p:spPr bwMode="gray">
          <a:xfrm>
            <a:off x="3135313" y="1163638"/>
            <a:ext cx="909637" cy="457200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85DF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gray">
          <a:xfrm>
            <a:off x="3306763" y="1470025"/>
            <a:ext cx="566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DSN SuKumWit" pitchFamily="2" charset="-34"/>
                <a:cs typeface="DSN SuKumWit" pitchFamily="2" charset="-34"/>
              </a:rPr>
              <a:t>P6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gray">
          <a:xfrm rot="21020122">
            <a:off x="5233988" y="2925763"/>
            <a:ext cx="946150" cy="1254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gray">
          <a:xfrm>
            <a:off x="5872163" y="2286000"/>
            <a:ext cx="1322387" cy="1357313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20822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 alt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1" name="Freeform 23"/>
          <p:cNvSpPr>
            <a:spLocks/>
          </p:cNvSpPr>
          <p:nvPr/>
        </p:nvSpPr>
        <p:spPr bwMode="gray">
          <a:xfrm>
            <a:off x="6022975" y="2308225"/>
            <a:ext cx="1020763" cy="512763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33CC33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gray">
          <a:xfrm>
            <a:off x="6215063" y="2663825"/>
            <a:ext cx="636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DSN SuKumWit" pitchFamily="2" charset="-34"/>
                <a:cs typeface="DSN SuKumWit" pitchFamily="2" charset="-34"/>
              </a:rPr>
              <a:t>P2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gray">
          <a:xfrm>
            <a:off x="5330825" y="5765800"/>
            <a:ext cx="1708150" cy="474663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 altLang="th-TH" sz="18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gray">
          <a:xfrm>
            <a:off x="2051050" y="4176713"/>
            <a:ext cx="1306513" cy="3619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 altLang="th-TH" sz="18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gray">
          <a:xfrm rot="13770025">
            <a:off x="4865688" y="3770313"/>
            <a:ext cx="898525" cy="1809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gray">
          <a:xfrm rot="20856083">
            <a:off x="3000375" y="3346450"/>
            <a:ext cx="946150" cy="1444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gray">
          <a:xfrm rot="17911746">
            <a:off x="4830763" y="2289175"/>
            <a:ext cx="558800" cy="1079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3881438" y="2352675"/>
            <a:ext cx="1506537" cy="1490663"/>
            <a:chOff x="2016" y="1920"/>
            <a:chExt cx="1680" cy="1680"/>
          </a:xfrm>
        </p:grpSpPr>
        <p:sp>
          <p:nvSpPr>
            <p:cNvPr id="29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2431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958 w 1321"/>
                <a:gd name="T1" fmla="*/ 62 h 712"/>
                <a:gd name="T2" fmla="*/ 970 w 1321"/>
                <a:gd name="T3" fmla="*/ 69 h 712"/>
                <a:gd name="T4" fmla="*/ 973 w 1321"/>
                <a:gd name="T5" fmla="*/ 75 h 712"/>
                <a:gd name="T6" fmla="*/ 968 w 1321"/>
                <a:gd name="T7" fmla="*/ 81 h 712"/>
                <a:gd name="T8" fmla="*/ 956 w 1321"/>
                <a:gd name="T9" fmla="*/ 85 h 712"/>
                <a:gd name="T10" fmla="*/ 937 w 1321"/>
                <a:gd name="T11" fmla="*/ 91 h 712"/>
                <a:gd name="T12" fmla="*/ 912 w 1321"/>
                <a:gd name="T13" fmla="*/ 94 h 712"/>
                <a:gd name="T14" fmla="*/ 881 w 1321"/>
                <a:gd name="T15" fmla="*/ 98 h 712"/>
                <a:gd name="T16" fmla="*/ 845 w 1321"/>
                <a:gd name="T17" fmla="*/ 102 h 712"/>
                <a:gd name="T18" fmla="*/ 804 w 1321"/>
                <a:gd name="T19" fmla="*/ 105 h 712"/>
                <a:gd name="T20" fmla="*/ 759 w 1321"/>
                <a:gd name="T21" fmla="*/ 106 h 712"/>
                <a:gd name="T22" fmla="*/ 712 w 1321"/>
                <a:gd name="T23" fmla="*/ 107 h 712"/>
                <a:gd name="T24" fmla="*/ 660 w 1321"/>
                <a:gd name="T25" fmla="*/ 110 h 712"/>
                <a:gd name="T26" fmla="*/ 607 w 1321"/>
                <a:gd name="T27" fmla="*/ 111 h 712"/>
                <a:gd name="T28" fmla="*/ 586 w 1321"/>
                <a:gd name="T29" fmla="*/ 112 h 712"/>
                <a:gd name="T30" fmla="*/ 351 w 1321"/>
                <a:gd name="T31" fmla="*/ 112 h 712"/>
                <a:gd name="T32" fmla="*/ 347 w 1321"/>
                <a:gd name="T33" fmla="*/ 112 h 712"/>
                <a:gd name="T34" fmla="*/ 301 w 1321"/>
                <a:gd name="T35" fmla="*/ 111 h 712"/>
                <a:gd name="T36" fmla="*/ 257 w 1321"/>
                <a:gd name="T37" fmla="*/ 110 h 712"/>
                <a:gd name="T38" fmla="*/ 215 w 1321"/>
                <a:gd name="T39" fmla="*/ 109 h 712"/>
                <a:gd name="T40" fmla="*/ 174 w 1321"/>
                <a:gd name="T41" fmla="*/ 106 h 712"/>
                <a:gd name="T42" fmla="*/ 137 w 1321"/>
                <a:gd name="T43" fmla="*/ 106 h 712"/>
                <a:gd name="T44" fmla="*/ 106 w 1321"/>
                <a:gd name="T45" fmla="*/ 103 h 712"/>
                <a:gd name="T46" fmla="*/ 74 w 1321"/>
                <a:gd name="T47" fmla="*/ 101 h 712"/>
                <a:gd name="T48" fmla="*/ 51 w 1321"/>
                <a:gd name="T49" fmla="*/ 99 h 712"/>
                <a:gd name="T50" fmla="*/ 26 w 1321"/>
                <a:gd name="T51" fmla="*/ 94 h 712"/>
                <a:gd name="T52" fmla="*/ 18 w 1321"/>
                <a:gd name="T53" fmla="*/ 91 h 712"/>
                <a:gd name="T54" fmla="*/ 6 w 1321"/>
                <a:gd name="T55" fmla="*/ 87 h 712"/>
                <a:gd name="T56" fmla="*/ 0 w 1321"/>
                <a:gd name="T57" fmla="*/ 82 h 712"/>
                <a:gd name="T58" fmla="*/ 0 w 1321"/>
                <a:gd name="T59" fmla="*/ 81 h 712"/>
                <a:gd name="T60" fmla="*/ 4 w 1321"/>
                <a:gd name="T61" fmla="*/ 75 h 712"/>
                <a:gd name="T62" fmla="*/ 16 w 1321"/>
                <a:gd name="T63" fmla="*/ 69 h 712"/>
                <a:gd name="T64" fmla="*/ 35 w 1321"/>
                <a:gd name="T65" fmla="*/ 58 h 712"/>
                <a:gd name="T66" fmla="*/ 70 w 1321"/>
                <a:gd name="T67" fmla="*/ 47 h 712"/>
                <a:gd name="T68" fmla="*/ 110 w 1321"/>
                <a:gd name="T69" fmla="*/ 37 h 712"/>
                <a:gd name="T70" fmla="*/ 151 w 1321"/>
                <a:gd name="T71" fmla="*/ 27 h 712"/>
                <a:gd name="T72" fmla="*/ 199 w 1321"/>
                <a:gd name="T73" fmla="*/ 19 h 712"/>
                <a:gd name="T74" fmla="*/ 252 w 1321"/>
                <a:gd name="T75" fmla="*/ 12 h 712"/>
                <a:gd name="T76" fmla="*/ 306 w 1321"/>
                <a:gd name="T77" fmla="*/ 7 h 712"/>
                <a:gd name="T78" fmla="*/ 367 w 1321"/>
                <a:gd name="T79" fmla="*/ 4 h 712"/>
                <a:gd name="T80" fmla="*/ 428 w 1321"/>
                <a:gd name="T81" fmla="*/ 4 h 712"/>
                <a:gd name="T82" fmla="*/ 492 w 1321"/>
                <a:gd name="T83" fmla="*/ 0 h 712"/>
                <a:gd name="T84" fmla="*/ 492 w 1321"/>
                <a:gd name="T85" fmla="*/ 0 h 712"/>
                <a:gd name="T86" fmla="*/ 559 w 1321"/>
                <a:gd name="T87" fmla="*/ 4 h 712"/>
                <a:gd name="T88" fmla="*/ 624 w 1321"/>
                <a:gd name="T89" fmla="*/ 4 h 712"/>
                <a:gd name="T90" fmla="*/ 687 w 1321"/>
                <a:gd name="T91" fmla="*/ 8 h 712"/>
                <a:gd name="T92" fmla="*/ 745 w 1321"/>
                <a:gd name="T93" fmla="*/ 14 h 712"/>
                <a:gd name="T94" fmla="*/ 797 w 1321"/>
                <a:gd name="T95" fmla="*/ 21 h 712"/>
                <a:gd name="T96" fmla="*/ 846 w 1321"/>
                <a:gd name="T97" fmla="*/ 30 h 712"/>
                <a:gd name="T98" fmla="*/ 890 w 1321"/>
                <a:gd name="T99" fmla="*/ 40 h 712"/>
                <a:gd name="T100" fmla="*/ 927 w 1321"/>
                <a:gd name="T101" fmla="*/ 51 h 712"/>
                <a:gd name="T102" fmla="*/ 958 w 1321"/>
                <a:gd name="T103" fmla="*/ 62 h 712"/>
                <a:gd name="T104" fmla="*/ 958 w 1321"/>
                <a:gd name="T105" fmla="*/ 62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gray">
          <a:xfrm>
            <a:off x="4357688" y="2840038"/>
            <a:ext cx="463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DSN SuKumWit" pitchFamily="2" charset="-34"/>
                <a:cs typeface="DSN SuKumWit" pitchFamily="2" charset="-34"/>
              </a:rPr>
              <a:t>P7</a:t>
            </a:r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gray">
          <a:xfrm>
            <a:off x="1785938" y="2571750"/>
            <a:ext cx="1538287" cy="1577975"/>
          </a:xfrm>
          <a:prstGeom prst="ellipse">
            <a:avLst/>
          </a:prstGeom>
          <a:gradFill rotWithShape="1">
            <a:gsLst>
              <a:gs pos="0">
                <a:srgbClr val="FFFF71"/>
              </a:gs>
              <a:gs pos="59000">
                <a:srgbClr val="FFFF00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 alt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3" name="Freeform 23"/>
          <p:cNvSpPr>
            <a:spLocks/>
          </p:cNvSpPr>
          <p:nvPr/>
        </p:nvSpPr>
        <p:spPr bwMode="gray">
          <a:xfrm>
            <a:off x="1962150" y="2598738"/>
            <a:ext cx="1185863" cy="595312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26"/>
          <p:cNvGrpSpPr>
            <a:grpSpLocks/>
          </p:cNvGrpSpPr>
          <p:nvPr/>
        </p:nvGrpSpPr>
        <p:grpSpPr bwMode="auto">
          <a:xfrm>
            <a:off x="5137150" y="3906838"/>
            <a:ext cx="1885950" cy="1862137"/>
            <a:chOff x="2016" y="1920"/>
            <a:chExt cx="1680" cy="1680"/>
          </a:xfrm>
        </p:grpSpPr>
        <p:sp>
          <p:nvSpPr>
            <p:cNvPr id="35" name="Oval 2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451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gray">
            <a:xfrm>
              <a:off x="2208" y="1949"/>
              <a:ext cx="1295" cy="633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gray">
          <a:xfrm>
            <a:off x="2189163" y="3046413"/>
            <a:ext cx="739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DSN SuKumWit" pitchFamily="2" charset="-34"/>
                <a:cs typeface="DSN SuKumWit" pitchFamily="2" charset="-34"/>
              </a:rPr>
              <a:t>P5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gray">
          <a:xfrm>
            <a:off x="5715000" y="4554538"/>
            <a:ext cx="785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DSN SuKumWit" pitchFamily="2" charset="-34"/>
                <a:cs typeface="DSN SuKumWit" pitchFamily="2" charset="-34"/>
              </a:rPr>
              <a:t>P3</a:t>
            </a:r>
          </a:p>
        </p:txBody>
      </p:sp>
      <p:grpSp>
        <p:nvGrpSpPr>
          <p:cNvPr id="39" name="Group 16"/>
          <p:cNvGrpSpPr>
            <a:grpSpLocks/>
          </p:cNvGrpSpPr>
          <p:nvPr/>
        </p:nvGrpSpPr>
        <p:grpSpPr bwMode="auto">
          <a:xfrm>
            <a:off x="4929188" y="1176338"/>
            <a:ext cx="1000125" cy="989012"/>
            <a:chOff x="2016" y="1920"/>
            <a:chExt cx="1680" cy="1680"/>
          </a:xfrm>
        </p:grpSpPr>
        <p:sp>
          <p:nvSpPr>
            <p:cNvPr id="40" name="Oval 1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549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958 w 1321"/>
                <a:gd name="T1" fmla="*/ 62 h 712"/>
                <a:gd name="T2" fmla="*/ 970 w 1321"/>
                <a:gd name="T3" fmla="*/ 69 h 712"/>
                <a:gd name="T4" fmla="*/ 973 w 1321"/>
                <a:gd name="T5" fmla="*/ 75 h 712"/>
                <a:gd name="T6" fmla="*/ 968 w 1321"/>
                <a:gd name="T7" fmla="*/ 81 h 712"/>
                <a:gd name="T8" fmla="*/ 956 w 1321"/>
                <a:gd name="T9" fmla="*/ 85 h 712"/>
                <a:gd name="T10" fmla="*/ 937 w 1321"/>
                <a:gd name="T11" fmla="*/ 91 h 712"/>
                <a:gd name="T12" fmla="*/ 912 w 1321"/>
                <a:gd name="T13" fmla="*/ 94 h 712"/>
                <a:gd name="T14" fmla="*/ 881 w 1321"/>
                <a:gd name="T15" fmla="*/ 98 h 712"/>
                <a:gd name="T16" fmla="*/ 845 w 1321"/>
                <a:gd name="T17" fmla="*/ 102 h 712"/>
                <a:gd name="T18" fmla="*/ 804 w 1321"/>
                <a:gd name="T19" fmla="*/ 105 h 712"/>
                <a:gd name="T20" fmla="*/ 759 w 1321"/>
                <a:gd name="T21" fmla="*/ 106 h 712"/>
                <a:gd name="T22" fmla="*/ 712 w 1321"/>
                <a:gd name="T23" fmla="*/ 107 h 712"/>
                <a:gd name="T24" fmla="*/ 660 w 1321"/>
                <a:gd name="T25" fmla="*/ 110 h 712"/>
                <a:gd name="T26" fmla="*/ 607 w 1321"/>
                <a:gd name="T27" fmla="*/ 111 h 712"/>
                <a:gd name="T28" fmla="*/ 586 w 1321"/>
                <a:gd name="T29" fmla="*/ 112 h 712"/>
                <a:gd name="T30" fmla="*/ 351 w 1321"/>
                <a:gd name="T31" fmla="*/ 112 h 712"/>
                <a:gd name="T32" fmla="*/ 347 w 1321"/>
                <a:gd name="T33" fmla="*/ 112 h 712"/>
                <a:gd name="T34" fmla="*/ 301 w 1321"/>
                <a:gd name="T35" fmla="*/ 111 h 712"/>
                <a:gd name="T36" fmla="*/ 257 w 1321"/>
                <a:gd name="T37" fmla="*/ 110 h 712"/>
                <a:gd name="T38" fmla="*/ 215 w 1321"/>
                <a:gd name="T39" fmla="*/ 109 h 712"/>
                <a:gd name="T40" fmla="*/ 174 w 1321"/>
                <a:gd name="T41" fmla="*/ 106 h 712"/>
                <a:gd name="T42" fmla="*/ 137 w 1321"/>
                <a:gd name="T43" fmla="*/ 106 h 712"/>
                <a:gd name="T44" fmla="*/ 106 w 1321"/>
                <a:gd name="T45" fmla="*/ 103 h 712"/>
                <a:gd name="T46" fmla="*/ 74 w 1321"/>
                <a:gd name="T47" fmla="*/ 101 h 712"/>
                <a:gd name="T48" fmla="*/ 51 w 1321"/>
                <a:gd name="T49" fmla="*/ 99 h 712"/>
                <a:gd name="T50" fmla="*/ 26 w 1321"/>
                <a:gd name="T51" fmla="*/ 94 h 712"/>
                <a:gd name="T52" fmla="*/ 18 w 1321"/>
                <a:gd name="T53" fmla="*/ 91 h 712"/>
                <a:gd name="T54" fmla="*/ 6 w 1321"/>
                <a:gd name="T55" fmla="*/ 87 h 712"/>
                <a:gd name="T56" fmla="*/ 0 w 1321"/>
                <a:gd name="T57" fmla="*/ 82 h 712"/>
                <a:gd name="T58" fmla="*/ 0 w 1321"/>
                <a:gd name="T59" fmla="*/ 81 h 712"/>
                <a:gd name="T60" fmla="*/ 4 w 1321"/>
                <a:gd name="T61" fmla="*/ 75 h 712"/>
                <a:gd name="T62" fmla="*/ 16 w 1321"/>
                <a:gd name="T63" fmla="*/ 69 h 712"/>
                <a:gd name="T64" fmla="*/ 35 w 1321"/>
                <a:gd name="T65" fmla="*/ 58 h 712"/>
                <a:gd name="T66" fmla="*/ 70 w 1321"/>
                <a:gd name="T67" fmla="*/ 47 h 712"/>
                <a:gd name="T68" fmla="*/ 110 w 1321"/>
                <a:gd name="T69" fmla="*/ 37 h 712"/>
                <a:gd name="T70" fmla="*/ 151 w 1321"/>
                <a:gd name="T71" fmla="*/ 27 h 712"/>
                <a:gd name="T72" fmla="*/ 199 w 1321"/>
                <a:gd name="T73" fmla="*/ 19 h 712"/>
                <a:gd name="T74" fmla="*/ 252 w 1321"/>
                <a:gd name="T75" fmla="*/ 12 h 712"/>
                <a:gd name="T76" fmla="*/ 306 w 1321"/>
                <a:gd name="T77" fmla="*/ 7 h 712"/>
                <a:gd name="T78" fmla="*/ 367 w 1321"/>
                <a:gd name="T79" fmla="*/ 4 h 712"/>
                <a:gd name="T80" fmla="*/ 428 w 1321"/>
                <a:gd name="T81" fmla="*/ 4 h 712"/>
                <a:gd name="T82" fmla="*/ 492 w 1321"/>
                <a:gd name="T83" fmla="*/ 0 h 712"/>
                <a:gd name="T84" fmla="*/ 492 w 1321"/>
                <a:gd name="T85" fmla="*/ 0 h 712"/>
                <a:gd name="T86" fmla="*/ 559 w 1321"/>
                <a:gd name="T87" fmla="*/ 4 h 712"/>
                <a:gd name="T88" fmla="*/ 624 w 1321"/>
                <a:gd name="T89" fmla="*/ 4 h 712"/>
                <a:gd name="T90" fmla="*/ 687 w 1321"/>
                <a:gd name="T91" fmla="*/ 8 h 712"/>
                <a:gd name="T92" fmla="*/ 745 w 1321"/>
                <a:gd name="T93" fmla="*/ 14 h 712"/>
                <a:gd name="T94" fmla="*/ 797 w 1321"/>
                <a:gd name="T95" fmla="*/ 21 h 712"/>
                <a:gd name="T96" fmla="*/ 846 w 1321"/>
                <a:gd name="T97" fmla="*/ 30 h 712"/>
                <a:gd name="T98" fmla="*/ 890 w 1321"/>
                <a:gd name="T99" fmla="*/ 40 h 712"/>
                <a:gd name="T100" fmla="*/ 927 w 1321"/>
                <a:gd name="T101" fmla="*/ 51 h 712"/>
                <a:gd name="T102" fmla="*/ 958 w 1321"/>
                <a:gd name="T103" fmla="*/ 62 h 712"/>
                <a:gd name="T104" fmla="*/ 958 w 1321"/>
                <a:gd name="T105" fmla="*/ 62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 Box 14"/>
          <p:cNvSpPr txBox="1">
            <a:spLocks noChangeArrowheads="1"/>
          </p:cNvSpPr>
          <p:nvPr/>
        </p:nvSpPr>
        <p:spPr bwMode="gray">
          <a:xfrm>
            <a:off x="5114925" y="1428750"/>
            <a:ext cx="539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DSN SuKumWit" pitchFamily="2" charset="-34"/>
                <a:cs typeface="DSN SuKumWit" pitchFamily="2" charset="-34"/>
              </a:rPr>
              <a:t>P1</a:t>
            </a: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gray">
          <a:xfrm>
            <a:off x="3162300" y="5643563"/>
            <a:ext cx="1552575" cy="43180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 altLang="th-TH" sz="18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4" name="Oval 27"/>
          <p:cNvSpPr>
            <a:spLocks noChangeArrowheads="1"/>
          </p:cNvSpPr>
          <p:nvPr/>
        </p:nvSpPr>
        <p:spPr bwMode="gray">
          <a:xfrm>
            <a:off x="2905125" y="3929063"/>
            <a:ext cx="1712913" cy="1692275"/>
          </a:xfrm>
          <a:prstGeom prst="ellipse">
            <a:avLst/>
          </a:prstGeom>
          <a:gradFill rotWithShape="1">
            <a:gsLst>
              <a:gs pos="0">
                <a:srgbClr val="FF3F3F"/>
              </a:gs>
              <a:gs pos="35001">
                <a:srgbClr val="FF0505"/>
              </a:gs>
              <a:gs pos="100000">
                <a:srgbClr val="DA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 alt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5" name="Freeform 28"/>
          <p:cNvSpPr>
            <a:spLocks/>
          </p:cNvSpPr>
          <p:nvPr/>
        </p:nvSpPr>
        <p:spPr bwMode="gray">
          <a:xfrm>
            <a:off x="3092450" y="3960813"/>
            <a:ext cx="1322388" cy="639762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rgbClr val="FF0000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gray">
          <a:xfrm>
            <a:off x="3411538" y="4471988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DSN SuKumWit" pitchFamily="2" charset="-34"/>
                <a:cs typeface="DSN SuKumWit" pitchFamily="2" charset="-34"/>
              </a:rPr>
              <a:t>P4</a:t>
            </a:r>
          </a:p>
        </p:txBody>
      </p:sp>
      <p:sp>
        <p:nvSpPr>
          <p:cNvPr id="47" name="AutoShape 93"/>
          <p:cNvSpPr>
            <a:spLocks noChangeArrowheads="1"/>
          </p:cNvSpPr>
          <p:nvPr/>
        </p:nvSpPr>
        <p:spPr bwMode="gray">
          <a:xfrm>
            <a:off x="5148064" y="5983315"/>
            <a:ext cx="3178175" cy="8320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 = </a:t>
            </a:r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โครงการวิจัย</a:t>
            </a:r>
            <a:endParaRPr lang="th-TH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8BBA4-50EA-4EDA-8FB6-23EDCDEF8C63}" type="slidenum">
              <a:rPr lang="th-TH" smtClean="0"/>
              <a:pPr>
                <a:defRPr/>
              </a:pPr>
              <a:t>28</a:t>
            </a:fld>
            <a:endParaRPr lang="th-TH"/>
          </a:p>
        </p:txBody>
      </p:sp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588" y="5948363"/>
            <a:ext cx="3446462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778750" y="214313"/>
            <a:ext cx="1079500" cy="1571625"/>
            <a:chOff x="2878" y="2760"/>
            <a:chExt cx="6339" cy="8789"/>
          </a:xfrm>
        </p:grpSpPr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2878" y="2760"/>
              <a:ext cx="6339" cy="878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 altLang="th-TH">
                <a:latin typeface="Calibri" pitchFamily="34" charset="0"/>
                <a:cs typeface="Cordia New" pitchFamily="34" charset="-34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2940" y="2820"/>
            <a:ext cx="6213" cy="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39" name="Image" r:id="rId4" imgW="4825397" imgH="6984127" progId="">
                    <p:embed/>
                  </p:oleObj>
                </mc:Choice>
                <mc:Fallback>
                  <p:oleObj name="Image" r:id="rId4" imgW="4825397" imgH="6984127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0" y="2820"/>
                          <a:ext cx="6213" cy="8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6388" y="5157788"/>
            <a:ext cx="1047750" cy="771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5157788"/>
            <a:ext cx="1517650" cy="787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96250" y="1989138"/>
            <a:ext cx="7874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01013" y="3170238"/>
            <a:ext cx="7921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75200" y="5732463"/>
            <a:ext cx="733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01013" y="4084638"/>
            <a:ext cx="8175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ตัวยึดหมายเลขภาพนิ่ง 1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DC5AD-4D16-4ABC-8FF2-443F873A4150}" type="slidenum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25" y="642938"/>
            <a:ext cx="91090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42925" lvl="1" indent="-280988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en-US" sz="3000" b="1" dirty="0">
                <a:latin typeface="Browallia New" pitchFamily="34" charset="-34"/>
                <a:cs typeface="Browallia New" pitchFamily="34" charset="-34"/>
              </a:rPr>
              <a:t>1. </a:t>
            </a: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การประยุกต์ใช้เศรษฐกิจพอเพียง </a:t>
            </a:r>
            <a:endParaRPr lang="en-US" sz="3000" dirty="0">
              <a:latin typeface="Browallia New" pitchFamily="34" charset="-34"/>
              <a:cs typeface="Browallia New" pitchFamily="34" charset="-34"/>
            </a:endParaRPr>
          </a:p>
          <a:p>
            <a:pPr marL="542925" lvl="1" indent="-280988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en-US" sz="3000" b="1" dirty="0">
                <a:latin typeface="Browallia New" pitchFamily="34" charset="-34"/>
                <a:cs typeface="Browallia New" pitchFamily="34" charset="-34"/>
              </a:rPr>
              <a:t>2. </a:t>
            </a: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ความมั่นคงของรัฐและการเสริมสร้างธรรมาภิบาล</a:t>
            </a:r>
            <a:endParaRPr lang="en-US" sz="3000" dirty="0">
              <a:latin typeface="Browallia New" pitchFamily="34" charset="-34"/>
              <a:cs typeface="Browallia New" pitchFamily="34" charset="-34"/>
            </a:endParaRPr>
          </a:p>
          <a:p>
            <a:pPr marL="542925" lvl="1" indent="-280988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en-US" sz="3000" b="1" dirty="0">
                <a:latin typeface="Browallia New" pitchFamily="34" charset="-34"/>
                <a:cs typeface="Browallia New" pitchFamily="34" charset="-34"/>
              </a:rPr>
              <a:t>3. </a:t>
            </a: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การปฏิรูปการศึกษาและสร้างสรรค์การเรียนรู้</a:t>
            </a:r>
            <a:endParaRPr lang="en-US" sz="3000" dirty="0">
              <a:latin typeface="Browallia New" pitchFamily="34" charset="-34"/>
              <a:cs typeface="Browallia New" pitchFamily="34" charset="-34"/>
            </a:endParaRPr>
          </a:p>
          <a:p>
            <a:pPr marL="542925" lvl="1" indent="-280988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en-US" sz="3000" b="1" dirty="0">
                <a:latin typeface="Browallia New" pitchFamily="34" charset="-34"/>
                <a:cs typeface="Browallia New" pitchFamily="34" charset="-34"/>
              </a:rPr>
              <a:t>4. </a:t>
            </a: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การจัดการทรัพยากรน้ำ</a:t>
            </a:r>
            <a:r>
              <a:rPr lang="th-TH" sz="3000" i="1" dirty="0">
                <a:latin typeface="Browallia New" pitchFamily="34" charset="-34"/>
                <a:cs typeface="Browallia New" pitchFamily="34" charset="-34"/>
              </a:rPr>
              <a:t> 	</a:t>
            </a:r>
            <a:endParaRPr lang="en-US" sz="3000" dirty="0">
              <a:latin typeface="Browallia New" pitchFamily="34" charset="-34"/>
              <a:cs typeface="Browallia New" pitchFamily="34" charset="-34"/>
            </a:endParaRPr>
          </a:p>
          <a:p>
            <a:pPr marL="542925" lvl="1" indent="-280988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en-US" sz="3000" b="1" dirty="0">
                <a:latin typeface="Browallia New" pitchFamily="34" charset="-34"/>
                <a:cs typeface="Browallia New" pitchFamily="34" charset="-34"/>
              </a:rPr>
              <a:t>5. </a:t>
            </a: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ภาวะโลกร้อนและพลังงานทางเลือก</a:t>
            </a:r>
            <a:r>
              <a:rPr lang="th-TH" sz="3000" i="1" dirty="0">
                <a:latin typeface="Browallia New" pitchFamily="34" charset="-34"/>
                <a:cs typeface="Browallia New" pitchFamily="34" charset="-34"/>
              </a:rPr>
              <a:t>			</a:t>
            </a:r>
          </a:p>
          <a:p>
            <a:pPr marL="542925" lvl="1" indent="-280988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en-US" sz="3000" b="1" dirty="0">
                <a:latin typeface="Browallia New" pitchFamily="34" charset="-34"/>
                <a:cs typeface="Browallia New" pitchFamily="34" charset="-34"/>
              </a:rPr>
              <a:t>6. </a:t>
            </a: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การเพิ่มมูลค่าสินค้าเกษตรเพื่อการส่งออกและลดการนำเข้า</a:t>
            </a:r>
            <a:r>
              <a:rPr lang="th-TH" sz="3000" i="1" dirty="0">
                <a:latin typeface="Browallia New" pitchFamily="34" charset="-34"/>
                <a:cs typeface="Browallia New" pitchFamily="34" charset="-34"/>
              </a:rPr>
              <a:t> </a:t>
            </a:r>
            <a:endParaRPr lang="en-US" sz="3000" dirty="0">
              <a:latin typeface="Browallia New" pitchFamily="34" charset="-34"/>
              <a:cs typeface="Browallia New" pitchFamily="34" charset="-34"/>
            </a:endParaRPr>
          </a:p>
          <a:p>
            <a:pPr marL="542925" lvl="1" indent="-280988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en-US" sz="3000" b="1" dirty="0">
                <a:latin typeface="Browallia New" pitchFamily="34" charset="-34"/>
                <a:cs typeface="Browallia New" pitchFamily="34" charset="-34"/>
              </a:rPr>
              <a:t>7. </a:t>
            </a: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การส่งเสริมสุขภาพ การป้องกันโรค การรักษาและการฟื้นฟู</a:t>
            </a:r>
          </a:p>
          <a:p>
            <a:pPr marL="542925" lvl="1" indent="-280988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    สุขภาพ </a:t>
            </a:r>
            <a:r>
              <a:rPr lang="th-TH" sz="3000" i="1" dirty="0">
                <a:latin typeface="Browallia New" pitchFamily="34" charset="-34"/>
                <a:cs typeface="Browallia New" pitchFamily="34" charset="-34"/>
              </a:rPr>
              <a:t>		</a:t>
            </a:r>
            <a:endParaRPr lang="en-US" sz="3000" dirty="0">
              <a:latin typeface="Browallia New" pitchFamily="34" charset="-34"/>
              <a:cs typeface="Browallia New" pitchFamily="34" charset="-34"/>
            </a:endParaRPr>
          </a:p>
          <a:p>
            <a:pPr marL="542925" lvl="1" indent="-280988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en-US" sz="3000" b="1" dirty="0">
                <a:latin typeface="Browallia New" pitchFamily="34" charset="-34"/>
                <a:cs typeface="Browallia New" pitchFamily="34" charset="-34"/>
              </a:rPr>
              <a:t>8. </a:t>
            </a: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การบริหารจัดการสิ่งแวดล้อมและการพัฒนาคุณค่า                          ความหลากหลายทางชีวภาพ </a:t>
            </a:r>
            <a:r>
              <a:rPr lang="th-TH" sz="3000" i="1" dirty="0">
                <a:latin typeface="Browallia New" pitchFamily="34" charset="-34"/>
                <a:cs typeface="Browallia New" pitchFamily="34" charset="-34"/>
              </a:rPr>
              <a:t>	</a:t>
            </a:r>
            <a:endParaRPr lang="en-US" sz="3000" dirty="0">
              <a:latin typeface="Browallia New" pitchFamily="34" charset="-34"/>
              <a:cs typeface="Browallia New" pitchFamily="34" charset="-34"/>
            </a:endParaRPr>
          </a:p>
          <a:p>
            <a:pPr marL="542925" lvl="1" indent="-280988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en-US" sz="3000" b="1" dirty="0">
                <a:latin typeface="Browallia New" pitchFamily="34" charset="-34"/>
                <a:cs typeface="Browallia New" pitchFamily="34" charset="-34"/>
              </a:rPr>
              <a:t>9. </a:t>
            </a: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เทคโนโลยีใหม่และเทคโนโลยีที่สำคัญเพื่ออุตสาหกรรม</a:t>
            </a:r>
            <a:r>
              <a:rPr lang="th-TH" sz="3000" i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000" i="1" dirty="0"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3000" i="1" dirty="0">
                <a:latin typeface="Browallia New" pitchFamily="34" charset="-34"/>
                <a:cs typeface="Browallia New" pitchFamily="34" charset="-34"/>
              </a:rPr>
              <a:t>	</a:t>
            </a:r>
            <a:endParaRPr lang="en-US" sz="3000" dirty="0">
              <a:latin typeface="Browallia New" pitchFamily="34" charset="-34"/>
              <a:cs typeface="Browallia New" pitchFamily="34" charset="-34"/>
            </a:endParaRPr>
          </a:p>
          <a:p>
            <a:pPr marL="542925" lvl="1" indent="-447675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en-US" sz="3000" b="1" dirty="0">
                <a:latin typeface="Browallia New" pitchFamily="34" charset="-34"/>
                <a:cs typeface="Browallia New" pitchFamily="34" charset="-34"/>
              </a:rPr>
              <a:t>10. </a:t>
            </a: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การบริหารจัดการการท่องเที่ยว</a:t>
            </a:r>
          </a:p>
          <a:p>
            <a:pPr marL="542925" lvl="1" indent="-447675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en-US" sz="3000" b="1" dirty="0">
                <a:latin typeface="Browallia New" pitchFamily="34" charset="-34"/>
                <a:cs typeface="Browallia New" pitchFamily="34" charset="-34"/>
              </a:rPr>
              <a:t>11. </a:t>
            </a: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สังคมผู้สูงอายุ</a:t>
            </a:r>
          </a:p>
          <a:p>
            <a:pPr marL="542925" lvl="1" indent="-447675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en-US" sz="3000" b="1" dirty="0">
                <a:latin typeface="Browallia New" pitchFamily="34" charset="-34"/>
                <a:cs typeface="Browallia New" pitchFamily="34" charset="-34"/>
              </a:rPr>
              <a:t>12. </a:t>
            </a: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ระบบโลจิสติกส์</a:t>
            </a:r>
          </a:p>
          <a:p>
            <a:pPr marL="542925" lvl="1" indent="-447675" fontAlgn="auto">
              <a:lnSpc>
                <a:spcPct val="75000"/>
              </a:lnSpc>
              <a:spcBef>
                <a:spcPct val="15000"/>
              </a:spcBef>
              <a:spcAft>
                <a:spcPts val="0"/>
              </a:spcAft>
              <a:tabLst>
                <a:tab pos="539750" algn="l"/>
                <a:tab pos="900113" algn="l"/>
                <a:tab pos="1371600" algn="l"/>
              </a:tabLst>
              <a:defRPr/>
            </a:pPr>
            <a:r>
              <a:rPr lang="en-US" sz="3000" b="1" dirty="0">
                <a:latin typeface="Browallia New" pitchFamily="34" charset="-34"/>
                <a:cs typeface="Browallia New" pitchFamily="34" charset="-34"/>
              </a:rPr>
              <a:t>13. </a:t>
            </a:r>
            <a:r>
              <a:rPr lang="th-TH" sz="3000" b="1" dirty="0">
                <a:latin typeface="Browallia New" pitchFamily="34" charset="-34"/>
                <a:cs typeface="Browallia New" pitchFamily="34" charset="-34"/>
              </a:rPr>
              <a:t>การปฏิรูประบบวิจัยของประเทศ</a:t>
            </a:r>
            <a:endParaRPr lang="th-TH" sz="30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36513" y="188913"/>
            <a:ext cx="74882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th-TH" altLang="th-TH" sz="36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กลุ่มเรื่องวิจัยที่ควรมุ่งเน้น (พ.ศ.</a:t>
            </a:r>
            <a:r>
              <a:rPr lang="en-US" altLang="th-TH" sz="36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2555-2559)</a:t>
            </a:r>
            <a:endParaRPr lang="th-TH" altLang="th-TH" sz="36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417" y="287338"/>
            <a:ext cx="9229063" cy="1016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ctr"/>
            <a:r>
              <a:rPr lang="th-TH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ประเภทการวิจัย            เป้าหมาย</a:t>
            </a:r>
          </a:p>
        </p:txBody>
      </p:sp>
      <p:sp>
        <p:nvSpPr>
          <p:cNvPr id="46092" name="ตัวแทนวันที่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6FCBC8-D26E-4E87-AF13-259A1C460ED1}" type="datetime1">
              <a:rPr lang="th-TH" sz="1000" smtClean="0">
                <a:solidFill>
                  <a:srgbClr val="FFFFFF"/>
                </a:solidFill>
                <a:latin typeface="Eras Bold ITC" pitchFamily="34" charset="0"/>
              </a:rPr>
              <a:pPr eaLnBrk="1" hangingPunct="1"/>
              <a:t>19/01/58</a:t>
            </a:fld>
            <a:endParaRPr lang="en-US" sz="1000" smtClean="0">
              <a:solidFill>
                <a:srgbClr val="FFFFFF"/>
              </a:solidFill>
              <a:latin typeface="Eras Bold ITC" pitchFamily="34" charset="0"/>
            </a:endParaRPr>
          </a:p>
        </p:txBody>
      </p:sp>
      <p:sp>
        <p:nvSpPr>
          <p:cNvPr id="4609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000" smtClean="0">
                <a:solidFill>
                  <a:srgbClr val="FFFFFF"/>
                </a:solidFill>
                <a:latin typeface="Eras Bold ITC" pitchFamily="34" charset="0"/>
              </a:rPr>
              <a:t>รศ.ดร.กุหลาบ รัตนสัจธรรม ม.บูรพา</a:t>
            </a:r>
            <a:endParaRPr lang="en-US" sz="1000" smtClean="0">
              <a:solidFill>
                <a:srgbClr val="FFFFFF"/>
              </a:solidFill>
              <a:latin typeface="Eras Bold ITC" pitchFamily="34" charset="0"/>
            </a:endParaRPr>
          </a:p>
        </p:txBody>
      </p:sp>
      <p:sp>
        <p:nvSpPr>
          <p:cNvPr id="4609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673509-417F-4D47-A254-876F9421F2A8}" type="slidenum">
              <a:rPr lang="en-US" sz="1000" smtClean="0">
                <a:solidFill>
                  <a:srgbClr val="FFFFFF"/>
                </a:solidFill>
                <a:latin typeface="Eras Bold ITC" pitchFamily="34" charset="0"/>
              </a:rPr>
              <a:pPr eaLnBrk="1" hangingPunct="1"/>
              <a:t>29</a:t>
            </a:fld>
            <a:endParaRPr lang="en-US" sz="1000" smtClean="0">
              <a:solidFill>
                <a:srgbClr val="FFFFFF"/>
              </a:solidFill>
              <a:latin typeface="Eras Bold ITC" pitchFamily="34" charset="0"/>
            </a:endParaRP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276756" y="1606566"/>
            <a:ext cx="3535892" cy="14573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ชุด</a:t>
            </a: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โครงการวิจัยแห่งชาติ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5831418" y="1600217"/>
            <a:ext cx="3693583" cy="1210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แก้ปัญหา               4 ด้าน</a:t>
            </a:r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276756" y="3613166"/>
            <a:ext cx="3535893" cy="969963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การวิจัยประยุกต์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5845178" y="3429000"/>
            <a:ext cx="3679823" cy="1570303"/>
          </a:xfrm>
          <a:prstGeom prst="rect">
            <a:avLst/>
          </a:prstGeom>
          <a:solidFill>
            <a:srgbClr val="6600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แก้ปัญหาตามสถานการณ์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76753" y="5272640"/>
            <a:ext cx="3535893" cy="1040927"/>
          </a:xfrm>
          <a:prstGeom prst="rect">
            <a:avLst/>
          </a:prstGeom>
          <a:solidFill>
            <a:srgbClr val="FF9900"/>
          </a:solidFill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9144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44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การวิจัยพื้นฐาน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831419" y="5340351"/>
            <a:ext cx="3693582" cy="973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44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สร้างทุนองค์ความรู้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131205" y="1925953"/>
            <a:ext cx="1465263" cy="655638"/>
          </a:xfrm>
          <a:prstGeom prst="rightArrow">
            <a:avLst>
              <a:gd name="adj1" fmla="val 50000"/>
              <a:gd name="adj2" fmla="val 51612"/>
            </a:avLst>
          </a:prstGeom>
          <a:solidFill>
            <a:srgbClr val="FF33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4193118" y="3926203"/>
            <a:ext cx="1485900" cy="571500"/>
          </a:xfrm>
          <a:prstGeom prst="rightArrow">
            <a:avLst>
              <a:gd name="adj1" fmla="val 50000"/>
              <a:gd name="adj2" fmla="val 60044"/>
            </a:avLst>
          </a:prstGeom>
          <a:solidFill>
            <a:srgbClr val="FF33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4131206" y="5507353"/>
            <a:ext cx="1485900" cy="571500"/>
          </a:xfrm>
          <a:prstGeom prst="rightArrow">
            <a:avLst>
              <a:gd name="adj1" fmla="val 50000"/>
              <a:gd name="adj2" fmla="val 60044"/>
            </a:avLst>
          </a:prstGeom>
          <a:solidFill>
            <a:srgbClr val="FF33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599391"/>
              </p:ext>
            </p:extLst>
          </p:nvPr>
        </p:nvGraphicFramePr>
        <p:xfrm>
          <a:off x="9037638" y="142875"/>
          <a:ext cx="3984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Image" r:id="rId4" imgW="4825397" imgH="6984127" progId="">
                  <p:embed/>
                </p:oleObj>
              </mc:Choice>
              <mc:Fallback>
                <p:oleObj name="Image" r:id="rId4" imgW="4825397" imgH="698412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638" y="142875"/>
                        <a:ext cx="398462" cy="520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33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70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215043" grpId="0" animBg="1"/>
      <p:bldP spid="215044" grpId="0" animBg="1"/>
      <p:bldP spid="215045" grpId="0" animBg="1"/>
      <p:bldP spid="215046" grpId="0" animBg="1"/>
      <p:bldP spid="35848" grpId="0" animBg="1"/>
      <p:bldP spid="35849" grpId="0" animBg="1"/>
      <p:bldP spid="35850" grpId="0" animBg="1"/>
      <p:bldP spid="358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33375"/>
            <a:ext cx="9275895" cy="762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ประเด็นสำคัญของเนื้อหา</a:t>
            </a:r>
            <a:endParaRPr lang="th-TH" sz="4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0492" y="1252541"/>
            <a:ext cx="9684191" cy="4793322"/>
          </a:xfrm>
          <a:solidFill>
            <a:srgbClr val="CCFF99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SzPct val="65000"/>
              <a:buNone/>
            </a:pPr>
            <a:endParaRPr lang="th-TH" sz="11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80000"/>
              </a:lnSpc>
              <a:buSzPct val="65000"/>
              <a:buBlip>
                <a:blip r:embed="rId4"/>
              </a:buBlip>
            </a:pPr>
            <a:r>
              <a:rPr lang="th-TH" sz="4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ลักษณะของการคิดเชิงวิจัย (เพื่อแก้ปัญหา, เพื่อป้องกัน,       เพื่อสร้างสรรค์นวัตกรรมใหม่ และการพัฒนา)</a:t>
            </a:r>
          </a:p>
          <a:p>
            <a:pPr eaLnBrk="1" hangingPunct="1">
              <a:lnSpc>
                <a:spcPct val="80000"/>
              </a:lnSpc>
              <a:buSzPct val="65000"/>
              <a:buBlip>
                <a:blip r:embed="rId4"/>
              </a:buBlip>
            </a:pPr>
            <a:r>
              <a:rPr lang="th-TH" sz="4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การวิจัยที่สอดคล้องกับนโยบายการวิจัยของประเทศและ      ตามบริบทของชุมชน</a:t>
            </a:r>
          </a:p>
          <a:p>
            <a:pPr eaLnBrk="1" hangingPunct="1">
              <a:lnSpc>
                <a:spcPct val="80000"/>
              </a:lnSpc>
              <a:buSzPct val="65000"/>
              <a:buBlip>
                <a:blip r:embed="rId4"/>
              </a:buBlip>
            </a:pPr>
            <a:r>
              <a:rPr lang="th-TH" sz="4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จรรยาบรรณการวิจัยและแนวการปฏิบัติให้สอดคล้องกับจรรยาบรรณ</a:t>
            </a:r>
          </a:p>
          <a:p>
            <a:pPr eaLnBrk="1" hangingPunct="1">
              <a:lnSpc>
                <a:spcPct val="80000"/>
              </a:lnSpc>
              <a:buSzPct val="65000"/>
              <a:buBlip>
                <a:blip r:embed="rId4"/>
              </a:buBlip>
            </a:pPr>
            <a:r>
              <a:rPr lang="th-TH" sz="4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ประโยชน์ของการวิจัยกับผู้ที่เกี่ยวข้อง คือ ผู้มีส่วนได้ส่วนเสีย และผู้นำไปใช้ประโยชน์</a:t>
            </a:r>
          </a:p>
        </p:txBody>
      </p:sp>
      <p:sp>
        <p:nvSpPr>
          <p:cNvPr id="39943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A7D9F-0D80-48DD-ADE4-6133247E8612}" type="slidenum">
              <a:rPr lang="en-US" sz="100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3</a:t>
            </a:fld>
            <a:endParaRPr lang="en-US" sz="1000" smtClean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599391"/>
              </p:ext>
            </p:extLst>
          </p:nvPr>
        </p:nvGraphicFramePr>
        <p:xfrm>
          <a:off x="9037638" y="142875"/>
          <a:ext cx="3984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" r:id="rId5" imgW="4825397" imgH="6984127" progId="">
                  <p:embed/>
                </p:oleObj>
              </mc:Choice>
              <mc:Fallback>
                <p:oleObj name="Image" r:id="rId5" imgW="4825397" imgH="6984127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638" y="142875"/>
                        <a:ext cx="398462" cy="520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33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4594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216945" y="816268"/>
            <a:ext cx="3553089" cy="12223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งานวิจัยเพื่อความเป็นเลิศทางวิชาการ </a:t>
            </a:r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2995" name="Oval 3"/>
          <p:cNvSpPr>
            <a:spLocks noChangeArrowheads="1"/>
          </p:cNvSpPr>
          <p:nvPr/>
        </p:nvSpPr>
        <p:spPr bwMode="auto">
          <a:xfrm>
            <a:off x="3609853" y="2633679"/>
            <a:ext cx="2867148" cy="2746375"/>
          </a:xfrm>
          <a:prstGeom prst="ellipse">
            <a:avLst/>
          </a:prstGeom>
          <a:solidFill>
            <a:srgbClr val="33CC33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 4 ด้านหลัก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531100" y="2968641"/>
            <a:ext cx="2228850" cy="190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งานวิจัย</a:t>
            </a:r>
            <a:r>
              <a:rPr lang="th-TH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เพื่อเสริมสร้างพลังชุมชน </a:t>
            </a:r>
            <a:endParaRPr lang="th-TH" sz="40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182439" y="2981341"/>
            <a:ext cx="2397389" cy="2112963"/>
          </a:xfrm>
          <a:prstGeom prst="rect">
            <a:avLst/>
          </a:prstGeom>
          <a:solidFill>
            <a:srgbClr val="6600CC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งานวิจัยเพื่อประโยชน์ทางเศรษฐกิจ 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216945" y="5822951"/>
            <a:ext cx="3387989" cy="825970"/>
          </a:xfrm>
          <a:prstGeom prst="rect">
            <a:avLst/>
          </a:prstGeom>
          <a:solidFill>
            <a:srgbClr val="FF9900">
              <a:alpha val="64706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งานวิจัยเชิงนโยบาย</a:t>
            </a:r>
            <a:endParaRPr lang="th-TH" sz="4400" b="1" dirty="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1" name="Arc 7"/>
          <p:cNvSpPr>
            <a:spLocks/>
          </p:cNvSpPr>
          <p:nvPr/>
        </p:nvSpPr>
        <p:spPr bwMode="auto">
          <a:xfrm rot="-10740000">
            <a:off x="7202620" y="5067300"/>
            <a:ext cx="1073150" cy="1168400"/>
          </a:xfrm>
          <a:custGeom>
            <a:avLst/>
            <a:gdLst>
              <a:gd name="T0" fmla="*/ 2147483647 w 21600"/>
              <a:gd name="T1" fmla="*/ 2147483647 h 24087"/>
              <a:gd name="T2" fmla="*/ 2147483647 w 21600"/>
              <a:gd name="T3" fmla="*/ 0 h 24087"/>
              <a:gd name="T4" fmla="*/ 2147483647 w 21600"/>
              <a:gd name="T5" fmla="*/ 2147483647 h 24087"/>
              <a:gd name="T6" fmla="*/ 0 60000 65536"/>
              <a:gd name="T7" fmla="*/ 0 60000 65536"/>
              <a:gd name="T8" fmla="*/ 0 60000 65536"/>
              <a:gd name="T9" fmla="*/ 0 w 21600"/>
              <a:gd name="T10" fmla="*/ 0 h 24087"/>
              <a:gd name="T11" fmla="*/ 21600 w 21600"/>
              <a:gd name="T12" fmla="*/ 24087 h 24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087" fill="none" extrusionOk="0">
                <a:moveTo>
                  <a:pt x="143" y="24087"/>
                </a:moveTo>
                <a:cubicBezTo>
                  <a:pt x="47" y="23261"/>
                  <a:pt x="0" y="22431"/>
                  <a:pt x="0" y="21600"/>
                </a:cubicBezTo>
                <a:cubicBezTo>
                  <a:pt x="-1" y="9684"/>
                  <a:pt x="9649" y="19"/>
                  <a:pt x="21565" y="0"/>
                </a:cubicBezTo>
              </a:path>
              <a:path w="21600" h="24087" stroke="0" extrusionOk="0">
                <a:moveTo>
                  <a:pt x="143" y="24087"/>
                </a:moveTo>
                <a:cubicBezTo>
                  <a:pt x="47" y="23261"/>
                  <a:pt x="0" y="22431"/>
                  <a:pt x="0" y="21600"/>
                </a:cubicBezTo>
                <a:cubicBezTo>
                  <a:pt x="-1" y="9684"/>
                  <a:pt x="9649" y="19"/>
                  <a:pt x="21565" y="0"/>
                </a:cubicBezTo>
                <a:lnTo>
                  <a:pt x="21600" y="21600"/>
                </a:lnTo>
                <a:lnTo>
                  <a:pt x="143" y="24087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2" name="Arc 8"/>
          <p:cNvSpPr>
            <a:spLocks/>
          </p:cNvSpPr>
          <p:nvPr/>
        </p:nvSpPr>
        <p:spPr bwMode="auto">
          <a:xfrm rot="-5340000">
            <a:off x="1888208" y="5074188"/>
            <a:ext cx="942975" cy="1265767"/>
          </a:xfrm>
          <a:custGeom>
            <a:avLst/>
            <a:gdLst>
              <a:gd name="T0" fmla="*/ 2147483647 w 21600"/>
              <a:gd name="T1" fmla="*/ 2147483647 h 24083"/>
              <a:gd name="T2" fmla="*/ 2147483647 w 21600"/>
              <a:gd name="T3" fmla="*/ 0 h 24083"/>
              <a:gd name="T4" fmla="*/ 2147483647 w 21600"/>
              <a:gd name="T5" fmla="*/ 2147483647 h 24083"/>
              <a:gd name="T6" fmla="*/ 0 60000 65536"/>
              <a:gd name="T7" fmla="*/ 0 60000 65536"/>
              <a:gd name="T8" fmla="*/ 0 60000 65536"/>
              <a:gd name="T9" fmla="*/ 0 w 21600"/>
              <a:gd name="T10" fmla="*/ 0 h 24083"/>
              <a:gd name="T11" fmla="*/ 21600 w 21600"/>
              <a:gd name="T12" fmla="*/ 24083 h 240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083" fill="none" extrusionOk="0">
                <a:moveTo>
                  <a:pt x="143" y="24082"/>
                </a:moveTo>
                <a:cubicBezTo>
                  <a:pt x="47" y="23258"/>
                  <a:pt x="0" y="22429"/>
                  <a:pt x="0" y="21600"/>
                </a:cubicBezTo>
                <a:cubicBezTo>
                  <a:pt x="-1" y="9684"/>
                  <a:pt x="9648" y="19"/>
                  <a:pt x="21564" y="0"/>
                </a:cubicBezTo>
              </a:path>
              <a:path w="21600" h="24083" stroke="0" extrusionOk="0">
                <a:moveTo>
                  <a:pt x="143" y="24082"/>
                </a:moveTo>
                <a:cubicBezTo>
                  <a:pt x="47" y="23258"/>
                  <a:pt x="0" y="22429"/>
                  <a:pt x="0" y="21600"/>
                </a:cubicBezTo>
                <a:cubicBezTo>
                  <a:pt x="-1" y="9684"/>
                  <a:pt x="9648" y="19"/>
                  <a:pt x="21564" y="0"/>
                </a:cubicBezTo>
                <a:lnTo>
                  <a:pt x="21600" y="21600"/>
                </a:lnTo>
                <a:lnTo>
                  <a:pt x="143" y="24082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3" name="Arc 9"/>
          <p:cNvSpPr>
            <a:spLocks/>
          </p:cNvSpPr>
          <p:nvPr/>
        </p:nvSpPr>
        <p:spPr bwMode="auto">
          <a:xfrm rot="5460000">
            <a:off x="7281475" y="1654713"/>
            <a:ext cx="942975" cy="1265767"/>
          </a:xfrm>
          <a:custGeom>
            <a:avLst/>
            <a:gdLst>
              <a:gd name="T0" fmla="*/ 2147483647 w 21600"/>
              <a:gd name="T1" fmla="*/ 2147483647 h 24083"/>
              <a:gd name="T2" fmla="*/ 2147483647 w 21600"/>
              <a:gd name="T3" fmla="*/ 0 h 24083"/>
              <a:gd name="T4" fmla="*/ 2147483647 w 21600"/>
              <a:gd name="T5" fmla="*/ 2147483647 h 24083"/>
              <a:gd name="T6" fmla="*/ 0 60000 65536"/>
              <a:gd name="T7" fmla="*/ 0 60000 65536"/>
              <a:gd name="T8" fmla="*/ 0 60000 65536"/>
              <a:gd name="T9" fmla="*/ 0 w 21600"/>
              <a:gd name="T10" fmla="*/ 0 h 24083"/>
              <a:gd name="T11" fmla="*/ 21600 w 21600"/>
              <a:gd name="T12" fmla="*/ 24083 h 240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083" fill="none" extrusionOk="0">
                <a:moveTo>
                  <a:pt x="143" y="24082"/>
                </a:moveTo>
                <a:cubicBezTo>
                  <a:pt x="47" y="23258"/>
                  <a:pt x="0" y="22429"/>
                  <a:pt x="0" y="21600"/>
                </a:cubicBezTo>
                <a:cubicBezTo>
                  <a:pt x="-1" y="9684"/>
                  <a:pt x="9648" y="19"/>
                  <a:pt x="21564" y="0"/>
                </a:cubicBezTo>
              </a:path>
              <a:path w="21600" h="24083" stroke="0" extrusionOk="0">
                <a:moveTo>
                  <a:pt x="143" y="24082"/>
                </a:moveTo>
                <a:cubicBezTo>
                  <a:pt x="47" y="23258"/>
                  <a:pt x="0" y="22429"/>
                  <a:pt x="0" y="21600"/>
                </a:cubicBezTo>
                <a:cubicBezTo>
                  <a:pt x="-1" y="9684"/>
                  <a:pt x="9648" y="19"/>
                  <a:pt x="21564" y="0"/>
                </a:cubicBezTo>
                <a:lnTo>
                  <a:pt x="21600" y="21600"/>
                </a:lnTo>
                <a:lnTo>
                  <a:pt x="143" y="24082"/>
                </a:lnTo>
                <a:close/>
              </a:path>
            </a:pathLst>
          </a:custGeom>
          <a:noFill/>
          <a:ln w="76200" cap="rnd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4" name="Arc 10"/>
          <p:cNvSpPr>
            <a:spLocks/>
          </p:cNvSpPr>
          <p:nvPr/>
        </p:nvSpPr>
        <p:spPr bwMode="auto">
          <a:xfrm rot="60000">
            <a:off x="1713047" y="1644650"/>
            <a:ext cx="1021556" cy="1168400"/>
          </a:xfrm>
          <a:custGeom>
            <a:avLst/>
            <a:gdLst>
              <a:gd name="T0" fmla="*/ 2147483647 w 21600"/>
              <a:gd name="T1" fmla="*/ 2147483647 h 24083"/>
              <a:gd name="T2" fmla="*/ 2147483647 w 21600"/>
              <a:gd name="T3" fmla="*/ 0 h 24083"/>
              <a:gd name="T4" fmla="*/ 2147483647 w 21600"/>
              <a:gd name="T5" fmla="*/ 2147483647 h 24083"/>
              <a:gd name="T6" fmla="*/ 0 60000 65536"/>
              <a:gd name="T7" fmla="*/ 0 60000 65536"/>
              <a:gd name="T8" fmla="*/ 0 60000 65536"/>
              <a:gd name="T9" fmla="*/ 0 w 21600"/>
              <a:gd name="T10" fmla="*/ 0 h 24083"/>
              <a:gd name="T11" fmla="*/ 21600 w 21600"/>
              <a:gd name="T12" fmla="*/ 24083 h 240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083" fill="none" extrusionOk="0">
                <a:moveTo>
                  <a:pt x="143" y="24082"/>
                </a:moveTo>
                <a:cubicBezTo>
                  <a:pt x="47" y="23258"/>
                  <a:pt x="0" y="22429"/>
                  <a:pt x="0" y="21600"/>
                </a:cubicBezTo>
                <a:cubicBezTo>
                  <a:pt x="-1" y="9684"/>
                  <a:pt x="9648" y="19"/>
                  <a:pt x="21564" y="0"/>
                </a:cubicBezTo>
              </a:path>
              <a:path w="21600" h="24083" stroke="0" extrusionOk="0">
                <a:moveTo>
                  <a:pt x="143" y="24082"/>
                </a:moveTo>
                <a:cubicBezTo>
                  <a:pt x="47" y="23258"/>
                  <a:pt x="0" y="22429"/>
                  <a:pt x="0" y="21600"/>
                </a:cubicBezTo>
                <a:cubicBezTo>
                  <a:pt x="-1" y="9684"/>
                  <a:pt x="9648" y="19"/>
                  <a:pt x="21564" y="0"/>
                </a:cubicBezTo>
                <a:lnTo>
                  <a:pt x="21600" y="21600"/>
                </a:lnTo>
                <a:lnTo>
                  <a:pt x="143" y="24082"/>
                </a:lnTo>
                <a:close/>
              </a:path>
            </a:pathLst>
          </a:custGeom>
          <a:noFill/>
          <a:ln w="76200" cap="rnd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4819650" y="5441950"/>
            <a:ext cx="330200" cy="381000"/>
          </a:xfrm>
          <a:prstGeom prst="upArrow">
            <a:avLst>
              <a:gd name="adj1" fmla="val 50000"/>
              <a:gd name="adj2" fmla="val 31238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4806950" y="2159000"/>
            <a:ext cx="330200" cy="457200"/>
          </a:xfrm>
          <a:prstGeom prst="downArrow">
            <a:avLst>
              <a:gd name="adj1" fmla="val 50000"/>
              <a:gd name="adj2" fmla="val 37514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2784475" y="3949700"/>
            <a:ext cx="577850" cy="304800"/>
          </a:xfrm>
          <a:prstGeom prst="rightArrow">
            <a:avLst>
              <a:gd name="adj1" fmla="val 50000"/>
              <a:gd name="adj2" fmla="val 43766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6788150" y="3873500"/>
            <a:ext cx="577850" cy="304800"/>
          </a:xfrm>
          <a:prstGeom prst="leftArrow">
            <a:avLst>
              <a:gd name="adj1" fmla="val 50000"/>
              <a:gd name="adj2" fmla="val 43734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3007" name="Rectangle 15"/>
          <p:cNvSpPr>
            <a:spLocks noChangeArrowheads="1"/>
          </p:cNvSpPr>
          <p:nvPr/>
        </p:nvSpPr>
        <p:spPr bwMode="auto">
          <a:xfrm>
            <a:off x="80838" y="-4616"/>
            <a:ext cx="9825161" cy="7700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 4 ด้านหลักเพื่อสนับสนุนการพัฒนาประเทศ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599391"/>
              </p:ext>
            </p:extLst>
          </p:nvPr>
        </p:nvGraphicFramePr>
        <p:xfrm>
          <a:off x="9037638" y="142875"/>
          <a:ext cx="3984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Image" r:id="rId4" imgW="4825397" imgH="6984127" progId="">
                  <p:embed/>
                </p:oleObj>
              </mc:Choice>
              <mc:Fallback>
                <p:oleObj name="Image" r:id="rId4" imgW="4825397" imgH="698412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638" y="142875"/>
                        <a:ext cx="398462" cy="520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33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020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212995" grpId="0" animBg="1"/>
      <p:bldP spid="36868" grpId="0" animBg="1"/>
      <p:bldP spid="212997" grpId="0" animBg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8BBA4-50EA-4EDA-8FB6-23EDCDEF8C63}" type="slidenum">
              <a:rPr lang="th-TH" smtClean="0"/>
              <a:pPr>
                <a:defRPr/>
              </a:pPr>
              <a:t>31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04126" y="256854"/>
            <a:ext cx="8486454" cy="106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ประโยชน์ของงานวิจัย</a:t>
            </a:r>
            <a:endParaRPr lang="th-TH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1714500"/>
            <a:ext cx="9756583" cy="5067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 ประโยชน์เชิงวิชาการ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องค์ความรู้ใหม่,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New Model,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นวัตกรรมใหม่,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ทฤษฎีฐาน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ราก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การเสริมสร้างพลังชุมชน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How to, Process, Concept, </a:t>
            </a:r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กลไก  ในการเสริมสร้างชุมชนเข้มแข็ง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914400" fontAlgn="base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en-US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งานวิจัยเชิงนโยบาย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วิจัยสถาบัน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นำองค์ความรู้ไปวางกลยุทธ์ระดับองค์กร, นำผลการวิจัยไปขับเคลื่อนนโยบายขององค์กร</a:t>
            </a:r>
          </a:p>
          <a:p>
            <a:pPr algn="thaiDist" defTabSz="914400" fontAlgn="base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 ประโยชน์ทางเศรษฐกิจ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นำผลการวิจัยไปสร้างมูลค่าเพิ่มให้กับธุรกิจ, นำไปสร้างรายได้, ความสามารถในการลดต้นทุนกิจการ, กำไรของธุรกิจเพิ่มขึ้น   </a:t>
            </a:r>
            <a:endParaRPr lang="th-TH" sz="32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lang="en-US" sz="32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หลักการวิจัย - </a:t>
            </a:r>
            <a:r>
              <a:rPr lang="en-US" dirty="0" smtClean="0"/>
              <a:t>Principles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5957091"/>
              </p:ext>
            </p:extLst>
          </p:nvPr>
        </p:nvGraphicFramePr>
        <p:xfrm>
          <a:off x="990600" y="1447800"/>
          <a:ext cx="84201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673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333374"/>
            <a:ext cx="9804400" cy="1050925"/>
          </a:xfrm>
          <a:solidFill>
            <a:srgbClr val="FFC000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ประเด็นสำคัญของเนื้อหา </a:t>
            </a:r>
            <a:r>
              <a:rPr lang="th-TH" sz="6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</a:t>
            </a:r>
            <a:endParaRPr lang="th-TH" sz="4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714500"/>
            <a:ext cx="9756583" cy="5067963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th-TH" sz="4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ลักษณะของการคิดเชิงวิจัย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th-TH" sz="4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(เพื่อแก้ปัญหา, เพื่อป้องกัน, เพื่อสร้างสรรค์นวัตกรรม และการพัฒนา)</a:t>
            </a:r>
          </a:p>
          <a:p>
            <a:pPr marL="0" indent="0" algn="ctr" eaLnBrk="1" hangingPunct="1">
              <a:buNone/>
            </a:pPr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การวิจัยที่สอดคล้องกับนโยบายการวิจัยของประเทศและตามบริบทของชุมชน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จรรยาบรรณการวิจัยและแนวการปฏิบัติให้สอดคล้องกับจรรยาบรรณ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ประโยชน์ของการวิจัยกับผู้ที่เกี่ยวข้อง คือ ผู้มีส่วนได้ส่วนเสีย และผู้นำไปใช้ประโยชน์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599391"/>
              </p:ext>
            </p:extLst>
          </p:nvPr>
        </p:nvGraphicFramePr>
        <p:xfrm>
          <a:off x="9037638" y="142875"/>
          <a:ext cx="3984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Image" r:id="rId4" imgW="4825397" imgH="6984127" progId="">
                  <p:embed/>
                </p:oleObj>
              </mc:Choice>
              <mc:Fallback>
                <p:oleObj name="Image" r:id="rId4" imgW="4825397" imgH="698412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638" y="142875"/>
                        <a:ext cx="398462" cy="520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33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3008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32207"/>
          </a:xfrm>
        </p:spPr>
        <p:txBody>
          <a:bodyPr/>
          <a:lstStyle/>
          <a:p>
            <a:pPr algn="ctr"/>
            <a:r>
              <a:rPr lang="th-TH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EucrosiaUPC"/>
              </a:rPr>
              <a:t/>
            </a:r>
            <a:br>
              <a:rPr lang="th-TH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EucrosiaUPC"/>
              </a:rPr>
            </a:br>
            <a:r>
              <a:rPr lang="th-TH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EucrosiaUPC"/>
              </a:rPr>
              <a:t/>
            </a:r>
            <a:br>
              <a:rPr lang="th-TH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EucrosiaUPC"/>
              </a:rPr>
            </a:br>
            <a:r>
              <a:rPr lang="th-TH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EucrosiaUPC"/>
              </a:rPr>
              <a:t/>
            </a:r>
            <a:br>
              <a:rPr lang="th-TH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EucrosiaUPC"/>
              </a:rPr>
            </a:br>
            <a:r>
              <a:rPr lang="th-TH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EucrosiaUPC"/>
              </a:rPr>
              <a:t>ผลการวิจัยต้องมีคุณภาพ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247649" y="914400"/>
            <a:ext cx="9481977" cy="556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ผลน่าเชื่อถือ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2" eaLnBrk="1" fontAlgn="auto" hangingPunct="1">
              <a:spcAft>
                <a:spcPts val="0"/>
              </a:spcAft>
              <a:buClr>
                <a:schemeClr val="tx1">
                  <a:lumMod val="85000"/>
                </a:schemeClr>
              </a:buClr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ข้อสรุป ตอบคำถามในการวิจัยได้</a:t>
            </a:r>
          </a:p>
          <a:p>
            <a:pPr lvl="2" eaLnBrk="1" fontAlgn="auto" hangingPunct="1">
              <a:spcAft>
                <a:spcPts val="0"/>
              </a:spcAft>
              <a:buClr>
                <a:schemeClr val="tx1">
                  <a:lumMod val="85000"/>
                </a:schemeClr>
              </a:buClr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ข้อสรุป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ตอบวัตถุประสงค์ได้ถูกต้อง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2" eaLnBrk="1" fontAlgn="auto" hangingPunct="1">
              <a:spcAft>
                <a:spcPts val="0"/>
              </a:spcAft>
              <a:buClr>
                <a:schemeClr val="tx1">
                  <a:lumMod val="85000"/>
                </a:schemeClr>
              </a:buClr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ข้อผิดพลาดมีน้อยสุด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ผลวิจัยมีคุณภาพ</a:t>
            </a:r>
          </a:p>
          <a:p>
            <a:pPr lvl="2" eaLnBrk="1" fontAlgn="auto" hangingPunct="1">
              <a:spcAft>
                <a:spcPts val="0"/>
              </a:spcAft>
              <a:buClr>
                <a:schemeClr val="tx1">
                  <a:lumMod val="85000"/>
                </a:schemeClr>
              </a:buClr>
              <a:defRPr/>
            </a:pP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ขยายผลได้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(External Validity) </a:t>
            </a:r>
            <a:endParaRPr lang="th-TH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2" eaLnBrk="1" fontAlgn="auto" hangingPunct="1">
              <a:spcAft>
                <a:spcPts val="0"/>
              </a:spcAft>
              <a:buClr>
                <a:schemeClr val="tx1">
                  <a:lumMod val="85000"/>
                </a:schemeClr>
              </a:buClr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เป็นจริงในขอบข่าย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ภายใต้สถานการณ์จริง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2" eaLnBrk="1" fontAlgn="auto" hangingPunct="1">
              <a:spcAft>
                <a:spcPts val="0"/>
              </a:spcAft>
              <a:buClr>
                <a:schemeClr val="tx1">
                  <a:lumMod val="85000"/>
                </a:schemeClr>
              </a:buClr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ข้อมูลเก็บได้จากตัวแทนที่ดี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 algn="thaiDi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กระบวนการค้นคว้าอย่างมีระบบระเบียบ และกฎเกณฑ์</a:t>
            </a:r>
            <a:b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ในการรวบรวมข้อมูล วิเคราะห์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แปลความหมายข้อมูลอย่างถูกต้องสมเหตุสมผลตามปัญหาที่ตั้งไว้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DED70-FF2C-4D0D-A630-AFF26B3EC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84935"/>
            <a:ext cx="9906000" cy="685800"/>
          </a:xfrm>
        </p:spPr>
        <p:txBody>
          <a:bodyPr/>
          <a:lstStyle/>
          <a:p>
            <a:r>
              <a:rPr lang="th-TH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DED70-FF2C-4D0D-A630-AFF26B3EC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06582"/>
            <a:ext cx="9739313" cy="5562600"/>
          </a:xfrm>
        </p:spPr>
        <p:txBody>
          <a:bodyPr/>
          <a:lstStyle/>
          <a:p>
            <a:pPr eaLnBrk="1" hangingPunct="1"/>
            <a:r>
              <a:rPr lang="th-TH" altLang="th-TH" sz="4800" b="1" dirty="0" smtClean="0">
                <a:latin typeface="Angsana New" pitchFamily="18" charset="-34"/>
              </a:rPr>
              <a:t> </a:t>
            </a:r>
            <a:r>
              <a:rPr lang="th-TH" alt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วางแผนงานอย่างชัดเจนเป็นระบบ</a:t>
            </a:r>
            <a:r>
              <a:rPr lang="en-US" alt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hangingPunct="1"/>
            <a:r>
              <a:rPr lang="th-TH" alt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ออกแบบการวิจัยอย่างน่าเชื่อถือ</a:t>
            </a:r>
            <a:r>
              <a:rPr lang="en-US" alt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hangingPunct="1"/>
            <a:r>
              <a:rPr lang="th-TH" alt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ดำเนินการวิจัยอย่างถูกต้องและมีจรรยาบรรณ</a:t>
            </a:r>
            <a:r>
              <a:rPr lang="en-US" alt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มีประโยชน์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มีคุณค่า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สร้างสรรค์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สร้างมูลค่า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(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ได้ความรู้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สร้างองค์ความรู้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มีแนวทางการพัฒนา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/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ชี้ทางปฏิบัติ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แก้ปัญหา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สามารถให้ผู้บริหารตัดสินใจได้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มีวิธีการที่ถูกต้อง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สมเหตุสมผล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(วางแผนและออกแบบการวิจัยดี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ข้อมูลดี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เชื่อถือได้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วิเคราะห์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แปลผล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สรุปผลถูกต้อง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  </a:t>
            </a:r>
          </a:p>
          <a:p>
            <a:pPr eaLnBrk="1" hangingPunct="1"/>
            <a:endParaRPr lang="th-TH" altLang="th-TH" sz="4800" b="1" dirty="0" smtClean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34603" y="0"/>
            <a:ext cx="7179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54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หลักการทำวิจัยที่ดี</a:t>
            </a:r>
            <a:endParaRPr lang="th-TH" sz="54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9712036" cy="5943600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DED70-FF2C-4D0D-A630-AFF26B3EC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571500" y="1392238"/>
            <a:ext cx="7991475" cy="884237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rgbClr val="FF47C6"/>
              </a:gs>
              <a:gs pos="100000">
                <a:srgbClr val="7B0054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MaTiChon" pitchFamily="2" charset="-34"/>
                <a:cs typeface="DSN MaTiChon" pitchFamily="2" charset="-34"/>
              </a:rPr>
              <a:t>Knowledge-Based Society and Economy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5400000">
            <a:off x="3962400" y="2590800"/>
            <a:ext cx="1066800" cy="990600"/>
          </a:xfrm>
          <a:prstGeom prst="leftRightArrow">
            <a:avLst>
              <a:gd name="adj1" fmla="val 50000"/>
              <a:gd name="adj2" fmla="val 21538"/>
            </a:avLst>
          </a:prstGeom>
          <a:gradFill rotWithShape="1">
            <a:gsLst>
              <a:gs pos="0">
                <a:srgbClr val="493A00"/>
              </a:gs>
              <a:gs pos="50000">
                <a:srgbClr val="FFCC00"/>
              </a:gs>
              <a:gs pos="100000">
                <a:srgbClr val="493A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th-TH" altLang="th-TH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001713" y="3983038"/>
            <a:ext cx="71628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th-TH" altLang="th-TH" sz="3600" dirty="0">
                <a:solidFill>
                  <a:schemeClr val="bg1"/>
                </a:solidFill>
                <a:latin typeface="Angsana New" pitchFamily="18" charset="-34"/>
              </a:rPr>
              <a:t>ต้องมี</a:t>
            </a:r>
            <a:r>
              <a:rPr lang="th-TH" altLang="th-TH" sz="3600" dirty="0" smtClean="0">
                <a:solidFill>
                  <a:schemeClr val="bg1"/>
                </a:solidFill>
                <a:latin typeface="Angsana New" pitchFamily="18" charset="-34"/>
              </a:rPr>
              <a:t>ความสามารถ นำความรู้ </a:t>
            </a:r>
            <a:r>
              <a:rPr lang="th-TH" altLang="th-TH" sz="3600" dirty="0">
                <a:solidFill>
                  <a:schemeClr val="bg1"/>
                </a:solidFill>
                <a:latin typeface="Angsana New" pitchFamily="18" charset="-34"/>
              </a:rPr>
              <a:t>มาสร้าง นวัตกรรม</a:t>
            </a:r>
          </a:p>
          <a:p>
            <a:pPr algn="ctr"/>
            <a:r>
              <a:rPr lang="th-TH" altLang="th-TH" sz="3600" dirty="0">
                <a:solidFill>
                  <a:schemeClr val="bg1"/>
                </a:solidFill>
                <a:latin typeface="Angsana New" pitchFamily="18" charset="-34"/>
              </a:rPr>
              <a:t>เพื่อใช้เป็นพลังขับเคลื่อนการ</a:t>
            </a:r>
            <a:r>
              <a:rPr lang="th-TH" altLang="th-TH" sz="3600" dirty="0" smtClean="0">
                <a:solidFill>
                  <a:schemeClr val="bg1"/>
                </a:solidFill>
                <a:latin typeface="Angsana New" pitchFamily="18" charset="-34"/>
              </a:rPr>
              <a:t>พัฒนาองค์กร สังคม</a:t>
            </a:r>
            <a:endParaRPr lang="th-TH" altLang="th-TH" sz="3600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057900" y="2476500"/>
            <a:ext cx="2016125" cy="1135063"/>
          </a:xfrm>
          <a:prstGeom prst="ellipse">
            <a:avLst/>
          </a:prstGeom>
          <a:gradFill rotWithShape="1">
            <a:gsLst>
              <a:gs pos="0">
                <a:srgbClr val="962700"/>
              </a:gs>
              <a:gs pos="50000">
                <a:srgbClr val="FF4105"/>
              </a:gs>
              <a:gs pos="100000">
                <a:srgbClr val="5E18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สภาวะแวดล้อม</a:t>
            </a:r>
          </a:p>
          <a:p>
            <a:pPr algn="ctr">
              <a:defRPr/>
            </a:pP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ภายใน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181100" y="5448300"/>
            <a:ext cx="7162800" cy="838200"/>
          </a:xfrm>
          <a:prstGeom prst="ellipse">
            <a:avLst/>
          </a:prstGeom>
          <a:gradFill rotWithShape="0">
            <a:gsLst>
              <a:gs pos="0">
                <a:srgbClr val="002F5E"/>
              </a:gs>
              <a:gs pos="50000">
                <a:srgbClr val="0066CC"/>
              </a:gs>
              <a:gs pos="100000">
                <a:srgbClr val="002F5E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th-TH" altLang="th-TH" sz="360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องค์กรที่เป็นเลิศตามมาตรฐานสังคม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271588" y="2508250"/>
            <a:ext cx="2016125" cy="1135063"/>
          </a:xfrm>
          <a:prstGeom prst="ellipse">
            <a:avLst/>
          </a:prstGeom>
          <a:gradFill rotWithShape="1">
            <a:gsLst>
              <a:gs pos="0">
                <a:srgbClr val="962700"/>
              </a:gs>
              <a:gs pos="50000">
                <a:srgbClr val="FF4105"/>
              </a:gs>
              <a:gs pos="100000">
                <a:srgbClr val="5E18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สภาวะแวดล้อม</a:t>
            </a:r>
          </a:p>
          <a:p>
            <a:pPr algn="ctr">
              <a:defRPr/>
            </a:pP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ภายนอก</a:t>
            </a:r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1714480" y="142852"/>
            <a:ext cx="6143668" cy="8905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h-TH" sz="40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สถานการณ์ปัจจุบัน</a:t>
            </a:r>
            <a:endParaRPr lang="th-TH" sz="2000" b="1" kern="1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/>
      <p:bldP spid="8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000" y="185738"/>
            <a:ext cx="9410700" cy="1143000"/>
          </a:xfrm>
        </p:spPr>
        <p:txBody>
          <a:bodyPr/>
          <a:lstStyle/>
          <a:p>
            <a:pPr algn="ctr"/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จรรยาบรรณการวิจัย- </a:t>
            </a:r>
            <a:r>
              <a:rPr lang="en-US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Research ethics</a:t>
            </a:r>
            <a:endParaRPr lang="th-TH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5723638"/>
              </p:ext>
            </p:extLst>
          </p:nvPr>
        </p:nvGraphicFramePr>
        <p:xfrm>
          <a:off x="330200" y="1358900"/>
          <a:ext cx="9385300" cy="521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085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46364" y="191511"/>
            <a:ext cx="9064336" cy="1143000"/>
          </a:xfrm>
        </p:spPr>
        <p:txBody>
          <a:bodyPr/>
          <a:lstStyle/>
          <a:p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จรรยาบรรณการวิจัย- </a:t>
            </a:r>
            <a:r>
              <a:rPr lang="en-US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Research ethics</a:t>
            </a:r>
            <a:endParaRPr lang="th-TH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678808"/>
              </p:ext>
            </p:extLst>
          </p:nvPr>
        </p:nvGraphicFramePr>
        <p:xfrm>
          <a:off x="990600" y="1447800"/>
          <a:ext cx="84201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390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8773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Principles of ethics concern</a:t>
            </a:r>
            <a:endParaRPr lang="th-TH" sz="4000" dirty="0">
              <a:solidFill>
                <a:schemeClr val="accent1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3963" y="1447800"/>
            <a:ext cx="9421091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ไม่มีการคัดลอกผลงานผู้อื่นมาเป็นของตน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(Plagiarism)</a:t>
            </a:r>
          </a:p>
          <a:p>
            <a:pPr>
              <a:buNone/>
            </a:pP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การดำเนินการปราศจากความลำเอียง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(Bias)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3.  ไม่มีการล่วงละเมิดกฏเกณฑ์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(Violation)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4.  ไม่มีการบิดเบือน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(Distortion)</a:t>
            </a:r>
          </a:p>
          <a:p>
            <a:endParaRPr lang="en-US" sz="44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0739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33375"/>
            <a:ext cx="9275895" cy="762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ประเด็นสำคัญ</a:t>
            </a:r>
            <a:endParaRPr lang="th-TH" sz="6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1305" y="1176341"/>
            <a:ext cx="9250018" cy="4793322"/>
          </a:xfrm>
          <a:solidFill>
            <a:srgbClr val="CCFF99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th-TH" sz="5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ลักษณะของการคิดเชิงวิจัย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(เพื่อแก้ปัญหา, เพื่อป้องกัน, เพื่อสร้างสรรค์นวัตกรรม และการพัฒนา)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การวิจัยที่สอดคล้องกับนโยบายการวิจัยของประเทศและตามบริบท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ของชุมชน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จรรยาบรรณการวิจัยและแนวการปฏิบัติให้สอดคล้องกับจรรยาบรรณ</a:t>
            </a:r>
          </a:p>
          <a:p>
            <a:pPr eaLnBrk="1" hangingPunct="1">
              <a:lnSpc>
                <a:spcPct val="80000"/>
              </a:lnSpc>
              <a:buBlip>
                <a:blip r:embed="rId4"/>
              </a:buBlip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ประโยชน์ของการวิจัยกับผู้ที่เกี่ยวข้อง คือ ผู้มีส่วนได้ส่วนเสีย และผู้นำไปใช้ประโยชน์</a:t>
            </a:r>
          </a:p>
        </p:txBody>
      </p:sp>
      <p:sp>
        <p:nvSpPr>
          <p:cNvPr id="39941" name="ตัวแทนวันที่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14B829-2259-412F-B1CB-60D115B668A1}" type="datetime1">
              <a:rPr lang="th-TH" sz="1000" smtClean="0">
                <a:latin typeface="Eras Bold ITC" pitchFamily="34" charset="0"/>
              </a:rPr>
              <a:pPr eaLnBrk="1" hangingPunct="1"/>
              <a:t>19/01/58</a:t>
            </a:fld>
            <a:endParaRPr lang="en-US" sz="1000" smtClean="0">
              <a:latin typeface="Eras Bold ITC" pitchFamily="34" charset="0"/>
            </a:endParaRPr>
          </a:p>
        </p:txBody>
      </p:sp>
      <p:sp>
        <p:nvSpPr>
          <p:cNvPr id="39942" name="ตัวแทนท้ายกระดาษ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h-TH" sz="1000" dirty="0" smtClean="0">
                <a:latin typeface="Eras Bold ITC" pitchFamily="34" charset="0"/>
              </a:rPr>
              <a:t>รศ.ดร.กุหลาบ รัตนสัจธรรม ม.บูรพา</a:t>
            </a:r>
            <a:endParaRPr lang="en-US" sz="1000" dirty="0" smtClean="0">
              <a:latin typeface="Eras Bold ITC" pitchFamily="34" charset="0"/>
            </a:endParaRPr>
          </a:p>
        </p:txBody>
      </p:sp>
      <p:sp>
        <p:nvSpPr>
          <p:cNvPr id="39943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A7D9F-0D80-48DD-ADE4-6133247E8612}" type="slidenum">
              <a:rPr lang="en-US" sz="1000" smtClean="0">
                <a:latin typeface="Eras Bold ITC" pitchFamily="34" charset="0"/>
              </a:rPr>
              <a:pPr eaLnBrk="1" hangingPunct="1"/>
              <a:t>4</a:t>
            </a:fld>
            <a:endParaRPr lang="en-US" sz="1000" smtClean="0">
              <a:latin typeface="Eras Bold ITC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599391"/>
              </p:ext>
            </p:extLst>
          </p:nvPr>
        </p:nvGraphicFramePr>
        <p:xfrm>
          <a:off x="9037638" y="142875"/>
          <a:ext cx="3984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Image" r:id="rId5" imgW="4825397" imgH="6984127" progId="">
                  <p:embed/>
                </p:oleObj>
              </mc:Choice>
              <mc:Fallback>
                <p:oleObj name="Image" r:id="rId5" imgW="4825397" imgH="6984127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638" y="142875"/>
                        <a:ext cx="398462" cy="520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33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9050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21673"/>
            <a:ext cx="99060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Principles of ethics concern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247649" y="914400"/>
            <a:ext cx="9492251" cy="556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นักวิจัยต้องซื่อสัตย์และมีคุณธรรมในทางวิชาการและการจัดการ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นักวิจัยต้องตระหนักถึงพันธกรณี ในการทำวิจัย ตามข้อตกลงที่ทำไว้    กับหน่วยงานที่สนับสนุนการวิจัย และต่อหน่วยงานที่ตนสังกัด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นักวิจัยต้องมีพื้นฐานความรู้ในสาขาวิชาการที่ทำวิจัย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นักวิจัยต้องมีความรับผิดชอบต่อสิ่งที่ศึกษาวิจัย ไม่ว่าจะเป็นสิ่งที่มีชีวิต หรือไม่มีชีวิต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9.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นักวิจัยต้องเคารพศักดิ์ศรี และสิทธิของมนุษย์ที่ใช้เป็นตัวอย่างในการวิจัย </a:t>
            </a:r>
          </a:p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DED70-FF2C-4D0D-A630-AFF26B3EC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247650" y="914400"/>
            <a:ext cx="9395114" cy="5562600"/>
          </a:xfrm>
        </p:spPr>
        <p:txBody>
          <a:bodyPr/>
          <a:lstStyle/>
          <a:p>
            <a:pPr algn="ctr"/>
            <a:endParaRPr lang="th-TH" sz="7200" dirty="0" smtClean="0"/>
          </a:p>
          <a:p>
            <a:pPr algn="ctr">
              <a:buNone/>
            </a:pPr>
            <a:endParaRPr lang="th-TH" sz="4400" dirty="0" smtClean="0"/>
          </a:p>
          <a:p>
            <a:pPr algn="ctr">
              <a:buNone/>
            </a:pPr>
            <a:r>
              <a:rPr lang="th-TH" sz="7200" dirty="0" smtClean="0"/>
              <a:t>ขอบคุณเครือข่ายวิจัยทุกท่าน</a:t>
            </a:r>
            <a:endParaRPr lang="th-TH" sz="7200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DED70-FF2C-4D0D-A630-AFF26B3EC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" y="0"/>
            <a:ext cx="9813235" cy="1143000"/>
          </a:xfrm>
        </p:spPr>
        <p:txBody>
          <a:bodyPr/>
          <a:lstStyle/>
          <a:p>
            <a:pPr algn="ctr"/>
            <a:r>
              <a:rPr lang="en-US" dirty="0" smtClean="0"/>
              <a:t>Discovery &amp; Knowledge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5" y="2786058"/>
            <a:ext cx="2889009" cy="3251885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Natural Science</a:t>
            </a:r>
          </a:p>
          <a:p>
            <a:pPr lvl="1">
              <a:buFont typeface="Wingdings" pitchFamily="2" charset="2"/>
              <a:buChar char="§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โลกวัตถุ</a:t>
            </a:r>
          </a:p>
          <a:p>
            <a:pPr lvl="1">
              <a:buFont typeface="Wingdings" pitchFamily="2" charset="2"/>
              <a:buChar char="§"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ข้อมูลประจักษ์</a:t>
            </a:r>
          </a:p>
          <a:p>
            <a:pPr lvl="1">
              <a:buFont typeface="Wingdings" pitchFamily="2" charset="2"/>
              <a:buChar char="§"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รูปธรรม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Sensation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BF33A-2127-49FE-8A3D-5130AFA35CA4}" type="slidenum">
              <a:rPr lang="th-TH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>
                <a:defRPr/>
              </a:pPr>
              <a:t>5</a:t>
            </a:fld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4312" y="1142984"/>
            <a:ext cx="8946388" cy="14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defTabSz="91440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endParaRPr lang="th-TH" sz="2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14261" y="978780"/>
            <a:ext cx="3946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defTabSz="914400" fontAlgn="base">
              <a:spcAft>
                <a:spcPct val="0"/>
              </a:spcAft>
              <a:buClr>
                <a:srgbClr val="D34817"/>
              </a:buClr>
              <a:buSzPct val="85000"/>
              <a:buFont typeface="Wingdings" pitchFamily="2" charset="2"/>
              <a:buChar char="Ø"/>
              <a:defRPr/>
            </a:pP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ความสนใจ</a:t>
            </a:r>
          </a:p>
          <a:p>
            <a:pPr marL="273050" indent="-273050" defTabSz="914400" fontAlgn="base">
              <a:spcAft>
                <a:spcPct val="0"/>
              </a:spcAft>
              <a:buClr>
                <a:srgbClr val="D34817"/>
              </a:buClr>
              <a:buSzPct val="85000"/>
              <a:buFont typeface="Wingdings" pitchFamily="2" charset="2"/>
              <a:buChar char="Ø"/>
            </a:pP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</a:t>
            </a:r>
          </a:p>
          <a:p>
            <a:pPr marL="273050" indent="-273050" defTabSz="914400" fontAlgn="base"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endParaRPr lang="th-TH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94916" y="2742516"/>
            <a:ext cx="2960110" cy="38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defTabSz="914400" fontAlgn="base">
              <a:spcBef>
                <a:spcPts val="575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3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Social Science</a:t>
            </a:r>
            <a:endParaRPr lang="en-US" sz="3600" b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47688" lvl="1" indent="-228600" defTabSz="914400" fontAlgn="base">
              <a:spcBef>
                <a:spcPts val="375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ปฏิสัมพันธ์</a:t>
            </a:r>
          </a:p>
          <a:p>
            <a:pPr marL="547688" lvl="1" indent="-228600" defTabSz="914400" fontAlgn="base">
              <a:spcBef>
                <a:spcPts val="375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พฤติกรรม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444343" y="2728002"/>
            <a:ext cx="3339548" cy="38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defTabSz="914400" fontAlgn="base">
              <a:spcBef>
                <a:spcPts val="575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4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Humanity</a:t>
            </a:r>
          </a:p>
          <a:p>
            <a:pPr marL="547688" lvl="1" indent="-228600" defTabSz="914400" fontAlgn="base">
              <a:spcBef>
                <a:spcPts val="375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3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inner side</a:t>
            </a:r>
          </a:p>
          <a:p>
            <a:pPr marL="547688" lvl="1" indent="-228600" defTabSz="914400" fontAlgn="base">
              <a:spcBef>
                <a:spcPts val="375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th-TH" sz="3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คุณค่า ความรู้สึก</a:t>
            </a:r>
            <a:br>
              <a:rPr lang="th-TH" sz="3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อารมณ์, ความคิด</a:t>
            </a:r>
          </a:p>
          <a:p>
            <a:pPr marL="547688" lvl="1" indent="-228600" defTabSz="914400" fontAlgn="base">
              <a:spcBef>
                <a:spcPts val="375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th-TH" sz="3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คุณลักษณะนามธรรม</a:t>
            </a:r>
            <a:br>
              <a:rPr lang="th-TH" sz="3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ปรัชญา คุณงาม</a:t>
            </a:r>
            <a:br>
              <a:rPr lang="th-TH" sz="3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ความดี สุนทรีย์</a:t>
            </a:r>
          </a:p>
        </p:txBody>
      </p:sp>
    </p:spTree>
    <p:extLst>
      <p:ext uri="{BB962C8B-B14F-4D97-AF65-F5344CB8AC3E}">
        <p14:creationId xmlns:p14="http://schemas.microsoft.com/office/powerpoint/2010/main" val="3955645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420100" cy="1467076"/>
          </a:xfrm>
        </p:spPr>
        <p:txBody>
          <a:bodyPr/>
          <a:lstStyle/>
          <a:p>
            <a:pPr algn="ctr"/>
            <a:r>
              <a:rPr lang="th-TH" sz="8800" dirty="0" smtClean="0"/>
              <a:t>การวิจัย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sz="quarter" idx="1"/>
          </p:nvPr>
        </p:nvSpPr>
        <p:spPr>
          <a:xfrm>
            <a:off x="1015999" y="2176237"/>
            <a:ext cx="8098971" cy="900113"/>
          </a:xfrm>
        </p:spPr>
        <p:txBody>
          <a:bodyPr/>
          <a:lstStyle/>
          <a:p>
            <a:pPr marL="0" indent="0" algn="ctr">
              <a:buNone/>
            </a:pPr>
            <a:r>
              <a:rPr lang="th-TH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 </a:t>
            </a:r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การเชื่อมโยง ระหว่าง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3AF9A2E-8AA6-4D97-8AF9-87A1B3D9A44F}" type="slidenum">
              <a:rPr lang="th-TH"/>
              <a:pPr>
                <a:defRPr/>
              </a:pPr>
              <a:t>6</a:t>
            </a:fld>
            <a:endParaRPr lang="th-TH"/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996207" y="3019612"/>
            <a:ext cx="77796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ระบบความคิด  </a:t>
            </a:r>
            <a:r>
              <a:rPr lang="th-TH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  </a:t>
            </a:r>
            <a:r>
              <a:rPr lang="th-TH" sz="5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ระบบข้อมูล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0109" y="4020235"/>
            <a:ext cx="95180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u="sng" dirty="0" smtClean="0">
                <a:latin typeface="TH SarabunPSK" pitchFamily="34" charset="-34"/>
                <a:cs typeface="TH SarabunPSK" pitchFamily="34" charset="-34"/>
              </a:rPr>
              <a:t>การวิจัย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เป็นการค้นคว้าเพื่อหาข้อมูลอย่างถี่ถ้วนตามหลักวิชา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ราชบัณฑิตยสถาน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, 2542: 1072)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803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67128" y="1099334"/>
            <a:ext cx="9143572" cy="5568593"/>
          </a:xfrm>
        </p:spPr>
        <p:txBody>
          <a:bodyPr/>
          <a:lstStyle/>
          <a:p>
            <a:pPr marL="0" lvl="1" indent="0" algn="thaiDi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SN SuKumWit" pitchFamily="2" charset="-34"/>
                <a:cs typeface="DSN SuKumWit" pitchFamily="2" charset="-34"/>
              </a:rPr>
              <a:t>Re + search</a:t>
            </a:r>
          </a:p>
          <a:p>
            <a:pPr marL="0" lvl="1" indent="0" algn="thaiDi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SN SuKumWit" pitchFamily="2" charset="-34"/>
                <a:cs typeface="DSN SuKumWit" pitchFamily="2" charset="-34"/>
              </a:rPr>
              <a:t>Re =</a:t>
            </a:r>
            <a:r>
              <a:rPr lang="th-TH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SN SuKumWit" pitchFamily="2" charset="-34"/>
                <a:cs typeface="DSN SuKumWit" pitchFamily="2" charset="-34"/>
              </a:rPr>
              <a:t> </a:t>
            </a:r>
            <a:r>
              <a:rPr lang="th-TH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rdiaUPC" pitchFamily="34" charset="-34"/>
                <a:cs typeface="CordiaUPC" pitchFamily="34" charset="-34"/>
              </a:rPr>
              <a:t>ทำอีก</a:t>
            </a:r>
          </a:p>
          <a:p>
            <a:pPr marL="0" lvl="1" indent="0" algn="thaiDi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SN SuKumWit" pitchFamily="2" charset="-34"/>
                <a:cs typeface="DSN SuKumWit" pitchFamily="2" charset="-34"/>
              </a:rPr>
              <a:t>Search =</a:t>
            </a:r>
            <a:r>
              <a:rPr lang="th-TH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SN SuKumWit" pitchFamily="2" charset="-34"/>
                <a:cs typeface="DSN SuKumWit" pitchFamily="2" charset="-34"/>
              </a:rPr>
              <a:t> </a:t>
            </a:r>
            <a:r>
              <a:rPr lang="th-TH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rdiaUPC" pitchFamily="34" charset="-34"/>
                <a:cs typeface="CordiaUPC" pitchFamily="34" charset="-34"/>
              </a:rPr>
              <a:t>ค้นหา</a:t>
            </a:r>
          </a:p>
          <a:p>
            <a:pPr marL="0" lvl="1" indent="0" algn="thaiDi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ค้นหาแล้วค้นหาอีก จนตอบโจทย์วิจัยหรือคำถามวิจัย </a:t>
            </a:r>
          </a:p>
          <a:p>
            <a:pPr marL="0" lvl="1" indent="0" algn="thaiDi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 วิธีการเดียวกัน ผลลัพธ์เหมือนกัน</a:t>
            </a:r>
          </a:p>
          <a:p>
            <a:pPr marL="0" lvl="1" indent="0" algn="thaiDi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มีระบบหรือวิธีการ เพื่อพบข้อเท็จจริง </a:t>
            </a:r>
            <a:endParaRPr lang="th-TH" sz="4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lvl="1" indent="0" algn="thaiDi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ข้อเท็จ 1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หรือ 5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หรือ 0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BF33A-2127-49FE-8A3D-5130AFA35CA4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815939" y="130800"/>
            <a:ext cx="8420100" cy="1143000"/>
          </a:xfrm>
        </p:spPr>
        <p:txBody>
          <a:bodyPr/>
          <a:lstStyle/>
          <a:p>
            <a:pPr algn="ctr"/>
            <a:r>
              <a:rPr lang="th-TH" dirty="0" smtClean="0"/>
              <a:t>นิยาม ความหมายของการวิจัย</a:t>
            </a:r>
            <a:endParaRPr lang="th-T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571518"/>
            <a:ext cx="8915400" cy="5554663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ระบบความคิด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คิดอย่างเป็นระบบ ต่อเนื่อง ไม่ผิวเผิน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ไตร่ตรอง แสวงหาความรู้อื่น ๆ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มองปรากฏการณ์ทุกด้าน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ประสานกับหลักวิชาการ, แนวคิด, ทฤษฎีที่เกี่ยวข้อง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74320" lvl="1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Char char=""/>
              <a:defRPr/>
            </a:pPr>
            <a:r>
              <a:rPr lang="th-TH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ข้อมูลที่ถูกต้อง</a:t>
            </a:r>
            <a:endParaRPr lang="th-TH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facts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จัดระบบ ระเบียบ แบบแผน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Holistic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E595358-2034-4F1B-8244-152340837B0C}" type="slidenum"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pPr>
                <a:defRPr/>
              </a:pPr>
              <a:t>8</a:t>
            </a:fld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2212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12800" y="350838"/>
            <a:ext cx="5270500" cy="1143000"/>
          </a:xfrm>
        </p:spPr>
        <p:txBody>
          <a:bodyPr/>
          <a:lstStyle/>
          <a:p>
            <a:r>
              <a:rPr lang="th-TH" dirty="0" smtClean="0">
                <a:latin typeface="Angsana New" pitchFamily="18" charset="-34"/>
              </a:rPr>
              <a:t>แนวคิดพื้นฐานในการวิจัย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sz="quarter" idx="1"/>
          </p:nvPr>
        </p:nvSpPr>
        <p:spPr>
          <a:xfrm>
            <a:off x="584200" y="1727200"/>
            <a:ext cx="8826500" cy="1879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1.แนวคิดปฏิฐานนิยม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(Positivism)</a:t>
            </a:r>
          </a:p>
          <a:p>
            <a:pPr>
              <a:buFont typeface="Arial" pitchFamily="34" charset="0"/>
              <a:buNone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2.แนวคิดปรากฎการณ์นิยม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(Phenomenology)</a:t>
            </a:r>
            <a:endParaRPr 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72ED-4C29-41AE-8400-A99A0CB72375}" type="slidenum">
              <a:rPr lang="th-TH"/>
              <a:pPr>
                <a:defRPr/>
              </a:pPr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292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1898</Words>
  <Application>Microsoft Office PowerPoint</Application>
  <PresentationFormat>กระดาษ A4 (210x297 มม.)</PresentationFormat>
  <Paragraphs>341</Paragraphs>
  <Slides>41</Slides>
  <Notes>6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41</vt:i4>
      </vt:variant>
    </vt:vector>
  </HeadingPairs>
  <TitlesOfParts>
    <vt:vector size="43" baseType="lpstr">
      <vt:lpstr>Equity</vt:lpstr>
      <vt:lpstr>Image</vt:lpstr>
      <vt:lpstr>ปรัชญาและหลักการวิจัยในรูปแบบต่าง ๆ</vt:lpstr>
      <vt:lpstr>วัตถุประสงค์การเรียนรู้ เพื่อให้ผู้เรียนสามารถ</vt:lpstr>
      <vt:lpstr>ประเด็นสำคัญของเนื้อหา</vt:lpstr>
      <vt:lpstr>ประเด็นสำคัญ</vt:lpstr>
      <vt:lpstr>Discovery &amp; Knowledge</vt:lpstr>
      <vt:lpstr>การวิจัย</vt:lpstr>
      <vt:lpstr>นิยาม ความหมายของการวิจัย</vt:lpstr>
      <vt:lpstr>งานนำเสนอ PowerPoint</vt:lpstr>
      <vt:lpstr>แนวคิดพื้นฐานในการวิจัย</vt:lpstr>
      <vt:lpstr>แนวคิดปฏิฐานนิยม (Positivism) (Hume, 1711-1776; Comte, 1798-1857)</vt:lpstr>
      <vt:lpstr>แนวคิดปฏิฐานนิยม (Positivism)</vt:lpstr>
      <vt:lpstr>แนวคิดปรากฎการณ์นิยม (Phenomenology) </vt:lpstr>
      <vt:lpstr>แนวคิดปรากฏการณ์นิยม (Phenomenology) </vt:lpstr>
      <vt:lpstr>ปรัชญาการวิจัย –  การคิดสู่การปฏิบัติเพื่อประโยชน์ของผู้อื่น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แบ่งตามวิธีการรวบรวมข้อมูล</vt:lpstr>
      <vt:lpstr>แบ่งตามลักษณะของข้อมูล</vt:lpstr>
      <vt:lpstr>การวิจัยเชิงปฏิบัติการแบบมีส่วนร่วม กลุ่มวิสาหกิจ แคบหมูบ้านหม้อ</vt:lpstr>
      <vt:lpstr>งานนำเสนอ PowerPoint</vt:lpstr>
      <vt:lpstr>งานนำเสนอ PowerPoint</vt:lpstr>
      <vt:lpstr>งานนำเสนอ PowerPoint</vt:lpstr>
      <vt:lpstr>ประเภทการวิจัย            เป้าหมาย</vt:lpstr>
      <vt:lpstr>งานนำเสนอ PowerPoint</vt:lpstr>
      <vt:lpstr>งานนำเสนอ PowerPoint</vt:lpstr>
      <vt:lpstr>หลักการวิจัย - Principles</vt:lpstr>
      <vt:lpstr>ประเด็นสำคัญของเนื้อหา บรรยาย</vt:lpstr>
      <vt:lpstr>   ผลการวิจัยต้องมีคุณภาพ</vt:lpstr>
      <vt:lpstr> </vt:lpstr>
      <vt:lpstr>งานนำเสนอ PowerPoint</vt:lpstr>
      <vt:lpstr>จรรยาบรรณการวิจัย- Research ethics</vt:lpstr>
      <vt:lpstr>จรรยาบรรณการวิจัย- Research ethics</vt:lpstr>
      <vt:lpstr>Principles of ethics concern</vt:lpstr>
      <vt:lpstr>Principles of ethics concern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ปรัชญา หลักการ กระบวนการวิจัย และจริยธรรมการวิจัย</dc:title>
  <dc:creator>Lenovo</dc:creator>
  <cp:lastModifiedBy>Windows User</cp:lastModifiedBy>
  <cp:revision>152</cp:revision>
  <dcterms:created xsi:type="dcterms:W3CDTF">2014-07-23T14:12:22Z</dcterms:created>
  <dcterms:modified xsi:type="dcterms:W3CDTF">2015-01-19T01:31:24Z</dcterms:modified>
</cp:coreProperties>
</file>