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handoutMasterIdLst>
    <p:handoutMasterId r:id="rId36"/>
  </p:handoutMasterIdLst>
  <p:sldIdLst>
    <p:sldId id="256" r:id="rId2"/>
    <p:sldId id="258" r:id="rId3"/>
    <p:sldId id="290" r:id="rId4"/>
    <p:sldId id="291" r:id="rId5"/>
    <p:sldId id="292" r:id="rId6"/>
    <p:sldId id="293" r:id="rId7"/>
    <p:sldId id="257" r:id="rId8"/>
    <p:sldId id="259" r:id="rId9"/>
    <p:sldId id="261" r:id="rId10"/>
    <p:sldId id="260" r:id="rId11"/>
    <p:sldId id="262" r:id="rId12"/>
    <p:sldId id="263" r:id="rId13"/>
    <p:sldId id="264" r:id="rId14"/>
    <p:sldId id="265" r:id="rId15"/>
    <p:sldId id="266" r:id="rId16"/>
    <p:sldId id="294" r:id="rId17"/>
    <p:sldId id="267" r:id="rId18"/>
    <p:sldId id="268" r:id="rId19"/>
    <p:sldId id="269" r:id="rId20"/>
    <p:sldId id="295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8" r:id="rId34"/>
    <p:sldId id="289" r:id="rId3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00"/>
    <a:srgbClr val="FF9900"/>
    <a:srgbClr val="FFFF00"/>
    <a:srgbClr val="6666FF"/>
    <a:srgbClr val="000066"/>
    <a:srgbClr val="33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3FB95526-48CA-4304-81C7-7AF0783E1E64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7753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2902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2902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902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12903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2903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2903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12903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2903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903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903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903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903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903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2904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904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904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12904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12904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D1EA31-91BA-4C34-9FBE-7F37D9F118F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9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9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9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9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40" grpId="0"/>
      <p:bldP spid="129041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9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904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90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90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46AC8-7CDF-48EB-B46F-763A1E14C92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38007-0B21-4A6C-B2B8-4FDDBA0E816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CFABC-0ECF-4605-8C9F-6464EBE0C4A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5AC09-09CE-403F-A2E9-BC981D658CF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C3727-2DDE-4042-A982-E07F109C2A6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3DC6C-2D7F-47C4-A40D-C6757D002EE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C9671-DC19-4278-BB2D-455840D31FB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C9AA7-3ED4-478E-8BBB-1B8FA7E0AD2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62A50-100C-4B8E-B3E0-AB91744C77E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D9633-7F52-4F2C-A513-32F5224DC59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800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2800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12800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800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0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0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0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1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1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1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2801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801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801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h-TH"/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h-TH"/>
          </a:p>
        </p:txBody>
      </p:sp>
      <p:sp>
        <p:nvSpPr>
          <p:cNvPr id="12801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1B54E4D-7A3B-40E1-9CA9-59873C867F5F}" type="slidenum">
              <a:rPr lang="en-US"/>
              <a:pPr/>
              <a:t>‹#›</a:t>
            </a:fld>
            <a:endParaRPr lang="th-TH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8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8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8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8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8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8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8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8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8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8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8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8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8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8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80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5" grpId="0"/>
      <p:bldP spid="128016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80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80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80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80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80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80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80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1196975"/>
            <a:ext cx="7056438" cy="1006475"/>
          </a:xfrm>
          <a:noFill/>
        </p:spPr>
        <p:txBody>
          <a:bodyPr/>
          <a:lstStyle/>
          <a:p>
            <a:r>
              <a:rPr lang="th-TH" sz="6600">
                <a:solidFill>
                  <a:srgbClr val="FFCC66"/>
                </a:solidFill>
              </a:rPr>
              <a:t>การเขียนข้อเสนอโครงการวิจัย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970213"/>
            <a:ext cx="7056438" cy="1611312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th-TH" sz="4800" b="1">
                <a:solidFill>
                  <a:srgbClr val="FFCC66"/>
                </a:solidFill>
              </a:rPr>
              <a:t>โดย</a:t>
            </a:r>
          </a:p>
          <a:p>
            <a:pPr algn="ctr">
              <a:lnSpc>
                <a:spcPct val="80000"/>
              </a:lnSpc>
            </a:pPr>
            <a:r>
              <a:rPr lang="th-TH" b="1">
                <a:solidFill>
                  <a:srgbClr val="FFCC66"/>
                </a:solidFill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th-TH" sz="4800" b="1">
                <a:solidFill>
                  <a:srgbClr val="FFCC66"/>
                </a:solidFill>
              </a:rPr>
              <a:t>ศาสตราจารย์ ดร.สุมาลี  สังข์ศรี</a:t>
            </a:r>
          </a:p>
        </p:txBody>
      </p:sp>
      <p:pic>
        <p:nvPicPr>
          <p:cNvPr id="2060" name="Picture 12" descr="book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5518150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96988"/>
            <a:ext cx="6400800" cy="55165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  9. ขอบเขตของการวิจัย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10. ระยะเวลาดำเนินการวิจัย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11. วิธีการวิจัย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12. สถานที่ทำการวิจัย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13. แผนการดำเนินงาน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14. งบประมาณ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  <a:latin typeface="Angsana New" pitchFamily="18" charset="-34"/>
              </a:rPr>
              <a:t>15. บรรณานุกรม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title"/>
          </p:nvPr>
        </p:nvSpPr>
        <p:spPr>
          <a:xfrm>
            <a:off x="179388" y="157163"/>
            <a:ext cx="8659812" cy="823912"/>
          </a:xfrm>
          <a:solidFill>
            <a:schemeClr val="accent2"/>
          </a:solidFill>
          <a:ln>
            <a:solidFill>
              <a:schemeClr val="accent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4800" b="0">
                <a:solidFill>
                  <a:srgbClr val="FFCC66"/>
                </a:solidFill>
              </a:rPr>
              <a:t>องค์ประกอบของข้อเสนอโครงการวิจัย 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20738"/>
            <a:ext cx="7543800" cy="808037"/>
          </a:xfrm>
          <a:solidFill>
            <a:schemeClr val="accent2"/>
          </a:solidFill>
          <a:ln>
            <a:solidFill>
              <a:schemeClr val="accent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6000" b="0">
                <a:solidFill>
                  <a:srgbClr val="FFCC66"/>
                </a:solidFill>
              </a:rPr>
              <a:t>นักวิจัยควรรู้อะไรบ้าง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34639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h-TH" sz="4800">
                <a:solidFill>
                  <a:srgbClr val="FFFF00"/>
                </a:solidFill>
                <a:effectLst/>
              </a:rPr>
              <a:t>1. รู้เนื้อหาที่จะทำวิจัย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800">
                <a:solidFill>
                  <a:srgbClr val="FFFF00"/>
                </a:solidFill>
                <a:effectLst/>
              </a:rPr>
              <a:t>2. รู้ระเบียบวิธีวิจัย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800">
                <a:solidFill>
                  <a:srgbClr val="FFFF00"/>
                </a:solidFill>
                <a:effectLst/>
              </a:rPr>
              <a:t>3. รู้องค์ประกอบของข้อเสนอโครงการวิจัย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800">
                <a:solidFill>
                  <a:srgbClr val="FFFF00"/>
                </a:solidFill>
                <a:effectLst/>
              </a:rPr>
              <a:t>4. รู้วิธีเขียนรายละเอียด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6050"/>
            <a:ext cx="9144000" cy="863600"/>
          </a:xfrm>
          <a:solidFill>
            <a:schemeClr val="accent2"/>
          </a:solidFill>
          <a:ln>
            <a:solidFill>
              <a:schemeClr val="accent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5400" b="0">
                <a:solidFill>
                  <a:srgbClr val="FFCC66"/>
                </a:solidFill>
              </a:rPr>
              <a:t>การเลือกเรื่อง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6610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1. น่าสนใจ อยู่ในความสนใจ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  2. สอดคล้องกับเหตุการณ์ปัจจุบัน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     3. ประโยชน์หรือการประยุกต์ใช้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        4. ความรู้ ความเกี่ยวข้องของผู้วิจัย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            5. ระยะเวลา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                6. ความเป็นไปได้ในการรวบรวมข้อมูล</a:t>
            </a:r>
          </a:p>
          <a:p>
            <a:pPr marL="609600" indent="-609600"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                    7. ทรัพยากร (คน เงิน)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122238" y="111125"/>
            <a:ext cx="8893175" cy="679450"/>
          </a:xfrm>
          <a:solidFill>
            <a:schemeClr val="accent2"/>
          </a:solidFill>
          <a:ln>
            <a:solidFill>
              <a:schemeClr val="accent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5400" b="0">
                <a:solidFill>
                  <a:srgbClr val="FFCC66"/>
                </a:solidFill>
              </a:rPr>
              <a:t>การประเมินของกรรมการ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136525" y="906463"/>
            <a:ext cx="421957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/>
            <a:r>
              <a:rPr lang="th-TH" sz="45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การประเมินในภาพรวม</a:t>
            </a:r>
          </a:p>
        </p:txBody>
      </p:sp>
      <p:sp>
        <p:nvSpPr>
          <p:cNvPr id="9933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07950" y="1771650"/>
            <a:ext cx="6400800" cy="2519363"/>
          </a:xfrm>
          <a:noFill/>
          <a:ln/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1. ความเหมาะสมของเรื่องที่จะทำวิจัย</a:t>
            </a:r>
          </a:p>
          <a:p>
            <a:pPr marL="838200" lvl="1" indent="-381000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"/>
            </a:pPr>
            <a:r>
              <a:rPr lang="th-TH" sz="3600">
                <a:effectLst/>
              </a:rPr>
              <a:t>ในเชิงวิชาการ</a:t>
            </a:r>
          </a:p>
          <a:p>
            <a:pPr marL="838200" lvl="1" indent="-381000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"/>
            </a:pPr>
            <a:r>
              <a:rPr lang="th-TH" sz="3600">
                <a:effectLst/>
              </a:rPr>
              <a:t>ในเชิงความสอดคล้องกันสถานการณ์</a:t>
            </a:r>
          </a:p>
          <a:p>
            <a:pPr marL="838200" lvl="1" indent="-381000">
              <a:lnSpc>
                <a:spcPct val="90000"/>
              </a:lnSpc>
              <a:buClr>
                <a:srgbClr val="FF9900"/>
              </a:buClr>
              <a:buFont typeface="Wingdings" pitchFamily="2" charset="2"/>
              <a:buChar char=""/>
            </a:pPr>
            <a:r>
              <a:rPr lang="th-TH" sz="3600">
                <a:effectLst/>
              </a:rPr>
              <a:t>ในเชิงประโยชน์</a:t>
            </a: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3751263" y="4149725"/>
            <a:ext cx="521335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ความเป็นไปได้ในการทำวิจัย</a:t>
            </a:r>
          </a:p>
          <a:p>
            <a:pPr marL="838200" lvl="1" indent="-381000">
              <a:spcBef>
                <a:spcPct val="20000"/>
              </a:spcBef>
              <a:buClr>
                <a:srgbClr val="FF9900"/>
              </a:buClr>
              <a:buFontTx/>
              <a:buChar char="•"/>
            </a:pPr>
            <a:r>
              <a:rPr lang="th-TH" sz="3600"/>
              <a:t>หาข้อมูลได้ไม่ยากลำบาก</a:t>
            </a:r>
          </a:p>
          <a:p>
            <a:pPr marL="838200" lvl="1" indent="-381000">
              <a:spcBef>
                <a:spcPct val="20000"/>
              </a:spcBef>
              <a:buClr>
                <a:srgbClr val="FF9900"/>
              </a:buClr>
              <a:buFontTx/>
              <a:buChar char="•"/>
            </a:pPr>
            <a:r>
              <a:rPr lang="th-TH" sz="3600"/>
              <a:t>ไม่ใช้เวลานานเกินจนล้าสมัย</a:t>
            </a:r>
          </a:p>
          <a:p>
            <a:pPr marL="838200" lvl="1" indent="-381000">
              <a:spcBef>
                <a:spcPct val="20000"/>
              </a:spcBef>
              <a:buClr>
                <a:srgbClr val="FF9900"/>
              </a:buClr>
              <a:buFontTx/>
              <a:buChar char="•"/>
            </a:pPr>
            <a:r>
              <a:rPr lang="th-TH" sz="3600"/>
              <a:t>การใช้ทรัพยากร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9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9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9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9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9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9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99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99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99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9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9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9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  <p:bldP spid="99335" grpId="0" animBg="1"/>
      <p:bldP spid="99337" grpId="0" build="p"/>
      <p:bldP spid="99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124075"/>
            <a:ext cx="7543800" cy="21685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  <a:latin typeface="Angsana New" pitchFamily="18" charset="-34"/>
              </a:rPr>
              <a:t>3.  ความเป็นไปได้ในการทำวิจัย</a:t>
            </a:r>
          </a:p>
          <a:p>
            <a:pPr marL="990600" lvl="1" indent="-533400">
              <a:buClr>
                <a:srgbClr val="FF9900"/>
              </a:buClr>
              <a:buFontTx/>
              <a:buChar char="•"/>
            </a:pPr>
            <a:r>
              <a:rPr lang="th-TH" sz="4000">
                <a:effectLst/>
                <a:latin typeface="Angsana New" pitchFamily="18" charset="-34"/>
              </a:rPr>
              <a:t>การเลือกวิธีวิจัยเหมาะสมกับเรื่อง </a:t>
            </a:r>
            <a:br>
              <a:rPr lang="th-TH" sz="4000">
                <a:effectLst/>
                <a:latin typeface="Angsana New" pitchFamily="18" charset="-34"/>
              </a:rPr>
            </a:br>
            <a:r>
              <a:rPr lang="th-TH" sz="4000">
                <a:effectLst/>
                <a:latin typeface="Angsana New" pitchFamily="18" charset="-34"/>
              </a:rPr>
              <a:t>ทำให้หาคำตอบสำหรับวัตถุประสงค์การวิจัยได้</a:t>
            </a:r>
            <a:endParaRPr lang="th-TH" sz="3600">
              <a:latin typeface="Angsana New" pitchFamily="18" charset="-34"/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136525" y="906463"/>
            <a:ext cx="4722813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/>
            <a:r>
              <a:rPr lang="th-TH" sz="45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การประเมินในภาพรวม 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  <p:bldP spid="1013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4925" y="85725"/>
            <a:ext cx="5327650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/>
            <a:r>
              <a:rPr lang="th-TH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3500" y="908050"/>
            <a:ext cx="6696075" cy="2735263"/>
          </a:xfrm>
          <a:solidFill>
            <a:srgbClr val="000000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endParaRPr lang="th-TH" sz="500" b="1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th-TH" sz="4000" b="1">
                <a:effectLst/>
              </a:rPr>
              <a:t>1. ชื่อเรื่อง</a:t>
            </a:r>
          </a:p>
          <a:p>
            <a:pPr marL="838200" lvl="1" indent="-381000">
              <a:lnSpc>
                <a:spcPct val="90000"/>
              </a:lnSpc>
              <a:buFontTx/>
              <a:buChar char="•"/>
            </a:pPr>
            <a:r>
              <a:rPr lang="th-TH" sz="3600">
                <a:solidFill>
                  <a:schemeClr val="hlink"/>
                </a:solidFill>
                <a:effectLst/>
              </a:rPr>
              <a:t>ตรงประเด็นปัญหาการวิจัย</a:t>
            </a:r>
          </a:p>
          <a:p>
            <a:pPr marL="838200" lvl="1" indent="-381000">
              <a:lnSpc>
                <a:spcPct val="90000"/>
              </a:lnSpc>
              <a:buFontTx/>
              <a:buChar char="•"/>
            </a:pPr>
            <a:r>
              <a:rPr lang="th-TH" sz="3600">
                <a:solidFill>
                  <a:schemeClr val="hlink"/>
                </a:solidFill>
                <a:effectLst/>
              </a:rPr>
              <a:t>ครอบคลุมประเด็น</a:t>
            </a:r>
          </a:p>
          <a:p>
            <a:pPr marL="838200" lvl="1" indent="-381000">
              <a:lnSpc>
                <a:spcPct val="90000"/>
              </a:lnSpc>
              <a:buFontTx/>
              <a:buChar char="•"/>
            </a:pPr>
            <a:r>
              <a:rPr lang="th-TH" sz="3600">
                <a:solidFill>
                  <a:schemeClr val="hlink"/>
                </a:solidFill>
                <a:effectLst/>
              </a:rPr>
              <a:t>ชัดเจน กระทัดรัด บอกทิศทางการวิจัย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1908175" y="3860800"/>
            <a:ext cx="7070725" cy="2808288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ไม่ชัดเจน คลุมเครือ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ยาวเกินไป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ไม่สอดคล้องกับประเด็นสำคัญที่ต้องการศึกษา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nimBg="1"/>
      <p:bldP spid="102405" grpId="0" uiExpand="1" build="p"/>
      <p:bldP spid="1024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1600200" y="914400"/>
            <a:ext cx="6835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4400" b="1">
                <a:latin typeface="Cordia New" pitchFamily="34" charset="-34"/>
              </a:rPr>
              <a:t>ตัวอย่าง</a:t>
            </a:r>
            <a:endParaRPr lang="th-TH" sz="2800">
              <a:latin typeface="Angsana New" pitchFamily="18" charset="-34"/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838200" y="1981200"/>
            <a:ext cx="7620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	การศึกษาปริมาณการใช้ยาฆ่าแมลงในการทำนา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ของเกษตรกรภาคกลาง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855663" y="3429000"/>
            <a:ext cx="79835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	การเปรียบเทียบผลสัมฤทธิ์ในการเขียนภาษาไทยของนักเรียน ป.6 โดยวิธีสอนแบบปกติกับวิธีสอน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แบบเล่านิทาน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100" y="981075"/>
            <a:ext cx="7070725" cy="4895850"/>
          </a:xfrm>
          <a:solidFill>
            <a:srgbClr val="000000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457200" indent="-457200">
              <a:buSzTx/>
              <a:buFont typeface="Wingdings" pitchFamily="2" charset="2"/>
              <a:buNone/>
            </a:pPr>
            <a:r>
              <a:rPr lang="th-TH" sz="4000" b="1">
                <a:effectLst/>
                <a:latin typeface="Angsana New" pitchFamily="18" charset="-34"/>
              </a:rPr>
              <a:t>2. ความเป็นมาของปัญหา</a:t>
            </a:r>
          </a:p>
          <a:p>
            <a:pPr marL="1257300" lvl="2" indent="-342900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b="1">
                <a:effectLst/>
              </a:rPr>
              <a:t>      -</a:t>
            </a:r>
            <a:r>
              <a:rPr lang="th-TH" sz="2000" b="1">
                <a:effectLst/>
              </a:rPr>
              <a:t>   </a:t>
            </a:r>
            <a:r>
              <a:rPr lang="th-TH" sz="3600" b="1">
                <a:solidFill>
                  <a:schemeClr val="hlink"/>
                </a:solidFill>
                <a:effectLst/>
              </a:rPr>
              <a:t>ความจำเป็น</a:t>
            </a:r>
            <a:br>
              <a:rPr lang="th-TH" sz="3600" b="1">
                <a:solidFill>
                  <a:schemeClr val="hlink"/>
                </a:solidFill>
                <a:effectLst/>
              </a:rPr>
            </a:br>
            <a:r>
              <a:rPr lang="th-TH" sz="3600" b="1">
                <a:solidFill>
                  <a:schemeClr val="hlink"/>
                </a:solidFill>
                <a:effectLst/>
              </a:rPr>
              <a:t>-  ชี้ปัญหา</a:t>
            </a:r>
            <a:br>
              <a:rPr lang="th-TH" sz="3600" b="1">
                <a:solidFill>
                  <a:schemeClr val="hlink"/>
                </a:solidFill>
                <a:effectLst/>
              </a:rPr>
            </a:br>
            <a:r>
              <a:rPr lang="th-TH" sz="3600" b="1">
                <a:solidFill>
                  <a:schemeClr val="hlink"/>
                </a:solidFill>
                <a:effectLst/>
              </a:rPr>
              <a:t>-  ผลที่เกิดจากปัญหานี้</a:t>
            </a:r>
            <a:br>
              <a:rPr lang="th-TH" sz="3600" b="1">
                <a:solidFill>
                  <a:schemeClr val="hlink"/>
                </a:solidFill>
                <a:effectLst/>
              </a:rPr>
            </a:br>
            <a:r>
              <a:rPr lang="th-TH" sz="3600" b="1">
                <a:solidFill>
                  <a:schemeClr val="hlink"/>
                </a:solidFill>
                <a:effectLst/>
              </a:rPr>
              <a:t>-  ข้อมูลสนับสนุน</a:t>
            </a:r>
            <a:br>
              <a:rPr lang="th-TH" sz="3600" b="1">
                <a:solidFill>
                  <a:schemeClr val="hlink"/>
                </a:solidFill>
                <a:effectLst/>
              </a:rPr>
            </a:br>
            <a:r>
              <a:rPr lang="th-TH" sz="3600" b="1">
                <a:solidFill>
                  <a:schemeClr val="hlink"/>
                </a:solidFill>
                <a:effectLst/>
              </a:rPr>
              <a:t>-  ถ้าแก้ไขแล้วจะเป็นอย่างไร</a:t>
            </a:r>
            <a:br>
              <a:rPr lang="th-TH" sz="3600" b="1">
                <a:solidFill>
                  <a:schemeClr val="hlink"/>
                </a:solidFill>
                <a:effectLst/>
              </a:rPr>
            </a:br>
            <a:r>
              <a:rPr lang="th-TH" sz="3600" b="1">
                <a:solidFill>
                  <a:schemeClr val="hlink"/>
                </a:solidFill>
                <a:effectLst/>
              </a:rPr>
              <a:t>-  มีวิธีการแก้ไขอย่างไรบ้าง</a:t>
            </a:r>
            <a:br>
              <a:rPr lang="th-TH" sz="3600" b="1">
                <a:solidFill>
                  <a:schemeClr val="hlink"/>
                </a:solidFill>
                <a:effectLst/>
              </a:rPr>
            </a:br>
            <a:r>
              <a:rPr lang="th-TH" sz="3600" b="1">
                <a:solidFill>
                  <a:schemeClr val="hlink"/>
                </a:solidFill>
                <a:effectLst/>
              </a:rPr>
              <a:t>-  ทำไมเราจึงเลือกใช้วิธีนี้</a:t>
            </a:r>
            <a:endParaRPr lang="th-TH" sz="4400" b="1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107950" y="157163"/>
            <a:ext cx="6769100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03441" name="AutoShape 17"/>
          <p:cNvSpPr>
            <a:spLocks noChangeArrowheads="1"/>
          </p:cNvSpPr>
          <p:nvPr/>
        </p:nvSpPr>
        <p:spPr bwMode="auto">
          <a:xfrm>
            <a:off x="6804025" y="5805488"/>
            <a:ext cx="2122488" cy="863600"/>
          </a:xfrm>
          <a:custGeom>
            <a:avLst/>
            <a:gdLst>
              <a:gd name="G0" fmla="+- 18417 0 0"/>
              <a:gd name="G1" fmla="+- 4328 0 0"/>
              <a:gd name="G2" fmla="+- 21600 0 4328"/>
              <a:gd name="G3" fmla="+- 10800 0 4328"/>
              <a:gd name="G4" fmla="+- 21600 0 18417"/>
              <a:gd name="G5" fmla="*/ G4 G3 10800"/>
              <a:gd name="G6" fmla="+- 21600 0 G5"/>
              <a:gd name="T0" fmla="*/ 18417 w 21600"/>
              <a:gd name="T1" fmla="*/ 0 h 21600"/>
              <a:gd name="T2" fmla="*/ 0 w 21600"/>
              <a:gd name="T3" fmla="*/ 10800 h 21600"/>
              <a:gd name="T4" fmla="*/ 1841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17" y="0"/>
                </a:moveTo>
                <a:lnTo>
                  <a:pt x="18417" y="4328"/>
                </a:lnTo>
                <a:lnTo>
                  <a:pt x="3375" y="4328"/>
                </a:lnTo>
                <a:lnTo>
                  <a:pt x="3375" y="17272"/>
                </a:lnTo>
                <a:lnTo>
                  <a:pt x="18417" y="17272"/>
                </a:lnTo>
                <a:lnTo>
                  <a:pt x="1841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328"/>
                </a:moveTo>
                <a:lnTo>
                  <a:pt x="1350" y="17272"/>
                </a:lnTo>
                <a:lnTo>
                  <a:pt x="2700" y="17272"/>
                </a:lnTo>
                <a:lnTo>
                  <a:pt x="2700" y="4328"/>
                </a:lnTo>
                <a:close/>
              </a:path>
              <a:path w="21600" h="21600">
                <a:moveTo>
                  <a:pt x="0" y="4328"/>
                </a:moveTo>
                <a:lnTo>
                  <a:pt x="0" y="17272"/>
                </a:lnTo>
                <a:lnTo>
                  <a:pt x="675" y="17272"/>
                </a:lnTo>
                <a:lnTo>
                  <a:pt x="675" y="4328"/>
                </a:lnTo>
                <a:close/>
              </a:path>
            </a:pathLst>
          </a:custGeom>
          <a:gradFill rotWithShape="1">
            <a:gsLst>
              <a:gs pos="0">
                <a:srgbClr val="FFFF00">
                  <a:gamma/>
                  <a:shade val="79216"/>
                  <a:invGamma/>
                </a:srgbClr>
              </a:gs>
              <a:gs pos="100000">
                <a:srgbClr val="FFFF00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>
                <a:solidFill>
                  <a:srgbClr val="800000"/>
                </a:solidFill>
                <a:latin typeface="Arial" pitchFamily="34" charset="0"/>
              </a:rPr>
              <a:t>ข้อบกพร่องที่พบ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034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 build="p"/>
      <p:bldP spid="103440" grpId="0" animBg="1"/>
      <p:bldP spid="1034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1258888" y="1989138"/>
            <a:ext cx="7272337" cy="2808287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เนื้อหาขาดความสัมพันธ์ต่อเนื่อง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สั้นเกินไป / ยาวเกินไป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ไม่สอดคล้องกับประเด็นสำคัญซึ่งต้องการศึกษา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1274763" y="1023938"/>
            <a:ext cx="6408737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107950" y="58738"/>
            <a:ext cx="5341938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107950" y="793750"/>
            <a:ext cx="6321425" cy="3240088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3. วัตถุประสงค์ของการวิจัย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สอดคล้องกับชื่อเรื่อง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มีความชัดเจนว่าจะศึกษาอะไรบ้าง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ครอบคลุมทุกปัญหาการวิจัย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นำไปสู่การออกแบบการวิจัยได้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2339975" y="4106863"/>
            <a:ext cx="6659563" cy="2736850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ไม่ชัดเจนว่าจะศึกษาอะไรบ้าง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ไม่ครอบคลุมสิ่งที่ต้องการศึกษาทั้งหมด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นำประโยชน์ที่คาดว่าจะได้รับมาเขียน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/>
      <p:bldP spid="105477" grpId="0" animBg="1"/>
      <p:bldP spid="1054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58813"/>
            <a:ext cx="7200900" cy="1114425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6000" b="0">
                <a:solidFill>
                  <a:srgbClr val="FFCC66"/>
                </a:solidFill>
              </a:rPr>
              <a:t>ประเภทของข้อเสนอโครงการวิจัย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03513"/>
            <a:ext cx="7753350" cy="21653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th-TH" sz="5400">
                <a:solidFill>
                  <a:srgbClr val="FFFF00"/>
                </a:solidFill>
              </a:rPr>
              <a:t>1. แหล่งทุนกำหนดกรอบการวิจัย</a:t>
            </a:r>
            <a:br>
              <a:rPr lang="th-TH" sz="5400">
                <a:solidFill>
                  <a:srgbClr val="FFFF00"/>
                </a:solidFill>
              </a:rPr>
            </a:br>
            <a:endParaRPr lang="th-TH" sz="400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th-TH" sz="5400">
                <a:solidFill>
                  <a:srgbClr val="FFFF00"/>
                </a:solidFill>
              </a:rPr>
              <a:t>2. แหล่งทุนไม่กำหนดกรอบการวิจัย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914400" y="971550"/>
            <a:ext cx="2111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4400" b="1">
                <a:latin typeface="Cordia New" pitchFamily="34" charset="-34"/>
              </a:rPr>
              <a:t>ตัวอย่าง</a:t>
            </a:r>
            <a:endParaRPr lang="th-TH" sz="2800">
              <a:latin typeface="Angsana New" pitchFamily="18" charset="-34"/>
            </a:endParaRP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1427163" y="2647950"/>
            <a:ext cx="69373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1.  เพื่อสำรวจความคิดเห็นต่อการเลือกตั้ง อบต.</a:t>
            </a:r>
          </a:p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2.  เพื่อเปรียบเทียบความคิดเห็นระหว่าง …….…</a:t>
            </a:r>
          </a:p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3.  เพื่อศึกษาความสัมพันธ์ระหว่างการได้รับข้อมูล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    กับการไปเลือกตั้ง ………...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973138" y="1885950"/>
            <a:ext cx="19764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sz="3800" b="1">
                <a:latin typeface="Cordia New" pitchFamily="34" charset="-34"/>
              </a:rPr>
              <a:t>วัตถุประสงค์</a:t>
            </a:r>
            <a:endParaRPr lang="th-TH" sz="3600" b="1">
              <a:latin typeface="Cordia New" pitchFamily="34" charset="-34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971550" y="1052513"/>
            <a:ext cx="626427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971550" y="1989138"/>
            <a:ext cx="7704138" cy="3744912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th-TH" sz="4000" b="1">
                <a:latin typeface="Angsana New" pitchFamily="18" charset="-34"/>
              </a:rPr>
              <a:t>4. สมมติฐานการวิจัย (ถ้ามี)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"/>
            </a:pPr>
            <a:r>
              <a:rPr lang="th-TH" sz="3600">
                <a:solidFill>
                  <a:schemeClr val="hlink"/>
                </a:solidFill>
                <a:latin typeface="Angsana New" pitchFamily="18" charset="-34"/>
              </a:rPr>
              <a:t>สอดคล้องกับวัตถุประสงค์การวิจัย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"/>
            </a:pPr>
            <a:r>
              <a:rPr lang="th-TH" sz="3600">
                <a:solidFill>
                  <a:schemeClr val="hlink"/>
                </a:solidFill>
                <a:latin typeface="Angsana New" pitchFamily="18" charset="-34"/>
              </a:rPr>
              <a:t>แสดงความสัมพันธ์ระหว่างตัวแปร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"/>
            </a:pPr>
            <a:r>
              <a:rPr lang="th-TH" sz="3600">
                <a:solidFill>
                  <a:schemeClr val="hlink"/>
                </a:solidFill>
                <a:latin typeface="Angsana New" pitchFamily="18" charset="-34"/>
              </a:rPr>
              <a:t>กำหนดจากการได้ศึกษาค้นคว้าทฤษฎี และงานวิจัย   ที่เกี่ยวข้อง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"/>
            </a:pPr>
            <a:r>
              <a:rPr lang="th-TH" sz="3600">
                <a:solidFill>
                  <a:schemeClr val="hlink"/>
                </a:solidFill>
                <a:latin typeface="Angsana New" pitchFamily="18" charset="-34"/>
              </a:rPr>
              <a:t>สามารถทดสอบได้</a:t>
            </a:r>
            <a:endParaRPr lang="th-TH" sz="3600" b="1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107950" y="115888"/>
            <a:ext cx="6392863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107950" y="950913"/>
            <a:ext cx="7313613" cy="3255962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5. ขอบเขตการวิจัย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ครอบคลุมทุกด้านที่เกี่ยวข้อง</a:t>
            </a:r>
            <a:r>
              <a:rPr lang="th-TH" sz="3600"/>
              <a:t> </a:t>
            </a:r>
            <a:r>
              <a:rPr lang="th-TH" sz="3600">
                <a:solidFill>
                  <a:srgbClr val="FF9900"/>
                </a:solidFill>
              </a:rPr>
              <a:t>พื้นที่ กลุ่มตัวอย่าง ตัวแปร ประเด็นที่ศึกษา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มีความชัดเจน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ช่วยให้ผู้อ่านเห็นภาพของงานวิจัยชัดเจนขึ้น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124075" y="4508500"/>
            <a:ext cx="6883400" cy="2203450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ไม่ครอบคลุมทุกเรื่องที่ต้องการระบุในขอบเขต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ขอบเขตที่ระบุยังไม่ชัดเจน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 animBg="1"/>
      <p:bldP spid="107527" grpId="0" animBg="1"/>
      <p:bldP spid="1075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07950" y="188913"/>
            <a:ext cx="625157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122238" y="1112838"/>
            <a:ext cx="6738937" cy="2820987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6. นิยามศัพท์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ครอบคลุมทุกประเด็นที่ควรให้คำนิยาม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สอดคล้องกับเรื่องที่ทำวิจัย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เป็นนิยามเชิงปฎิบัติการ</a:t>
            </a: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2290763" y="4249738"/>
            <a:ext cx="6716712" cy="2203450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นิยามไม่ครบถ้วนทุกศัพท์ที่ควรนิยาม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ไม่เขียนนิยามปฏิบัติการ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  <p:bldP spid="108549" grpId="0" animBg="1"/>
      <p:bldP spid="1085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07950" y="103188"/>
            <a:ext cx="632142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165100" y="981075"/>
            <a:ext cx="6738938" cy="3252788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7. ประโยชน์ที่คาดว่าจะได้รับ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ควรครอบคลุมว่าเป็นประโยชน์แก่โครบ้าง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ความชัดเจนว่าเป็นประโยชน์อะไร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พิจารณาประโยชน์ด้านต่าง ๆ วิชาการ ปฎิบัติ องค์ความรู้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2290763" y="4437063"/>
            <a:ext cx="6716712" cy="2203450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ไม่ครอบคลุมทุกด้าน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เขียนล้อกับวัตถุประสงค์เท่านั้น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nimBg="1"/>
      <p:bldP spid="109573" grpId="0" animBg="1"/>
      <p:bldP spid="1095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395288" y="74613"/>
            <a:ext cx="626427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425450" y="965200"/>
            <a:ext cx="6738938" cy="5113338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8. ผลงานวิจัยที่เกี่ยวข้อง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ความเกี่ยวข้องสอดคล้องกับเรื่องที่วิจัย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มีความคลอบคลุมทุกประเด็นที่เกี่ยวข้อง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การจัดกลุ่ม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ความเป็นปัจจุบัน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ความถูกต้องของเนื้อหา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การเรียบเรียง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มีการสรุปนำไปสู่กรอบแนวคิดการวิจัย</a:t>
            </a:r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6913563" y="6007100"/>
            <a:ext cx="2122487" cy="863600"/>
          </a:xfrm>
          <a:custGeom>
            <a:avLst/>
            <a:gdLst>
              <a:gd name="G0" fmla="+- 18417 0 0"/>
              <a:gd name="G1" fmla="+- 4328 0 0"/>
              <a:gd name="G2" fmla="+- 21600 0 4328"/>
              <a:gd name="G3" fmla="+- 10800 0 4328"/>
              <a:gd name="G4" fmla="+- 21600 0 18417"/>
              <a:gd name="G5" fmla="*/ G4 G3 10800"/>
              <a:gd name="G6" fmla="+- 21600 0 G5"/>
              <a:gd name="T0" fmla="*/ 18417 w 21600"/>
              <a:gd name="T1" fmla="*/ 0 h 21600"/>
              <a:gd name="T2" fmla="*/ 0 w 21600"/>
              <a:gd name="T3" fmla="*/ 10800 h 21600"/>
              <a:gd name="T4" fmla="*/ 1841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17" y="0"/>
                </a:moveTo>
                <a:lnTo>
                  <a:pt x="18417" y="4328"/>
                </a:lnTo>
                <a:lnTo>
                  <a:pt x="3375" y="4328"/>
                </a:lnTo>
                <a:lnTo>
                  <a:pt x="3375" y="17272"/>
                </a:lnTo>
                <a:lnTo>
                  <a:pt x="18417" y="17272"/>
                </a:lnTo>
                <a:lnTo>
                  <a:pt x="1841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328"/>
                </a:moveTo>
                <a:lnTo>
                  <a:pt x="1350" y="17272"/>
                </a:lnTo>
                <a:lnTo>
                  <a:pt x="2700" y="17272"/>
                </a:lnTo>
                <a:lnTo>
                  <a:pt x="2700" y="4328"/>
                </a:lnTo>
                <a:close/>
              </a:path>
              <a:path w="21600" h="21600">
                <a:moveTo>
                  <a:pt x="0" y="4328"/>
                </a:moveTo>
                <a:lnTo>
                  <a:pt x="0" y="17272"/>
                </a:lnTo>
                <a:lnTo>
                  <a:pt x="675" y="17272"/>
                </a:lnTo>
                <a:lnTo>
                  <a:pt x="675" y="4328"/>
                </a:lnTo>
                <a:close/>
              </a:path>
            </a:pathLst>
          </a:cu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>
                <a:solidFill>
                  <a:srgbClr val="800000"/>
                </a:solidFill>
                <a:latin typeface="Arial" pitchFamily="34" charset="0"/>
              </a:rPr>
              <a:t>ข้อบกพร่องที่พบ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nimBg="1"/>
      <p:bldP spid="110597" grpId="0" animBg="1"/>
      <p:bldP spid="11059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971550" y="1989138"/>
            <a:ext cx="6659563" cy="4535487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ไม่ครอบคลุม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ไม่ตรงกับประเด็นที่ทำการวิจัย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ไม่ทันสมัย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ศึกษาไม่กว้างขวาง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เรียบเรียงไม่สละสลวยต่อเนื่อง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ไม่สามารถสรุปกรอบแนวคิดของการวิจัย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971550" y="1052513"/>
            <a:ext cx="6337300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nimBg="1"/>
      <p:bldP spid="1116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07950" y="103188"/>
            <a:ext cx="6249988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22238" y="920750"/>
            <a:ext cx="7850187" cy="5157788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9. ระเบียบวิธีวิจัย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เลือกวิธีวิจัยเหมาะสม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อธิบายขั้นตอนการวิจัยได้ชัดเจน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มีขั้นตอนการวิจัยครบสำหรับแต่ละวัตถุประสงค์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ประชากรครอบคลุมทุกกลุ่มที่จะให้ข้อมูลที่เกี่ยวข้อง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การเลือกกลุ่มตัวอย่างเหมาะสม (ขนาด เป็นตัวแทน)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ความเหมาะสมของเครื่องมือที่ใช้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คุณภาพของเครื่องมือ</a:t>
            </a:r>
          </a:p>
        </p:txBody>
      </p:sp>
      <p:sp>
        <p:nvSpPr>
          <p:cNvPr id="112646" name="AutoShape 6"/>
          <p:cNvSpPr>
            <a:spLocks noChangeArrowheads="1"/>
          </p:cNvSpPr>
          <p:nvPr/>
        </p:nvSpPr>
        <p:spPr bwMode="auto">
          <a:xfrm>
            <a:off x="6659563" y="6021388"/>
            <a:ext cx="2405062" cy="763587"/>
          </a:xfrm>
          <a:custGeom>
            <a:avLst/>
            <a:gdLst>
              <a:gd name="G0" fmla="+- 18417 0 0"/>
              <a:gd name="G1" fmla="+- 4328 0 0"/>
              <a:gd name="G2" fmla="+- 21600 0 4328"/>
              <a:gd name="G3" fmla="+- 10800 0 4328"/>
              <a:gd name="G4" fmla="+- 21600 0 18417"/>
              <a:gd name="G5" fmla="*/ G4 G3 10800"/>
              <a:gd name="G6" fmla="+- 21600 0 G5"/>
              <a:gd name="T0" fmla="*/ 18417 w 21600"/>
              <a:gd name="T1" fmla="*/ 0 h 21600"/>
              <a:gd name="T2" fmla="*/ 0 w 21600"/>
              <a:gd name="T3" fmla="*/ 10800 h 21600"/>
              <a:gd name="T4" fmla="*/ 1841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17" y="0"/>
                </a:moveTo>
                <a:lnTo>
                  <a:pt x="18417" y="4328"/>
                </a:lnTo>
                <a:lnTo>
                  <a:pt x="3375" y="4328"/>
                </a:lnTo>
                <a:lnTo>
                  <a:pt x="3375" y="17272"/>
                </a:lnTo>
                <a:lnTo>
                  <a:pt x="18417" y="17272"/>
                </a:lnTo>
                <a:lnTo>
                  <a:pt x="1841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328"/>
                </a:moveTo>
                <a:lnTo>
                  <a:pt x="1350" y="17272"/>
                </a:lnTo>
                <a:lnTo>
                  <a:pt x="2700" y="17272"/>
                </a:lnTo>
                <a:lnTo>
                  <a:pt x="2700" y="4328"/>
                </a:lnTo>
                <a:close/>
              </a:path>
              <a:path w="21600" h="21600">
                <a:moveTo>
                  <a:pt x="0" y="4328"/>
                </a:moveTo>
                <a:lnTo>
                  <a:pt x="0" y="17272"/>
                </a:lnTo>
                <a:lnTo>
                  <a:pt x="675" y="17272"/>
                </a:lnTo>
                <a:lnTo>
                  <a:pt x="675" y="4328"/>
                </a:lnTo>
                <a:close/>
              </a:path>
            </a:pathLst>
          </a:cu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>
                <a:solidFill>
                  <a:srgbClr val="800000"/>
                </a:solidFill>
                <a:latin typeface="Arial" pitchFamily="34" charset="0"/>
              </a:rPr>
              <a:t>ระเบียบวิธีวิจัย 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50" autoRev="1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" dur="250" autoRev="1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1087438" y="981075"/>
            <a:ext cx="6278562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1042988" y="1989138"/>
            <a:ext cx="6624637" cy="3213100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effectLst>
                  <a:outerShdw blurRad="38100" dist="38100" dir="2700000" algn="tl">
                    <a:srgbClr val="000099"/>
                  </a:outerShdw>
                </a:effectLst>
              </a:rPr>
              <a:t>9. ระเบียบวิธีวิจัย (ต่อ)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การรวบรวมข้อมูล (ความเป็นไปได้ความเหมาะสม)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การวิเคราะห์ข้อมูล (เลือกสถิติเหมาะสม สามารถตอบวัตถุประสงค์การวิจัย)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3" grpId="0" animBg="1"/>
      <p:bldP spid="11367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71550" y="981075"/>
            <a:ext cx="7143750" cy="5399088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ประชากรและกลุ่มตัวอย่าง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th-TH" sz="3200">
                <a:solidFill>
                  <a:srgbClr val="66FFFF"/>
                </a:solidFill>
              </a:rPr>
              <a:t>ไม่ชัดเจนว่าประชากรประกอบด้วยกลุ่มใดบ้าง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th-TH" sz="3200">
                <a:solidFill>
                  <a:srgbClr val="66FFFF"/>
                </a:solidFill>
              </a:rPr>
              <a:t>ระบุประชากรและกลุ่มตัวอย่างไม่ครบ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th-TH" sz="3200">
                <a:solidFill>
                  <a:srgbClr val="66FFFF"/>
                </a:solidFill>
              </a:rPr>
              <a:t>ไม่ระบุว่าได้กลุ่มตัวอย่างมาอย่างไร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เครื่องมือในการวิจัย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ไม่ครอบคลุมเครื่องมือทุกประเภท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ไม่มีรายละเอียดของเครื่องมือแต่ละประเภท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ไม่ชัดเจนว่าเครื่องมือใดใช้กับกลุ่มตัวอย่างใด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1000125" y="185738"/>
            <a:ext cx="6337300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6694488" y="6008688"/>
            <a:ext cx="2449512" cy="849312"/>
          </a:xfrm>
          <a:custGeom>
            <a:avLst/>
            <a:gdLst>
              <a:gd name="G0" fmla="+- 18417 0 0"/>
              <a:gd name="G1" fmla="+- 4328 0 0"/>
              <a:gd name="G2" fmla="+- 21600 0 4328"/>
              <a:gd name="G3" fmla="+- 10800 0 4328"/>
              <a:gd name="G4" fmla="+- 21600 0 18417"/>
              <a:gd name="G5" fmla="*/ G4 G3 10800"/>
              <a:gd name="G6" fmla="+- 21600 0 G5"/>
              <a:gd name="T0" fmla="*/ 18417 w 21600"/>
              <a:gd name="T1" fmla="*/ 0 h 21600"/>
              <a:gd name="T2" fmla="*/ 0 w 21600"/>
              <a:gd name="T3" fmla="*/ 10800 h 21600"/>
              <a:gd name="T4" fmla="*/ 1841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17" y="0"/>
                </a:moveTo>
                <a:lnTo>
                  <a:pt x="18417" y="4328"/>
                </a:lnTo>
                <a:lnTo>
                  <a:pt x="3375" y="4328"/>
                </a:lnTo>
                <a:lnTo>
                  <a:pt x="3375" y="17272"/>
                </a:lnTo>
                <a:lnTo>
                  <a:pt x="18417" y="17272"/>
                </a:lnTo>
                <a:lnTo>
                  <a:pt x="1841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328"/>
                </a:moveTo>
                <a:lnTo>
                  <a:pt x="1350" y="17272"/>
                </a:lnTo>
                <a:lnTo>
                  <a:pt x="2700" y="17272"/>
                </a:lnTo>
                <a:lnTo>
                  <a:pt x="2700" y="4328"/>
                </a:lnTo>
                <a:close/>
              </a:path>
              <a:path w="21600" h="21600">
                <a:moveTo>
                  <a:pt x="0" y="4328"/>
                </a:moveTo>
                <a:lnTo>
                  <a:pt x="0" y="17272"/>
                </a:lnTo>
                <a:lnTo>
                  <a:pt x="675" y="17272"/>
                </a:lnTo>
                <a:lnTo>
                  <a:pt x="675" y="4328"/>
                </a:lnTo>
                <a:close/>
              </a:path>
            </a:pathLst>
          </a:cu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>
                <a:solidFill>
                  <a:srgbClr val="800000"/>
                </a:solidFill>
                <a:latin typeface="Arial" pitchFamily="34" charset="0"/>
              </a:rPr>
              <a:t>ข้อบกพร่องที่พบ(ต่อ)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/>
      <p:bldP spid="114693" grpId="0" animBg="1"/>
      <p:bldP spid="1146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42486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solidFill>
                  <a:srgbClr val="FFFF00"/>
                </a:solidFill>
                <a:latin typeface="Cordia New" pitchFamily="34" charset="-34"/>
                <a:cs typeface="Cordia New" pitchFamily="34" charset="-34"/>
              </a:rPr>
              <a:t>ข้อเสนอโครง</a:t>
            </a: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การวิจัย </a:t>
            </a:r>
            <a:r>
              <a:rPr lang="en-US" sz="3600" b="1">
                <a:solidFill>
                  <a:srgbClr val="FFFF00"/>
                </a:solidFill>
                <a:latin typeface="Cordia New" pitchFamily="34" charset="-34"/>
              </a:rPr>
              <a:t>:  -  การเขียนแผนหรือแนวทางวิจัย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  <a:latin typeface="Cordia New" pitchFamily="34" charset="-34"/>
              </a:rPr>
              <a:t>                                   ก่อนดำเนินการ</a:t>
            </a:r>
            <a:r>
              <a:rPr lang="en-US" sz="3800" b="1">
                <a:solidFill>
                  <a:srgbClr val="FFFF00"/>
                </a:solidFill>
                <a:latin typeface="Cordia New" pitchFamily="34" charset="-34"/>
              </a:rPr>
              <a:t> </a:t>
            </a:r>
            <a:endParaRPr lang="th-TH" sz="3800">
              <a:solidFill>
                <a:srgbClr val="FFFF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1116013" y="1916113"/>
            <a:ext cx="6659562" cy="4751387"/>
          </a:xfrm>
          <a:prstGeom prst="rect">
            <a:avLst/>
          </a:prstGeom>
          <a:solidFill>
            <a:srgbClr val="6666FF">
              <a:alpha val="42999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8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rgbClr val="FFFF00"/>
                </a:solidFill>
              </a:rPr>
              <a:t>ข้อบกพร่องที่พบ 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การเก็บรวบรวมข้อมูล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ไม่แสดงรายละเอียดแต่ละขั้นตอน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ไม่ระบุระยะเวลาที่ใช้ (เช่น การทดลอง)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/>
              <a:t>การวิเคราะห์ข้อมูล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ไม่ระบุรายละเอียด ข้อมูลแต่ละประเภทวิเคราะห์อย่างไร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</a:pPr>
            <a:r>
              <a:rPr lang="th-TH" sz="3200">
                <a:solidFill>
                  <a:srgbClr val="66FFFF"/>
                </a:solidFill>
              </a:rPr>
              <a:t>ไม่ระบุสถิติที่ใช้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1116013" y="981075"/>
            <a:ext cx="620712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115888" y="1023938"/>
            <a:ext cx="6264275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07950" y="2032000"/>
            <a:ext cx="6738938" cy="1541463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>
                <a:solidFill>
                  <a:schemeClr val="tx2"/>
                </a:solidFill>
              </a:rPr>
              <a:t>10. ระยะเวลาทำวิจัย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เหมาะสม เป็นไปได้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2225675" y="3789363"/>
            <a:ext cx="6738938" cy="2160587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11. แผนการดำเนินงาน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ครอบคลุมทุกกิจกรรม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เหมาะสมกับระยะเวลา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animBg="1"/>
      <p:bldP spid="116741" grpId="0" animBg="1"/>
      <p:bldP spid="1167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107950" y="188913"/>
            <a:ext cx="6249988" cy="6794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rgbClr val="FECE00"/>
              </a:gs>
              <a:gs pos="100000">
                <a:schemeClr val="fol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th-TH" sz="4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การประเมินแต่ละองค์ประกอบ (ต่อ)</a:t>
            </a: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107950" y="1095375"/>
            <a:ext cx="6738938" cy="2693988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12. งบประมาณ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ครอบคลุมค่าใช้จ่าย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สมเหตุสมผล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มีความเป็นไปได้</a:t>
            </a: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2297113" y="4005263"/>
            <a:ext cx="6738937" cy="2663825"/>
          </a:xfrm>
          <a:prstGeom prst="rect">
            <a:avLst/>
          </a:prstGeom>
          <a:solidFill>
            <a:srgbClr val="0000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th-TH" sz="500" b="1">
              <a:solidFill>
                <a:srgbClr val="CC33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th-TH" sz="4000" b="1"/>
              <a:t>13. บรรณานุกรม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ครอบคลุม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ถูกต้องตามหลักการเขียน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th-TH" sz="3600">
                <a:solidFill>
                  <a:schemeClr val="hlink"/>
                </a:solidFill>
              </a:rPr>
              <a:t>พิมพ์ถูกต้องชัดเจน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/>
      <p:bldP spid="117766" grpId="0" animBg="1"/>
      <p:bldP spid="11776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1622425" y="685800"/>
            <a:ext cx="6835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4400" b="1">
                <a:latin typeface="Cordia New" pitchFamily="34" charset="-34"/>
              </a:rPr>
              <a:t>การเขียนรายละเอียดแต่ละประเด็น</a:t>
            </a:r>
            <a:endParaRPr lang="th-TH" sz="2800">
              <a:latin typeface="Angsana New" pitchFamily="18" charset="-34"/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2971800" y="2379663"/>
            <a:ext cx="448310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-  ตรงประเด็น</a:t>
            </a:r>
          </a:p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-  กะทัดรัด</a:t>
            </a:r>
          </a:p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-  ความเรียง</a:t>
            </a:r>
          </a:p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-  บ่งบอกถึงจุดมุ่งหมาย ตัวแปร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   กลุ่มตัวอย่าง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2514600" y="1600200"/>
            <a:ext cx="17621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sz="3800" b="1">
                <a:latin typeface="Cordia New" pitchFamily="34" charset="-34"/>
              </a:rPr>
              <a:t>1.  ชื่อเรื่อง</a:t>
            </a:r>
            <a:endParaRPr lang="th-TH" sz="3600" b="1">
              <a:latin typeface="Cordia New" pitchFamily="34" charset="-34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2971800" y="1701800"/>
            <a:ext cx="409733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latin typeface="Cordia New" pitchFamily="34" charset="-34"/>
              </a:rPr>
              <a:t>-  ความจำเป็น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-  ชี้ปัญหา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-  ผลที่เกิดจากปัญหานี้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-  ข้อมูลสนับสนุน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-  ถ้าแก้ไขแล้วจะเป็นอย่างไร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-  มีวิธีการแก้ไขอย่างไรบ้าง</a:t>
            </a:r>
            <a:br>
              <a:rPr lang="th-TH" sz="3600" b="1">
                <a:latin typeface="Cordia New" pitchFamily="34" charset="-34"/>
              </a:rPr>
            </a:br>
            <a:r>
              <a:rPr lang="th-TH" sz="3600" b="1">
                <a:latin typeface="Cordia New" pitchFamily="34" charset="-34"/>
              </a:rPr>
              <a:t>-  ทำไมเราจึงเลือกใช้วิธีนี้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2514600" y="917575"/>
            <a:ext cx="39719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sz="3800" b="1">
                <a:latin typeface="Cordia New" pitchFamily="34" charset="-34"/>
              </a:rPr>
              <a:t>2.  ความเป็นมาของปัญหา</a:t>
            </a:r>
            <a:endParaRPr lang="th-TH" sz="3600" b="1">
              <a:latin typeface="Cordia New" pitchFamily="34" charset="-34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1828800" y="1050925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4400" b="1">
                <a:solidFill>
                  <a:srgbClr val="FF9900"/>
                </a:solidFill>
                <a:latin typeface="Cordia New" pitchFamily="34" charset="-34"/>
              </a:rPr>
              <a:t>ประโยชน์ของโครงร่างการวิจัย</a:t>
            </a:r>
            <a:endParaRPr lang="th-TH" sz="2800">
              <a:solidFill>
                <a:srgbClr val="FF9900"/>
              </a:solidFill>
              <a:latin typeface="Angsana New" pitchFamily="18" charset="-34"/>
            </a:endParaRP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2362200" y="1981200"/>
            <a:ext cx="586898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1.  แนวดำเนินการ</a:t>
            </a:r>
            <a:br>
              <a:rPr lang="th-TH" sz="3600" b="1">
                <a:solidFill>
                  <a:srgbClr val="FFFF00"/>
                </a:solidFill>
                <a:latin typeface="Cordia New" pitchFamily="34" charset="-34"/>
              </a:rPr>
            </a:b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2.  การวิจัยไปสู่เป้าหมาย</a:t>
            </a:r>
            <a:br>
              <a:rPr lang="th-TH" sz="3600" b="1">
                <a:solidFill>
                  <a:srgbClr val="FFFF00"/>
                </a:solidFill>
                <a:latin typeface="Cordia New" pitchFamily="34" charset="-34"/>
              </a:rPr>
            </a:b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3.  เตรียมป้องกันปัญหา</a:t>
            </a:r>
            <a:br>
              <a:rPr lang="th-TH" sz="3600" b="1">
                <a:solidFill>
                  <a:srgbClr val="FFFF00"/>
                </a:solidFill>
                <a:latin typeface="Cordia New" pitchFamily="34" charset="-34"/>
              </a:rPr>
            </a:b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4.  ประมาณการค่าใช้จ่าย  เวลา  บุคลากร</a:t>
            </a:r>
            <a:br>
              <a:rPr lang="th-TH" sz="3600" b="1">
                <a:solidFill>
                  <a:srgbClr val="FFFF00"/>
                </a:solidFill>
                <a:latin typeface="Cordia New" pitchFamily="34" charset="-34"/>
              </a:rPr>
            </a:b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5.  ประหยัดเวลา</a:t>
            </a:r>
            <a:br>
              <a:rPr lang="th-TH" sz="3600" b="1">
                <a:solidFill>
                  <a:srgbClr val="FFFF00"/>
                </a:solidFill>
                <a:latin typeface="Cordia New" pitchFamily="34" charset="-34"/>
              </a:rPr>
            </a:b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6.  ทำได้ครบทุกขั้น</a:t>
            </a:r>
            <a:br>
              <a:rPr lang="th-TH" sz="3600" b="1">
                <a:solidFill>
                  <a:srgbClr val="FFFF00"/>
                </a:solidFill>
                <a:latin typeface="Cordia New" pitchFamily="34" charset="-34"/>
              </a:rPr>
            </a:br>
            <a:r>
              <a:rPr lang="th-TH" sz="3600" b="1">
                <a:solidFill>
                  <a:srgbClr val="FFFF00"/>
                </a:solidFill>
                <a:latin typeface="Cordia New" pitchFamily="34" charset="-34"/>
              </a:rPr>
              <a:t>7.  เสนอขอรับทุน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2719388" y="304800"/>
            <a:ext cx="458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Cordia New" pitchFamily="34" charset="-34"/>
              </a:rPr>
              <a:t>ขั้นตอนในการดำเนินการวิจัย</a:t>
            </a:r>
            <a:endParaRPr lang="th-TH" sz="3600" b="1">
              <a:latin typeface="Cordia New" pitchFamily="34" charset="-34"/>
            </a:endParaRP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222250" y="822325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Cordia New" pitchFamily="34" charset="-34"/>
              </a:rPr>
              <a:t>       </a:t>
            </a:r>
            <a:r>
              <a:rPr lang="th-TH" sz="2800" b="1">
                <a:latin typeface="Cordia New" pitchFamily="34" charset="-34"/>
              </a:rPr>
              <a:t>จากขั้นตอนหลัก ๆ ในการดำเนินการวิจัยอาจวิเคราะห์</a:t>
            </a:r>
            <a:br>
              <a:rPr lang="th-TH" sz="2800" b="1">
                <a:latin typeface="Cordia New" pitchFamily="34" charset="-34"/>
              </a:rPr>
            </a:br>
            <a:r>
              <a:rPr lang="th-TH" sz="2800" b="1">
                <a:latin typeface="Cordia New" pitchFamily="34" charset="-34"/>
              </a:rPr>
              <a:t>เป็นขั้นตอนในรายละเอียดได้ดังนี้</a:t>
            </a:r>
          </a:p>
        </p:txBody>
      </p:sp>
      <p:grpSp>
        <p:nvGrpSpPr>
          <p:cNvPr id="143364" name="Group 4"/>
          <p:cNvGrpSpPr>
            <a:grpSpLocks/>
          </p:cNvGrpSpPr>
          <p:nvPr/>
        </p:nvGrpSpPr>
        <p:grpSpPr bwMode="auto">
          <a:xfrm>
            <a:off x="2262188" y="1971675"/>
            <a:ext cx="4572000" cy="4640263"/>
            <a:chOff x="1429" y="1242"/>
            <a:chExt cx="2880" cy="2923"/>
          </a:xfrm>
        </p:grpSpPr>
        <p:sp>
          <p:nvSpPr>
            <p:cNvPr id="143365" name="Text Box 5"/>
            <p:cNvSpPr txBox="1">
              <a:spLocks noChangeArrowheads="1"/>
            </p:cNvSpPr>
            <p:nvPr/>
          </p:nvSpPr>
          <p:spPr bwMode="auto">
            <a:xfrm>
              <a:off x="1887" y="1242"/>
              <a:ext cx="1924" cy="3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กำหนดปัญหาการวิจัย</a:t>
              </a:r>
              <a:endParaRPr lang="th-TH" sz="2600" b="1">
                <a:latin typeface="Cordia New" pitchFamily="34" charset="-34"/>
              </a:endParaRPr>
            </a:p>
          </p:txBody>
        </p:sp>
        <p:sp>
          <p:nvSpPr>
            <p:cNvPr id="143366" name="Text Box 6"/>
            <p:cNvSpPr txBox="1">
              <a:spLocks noChangeArrowheads="1"/>
            </p:cNvSpPr>
            <p:nvPr/>
          </p:nvSpPr>
          <p:spPr bwMode="auto">
            <a:xfrm>
              <a:off x="1429" y="3685"/>
              <a:ext cx="2880" cy="3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กำหนดรายละเอียดในการดำเนินการวิจัย</a:t>
              </a:r>
              <a:endParaRPr lang="th-TH" sz="3200" b="1">
                <a:latin typeface="Cordia New" pitchFamily="34" charset="-34"/>
              </a:endParaRPr>
            </a:p>
          </p:txBody>
        </p:sp>
        <p:sp>
          <p:nvSpPr>
            <p:cNvPr id="143367" name="Text Box 7"/>
            <p:cNvSpPr txBox="1">
              <a:spLocks noChangeArrowheads="1"/>
            </p:cNvSpPr>
            <p:nvPr/>
          </p:nvSpPr>
          <p:spPr bwMode="auto">
            <a:xfrm>
              <a:off x="1611" y="1728"/>
              <a:ext cx="2510" cy="3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ทบทวนวรรณกรรมเอกสารงานวิจัย</a:t>
              </a:r>
              <a:endParaRPr lang="th-TH" sz="3200" b="1">
                <a:latin typeface="Cordia New" pitchFamily="34" charset="-34"/>
              </a:endParaRPr>
            </a:p>
          </p:txBody>
        </p:sp>
        <p:sp>
          <p:nvSpPr>
            <p:cNvPr id="143368" name="Text Box 8"/>
            <p:cNvSpPr txBox="1">
              <a:spLocks noChangeArrowheads="1"/>
            </p:cNvSpPr>
            <p:nvPr/>
          </p:nvSpPr>
          <p:spPr bwMode="auto">
            <a:xfrm>
              <a:off x="1728" y="2223"/>
              <a:ext cx="2260" cy="3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กำหนดวัตถุประสงค์การวิจัย</a:t>
              </a:r>
              <a:endParaRPr lang="th-TH" sz="3200" b="1">
                <a:latin typeface="Cordia New" pitchFamily="34" charset="-34"/>
              </a:endParaRPr>
            </a:p>
          </p:txBody>
        </p:sp>
        <p:sp>
          <p:nvSpPr>
            <p:cNvPr id="143369" name="Text Box 9"/>
            <p:cNvSpPr txBox="1">
              <a:spLocks noChangeArrowheads="1"/>
            </p:cNvSpPr>
            <p:nvPr/>
          </p:nvSpPr>
          <p:spPr bwMode="auto">
            <a:xfrm>
              <a:off x="1924" y="2710"/>
              <a:ext cx="1876" cy="3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กำหนดสมมติฐานวิจัย</a:t>
              </a:r>
              <a:endParaRPr lang="th-TH" sz="3200" b="1">
                <a:latin typeface="Cordia New" pitchFamily="34" charset="-34"/>
              </a:endParaRPr>
            </a:p>
          </p:txBody>
        </p:sp>
        <p:sp>
          <p:nvSpPr>
            <p:cNvPr id="143370" name="Text Box 10"/>
            <p:cNvSpPr txBox="1">
              <a:spLocks noChangeArrowheads="1"/>
            </p:cNvSpPr>
            <p:nvPr/>
          </p:nvSpPr>
          <p:spPr bwMode="auto">
            <a:xfrm>
              <a:off x="1850" y="3205"/>
              <a:ext cx="2020" cy="34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กำหนดตัวแปรในการวิจัย</a:t>
              </a:r>
              <a:endParaRPr lang="th-TH" sz="3200" b="1">
                <a:latin typeface="Cordia New" pitchFamily="34" charset="-34"/>
              </a:endParaRPr>
            </a:p>
          </p:txBody>
        </p:sp>
        <p:grpSp>
          <p:nvGrpSpPr>
            <p:cNvPr id="143371" name="Group 11"/>
            <p:cNvGrpSpPr>
              <a:grpSpLocks/>
            </p:cNvGrpSpPr>
            <p:nvPr/>
          </p:nvGrpSpPr>
          <p:grpSpPr bwMode="auto">
            <a:xfrm>
              <a:off x="2869" y="1584"/>
              <a:ext cx="0" cy="2581"/>
              <a:chOff x="2972" y="1547"/>
              <a:chExt cx="0" cy="2581"/>
            </a:xfrm>
          </p:grpSpPr>
          <p:sp>
            <p:nvSpPr>
              <p:cNvPr id="143372" name="Line 12"/>
              <p:cNvSpPr>
                <a:spLocks noChangeShapeType="1"/>
              </p:cNvSpPr>
              <p:nvPr/>
            </p:nvSpPr>
            <p:spPr bwMode="auto">
              <a:xfrm>
                <a:off x="2972" y="350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73" name="Line 13"/>
              <p:cNvSpPr>
                <a:spLocks noChangeShapeType="1"/>
              </p:cNvSpPr>
              <p:nvPr/>
            </p:nvSpPr>
            <p:spPr bwMode="auto">
              <a:xfrm>
                <a:off x="2972" y="1547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74" name="Line 14"/>
              <p:cNvSpPr>
                <a:spLocks noChangeShapeType="1"/>
              </p:cNvSpPr>
              <p:nvPr/>
            </p:nvSpPr>
            <p:spPr bwMode="auto">
              <a:xfrm>
                <a:off x="2972" y="2533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75" name="Line 15"/>
              <p:cNvSpPr>
                <a:spLocks noChangeShapeType="1"/>
              </p:cNvSpPr>
              <p:nvPr/>
            </p:nvSpPr>
            <p:spPr bwMode="auto">
              <a:xfrm>
                <a:off x="2972" y="2038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76" name="Line 16"/>
              <p:cNvSpPr>
                <a:spLocks noChangeShapeType="1"/>
              </p:cNvSpPr>
              <p:nvPr/>
            </p:nvSpPr>
            <p:spPr bwMode="auto">
              <a:xfrm>
                <a:off x="2972" y="302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77" name="Line 17"/>
              <p:cNvSpPr>
                <a:spLocks noChangeShapeType="1"/>
              </p:cNvSpPr>
              <p:nvPr/>
            </p:nvSpPr>
            <p:spPr bwMode="auto">
              <a:xfrm>
                <a:off x="2972" y="398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143378" name="Text Box 18"/>
          <p:cNvSpPr txBox="1">
            <a:spLocks noChangeArrowheads="1"/>
          </p:cNvSpPr>
          <p:nvPr/>
        </p:nvSpPr>
        <p:spPr bwMode="auto">
          <a:xfrm>
            <a:off x="246063" y="1992313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800" b="1">
                <a:latin typeface="Cordia New" pitchFamily="34" charset="-34"/>
              </a:rPr>
              <a:t>ขั้นเตรียมการวิจัย</a:t>
            </a:r>
          </a:p>
        </p:txBody>
      </p:sp>
      <p:sp>
        <p:nvSpPr>
          <p:cNvPr id="143379" name="Text Box 19"/>
          <p:cNvSpPr txBox="1">
            <a:spLocks noChangeArrowheads="1"/>
          </p:cNvSpPr>
          <p:nvPr/>
        </p:nvSpPr>
        <p:spPr bwMode="auto">
          <a:xfrm>
            <a:off x="222250" y="27574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800" b="1">
                <a:latin typeface="Cordia New" pitchFamily="34" charset="-34"/>
              </a:rPr>
              <a:t>ขั้นออกแบบงานวิจัย</a:t>
            </a:r>
          </a:p>
        </p:txBody>
      </p:sp>
      <p:grpSp>
        <p:nvGrpSpPr>
          <p:cNvPr id="143380" name="Group 20"/>
          <p:cNvGrpSpPr>
            <a:grpSpLocks/>
          </p:cNvGrpSpPr>
          <p:nvPr/>
        </p:nvGrpSpPr>
        <p:grpSpPr bwMode="auto">
          <a:xfrm>
            <a:off x="6054725" y="1476375"/>
            <a:ext cx="2989263" cy="1800225"/>
            <a:chOff x="3877" y="930"/>
            <a:chExt cx="1883" cy="1134"/>
          </a:xfrm>
        </p:grpSpPr>
        <p:sp>
          <p:nvSpPr>
            <p:cNvPr id="143381" name="Text Box 21"/>
            <p:cNvSpPr txBox="1">
              <a:spLocks noChangeArrowheads="1"/>
            </p:cNvSpPr>
            <p:nvPr/>
          </p:nvSpPr>
          <p:spPr bwMode="auto">
            <a:xfrm>
              <a:off x="4224" y="930"/>
              <a:ext cx="1536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- กำหนดปัญหา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- กำหนดเรื่อง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- กำหนด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  วัตถุประสงค์คร่าวๆ </a:t>
              </a:r>
            </a:p>
          </p:txBody>
        </p:sp>
        <p:grpSp>
          <p:nvGrpSpPr>
            <p:cNvPr id="143382" name="Group 22"/>
            <p:cNvGrpSpPr>
              <a:grpSpLocks/>
            </p:cNvGrpSpPr>
            <p:nvPr/>
          </p:nvGrpSpPr>
          <p:grpSpPr bwMode="auto">
            <a:xfrm>
              <a:off x="3877" y="1082"/>
              <a:ext cx="390" cy="562"/>
              <a:chOff x="3877" y="1082"/>
              <a:chExt cx="390" cy="562"/>
            </a:xfrm>
          </p:grpSpPr>
          <p:sp>
            <p:nvSpPr>
              <p:cNvPr id="143383" name="Line 23"/>
              <p:cNvSpPr>
                <a:spLocks noChangeShapeType="1"/>
              </p:cNvSpPr>
              <p:nvPr/>
            </p:nvSpPr>
            <p:spPr bwMode="auto">
              <a:xfrm flipV="1">
                <a:off x="3877" y="1082"/>
                <a:ext cx="384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84" name="Line 24"/>
              <p:cNvSpPr>
                <a:spLocks noChangeShapeType="1"/>
              </p:cNvSpPr>
              <p:nvPr/>
            </p:nvSpPr>
            <p:spPr bwMode="auto">
              <a:xfrm flipV="1">
                <a:off x="3888" y="1378"/>
                <a:ext cx="365" cy="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85" name="Line 25"/>
              <p:cNvSpPr>
                <a:spLocks noChangeShapeType="1"/>
              </p:cNvSpPr>
              <p:nvPr/>
            </p:nvSpPr>
            <p:spPr bwMode="auto">
              <a:xfrm>
                <a:off x="3877" y="1418"/>
                <a:ext cx="390" cy="2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143386" name="Group 26"/>
          <p:cNvGrpSpPr>
            <a:grpSpLocks/>
          </p:cNvGrpSpPr>
          <p:nvPr/>
        </p:nvGrpSpPr>
        <p:grpSpPr bwMode="auto">
          <a:xfrm>
            <a:off x="6546850" y="3975100"/>
            <a:ext cx="2590800" cy="2654300"/>
            <a:chOff x="4128" y="2504"/>
            <a:chExt cx="1632" cy="1672"/>
          </a:xfrm>
        </p:grpSpPr>
        <p:sp>
          <p:nvSpPr>
            <p:cNvPr id="143387" name="Text Box 27"/>
            <p:cNvSpPr txBox="1">
              <a:spLocks noChangeArrowheads="1"/>
            </p:cNvSpPr>
            <p:nvPr/>
          </p:nvSpPr>
          <p:spPr bwMode="auto">
            <a:xfrm>
              <a:off x="4416" y="2504"/>
              <a:ext cx="1344" cy="1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h-TH" sz="2800" b="1">
                  <a:latin typeface="Cordia New" pitchFamily="34" charset="-34"/>
                </a:rPr>
                <a:t>- ประชากร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- เครื่องมือ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- วิธีเก็บรวบรวม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  ข้อมูล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- วิธีวิเคราะห์</a:t>
              </a:r>
              <a:br>
                <a:rPr lang="th-TH" sz="2800" b="1">
                  <a:latin typeface="Cordia New" pitchFamily="34" charset="-34"/>
                </a:rPr>
              </a:br>
              <a:r>
                <a:rPr lang="th-TH" sz="2800" b="1">
                  <a:latin typeface="Cordia New" pitchFamily="34" charset="-34"/>
                </a:rPr>
                <a:t>  ข้อมูล </a:t>
              </a:r>
            </a:p>
          </p:txBody>
        </p:sp>
        <p:grpSp>
          <p:nvGrpSpPr>
            <p:cNvPr id="143388" name="Group 28"/>
            <p:cNvGrpSpPr>
              <a:grpSpLocks/>
            </p:cNvGrpSpPr>
            <p:nvPr/>
          </p:nvGrpSpPr>
          <p:grpSpPr bwMode="auto">
            <a:xfrm>
              <a:off x="4128" y="2699"/>
              <a:ext cx="336" cy="1045"/>
              <a:chOff x="4128" y="2699"/>
              <a:chExt cx="336" cy="1045"/>
            </a:xfrm>
          </p:grpSpPr>
          <p:sp>
            <p:nvSpPr>
              <p:cNvPr id="143389" name="Line 29"/>
              <p:cNvSpPr>
                <a:spLocks noChangeShapeType="1"/>
              </p:cNvSpPr>
              <p:nvPr/>
            </p:nvSpPr>
            <p:spPr bwMode="auto">
              <a:xfrm flipV="1">
                <a:off x="4139" y="2699"/>
                <a:ext cx="288" cy="96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90" name="Line 30"/>
              <p:cNvSpPr>
                <a:spLocks noChangeShapeType="1"/>
              </p:cNvSpPr>
              <p:nvPr/>
            </p:nvSpPr>
            <p:spPr bwMode="auto">
              <a:xfrm flipV="1">
                <a:off x="4128" y="3002"/>
                <a:ext cx="336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91" name="Line 31"/>
              <p:cNvSpPr>
                <a:spLocks noChangeShapeType="1"/>
              </p:cNvSpPr>
              <p:nvPr/>
            </p:nvSpPr>
            <p:spPr bwMode="auto">
              <a:xfrm flipV="1">
                <a:off x="4128" y="3253"/>
                <a:ext cx="336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3392" name="Line 32"/>
              <p:cNvSpPr>
                <a:spLocks noChangeShapeType="1"/>
              </p:cNvSpPr>
              <p:nvPr/>
            </p:nvSpPr>
            <p:spPr bwMode="auto">
              <a:xfrm>
                <a:off x="4176" y="3600"/>
                <a:ext cx="288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2725738" y="304800"/>
            <a:ext cx="458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Cordia New" pitchFamily="34" charset="-34"/>
              </a:rPr>
              <a:t>ขั้นตอนในการดำเนินการวิจัย  (ต่อ)</a:t>
            </a:r>
            <a:endParaRPr lang="th-TH" sz="3600" b="1">
              <a:latin typeface="Cordia New" pitchFamily="34" charset="-34"/>
            </a:endParaRPr>
          </a:p>
        </p:txBody>
      </p:sp>
      <p:grpSp>
        <p:nvGrpSpPr>
          <p:cNvPr id="144387" name="Group 3"/>
          <p:cNvGrpSpPr>
            <a:grpSpLocks/>
          </p:cNvGrpSpPr>
          <p:nvPr/>
        </p:nvGrpSpPr>
        <p:grpSpPr bwMode="auto">
          <a:xfrm>
            <a:off x="2819400" y="1428750"/>
            <a:ext cx="3587750" cy="4740275"/>
            <a:chOff x="1728" y="1044"/>
            <a:chExt cx="2260" cy="2986"/>
          </a:xfrm>
        </p:grpSpPr>
        <p:grpSp>
          <p:nvGrpSpPr>
            <p:cNvPr id="144388" name="Group 4"/>
            <p:cNvGrpSpPr>
              <a:grpSpLocks/>
            </p:cNvGrpSpPr>
            <p:nvPr/>
          </p:nvGrpSpPr>
          <p:grpSpPr bwMode="auto">
            <a:xfrm>
              <a:off x="1728" y="1242"/>
              <a:ext cx="2260" cy="2788"/>
              <a:chOff x="1728" y="1242"/>
              <a:chExt cx="2260" cy="2788"/>
            </a:xfrm>
          </p:grpSpPr>
          <p:sp>
            <p:nvSpPr>
              <p:cNvPr id="144389" name="Text Box 5"/>
              <p:cNvSpPr txBox="1">
                <a:spLocks noChangeArrowheads="1"/>
              </p:cNvSpPr>
              <p:nvPr/>
            </p:nvSpPr>
            <p:spPr bwMode="auto">
              <a:xfrm>
                <a:off x="1776" y="1242"/>
                <a:ext cx="2193" cy="34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h-TH" sz="2800" b="1">
                    <a:latin typeface="Cordia New" pitchFamily="34" charset="-34"/>
                  </a:rPr>
                  <a:t>ดำเนินการเลือกกลุ่มตัวอย่าง</a:t>
                </a:r>
                <a:endParaRPr lang="th-TH" sz="2600" b="1">
                  <a:latin typeface="Cordia New" pitchFamily="34" charset="-34"/>
                </a:endParaRPr>
              </a:p>
            </p:txBody>
          </p:sp>
          <p:sp>
            <p:nvSpPr>
              <p:cNvPr id="144390" name="Text Box 6"/>
              <p:cNvSpPr txBox="1">
                <a:spLocks noChangeArrowheads="1"/>
              </p:cNvSpPr>
              <p:nvPr/>
            </p:nvSpPr>
            <p:spPr bwMode="auto">
              <a:xfrm>
                <a:off x="1851" y="1728"/>
                <a:ext cx="2037" cy="34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h-TH" sz="2800" b="1">
                    <a:latin typeface="Cordia New" pitchFamily="34" charset="-34"/>
                  </a:rPr>
                  <a:t>ดำเนินการสร้างเครื่องมือ</a:t>
                </a:r>
                <a:endParaRPr lang="th-TH" sz="3200" b="1">
                  <a:latin typeface="Cordia New" pitchFamily="34" charset="-34"/>
                </a:endParaRPr>
              </a:p>
            </p:txBody>
          </p:sp>
          <p:sp>
            <p:nvSpPr>
              <p:cNvPr id="144391" name="Text Box 7"/>
              <p:cNvSpPr txBox="1">
                <a:spLocks noChangeArrowheads="1"/>
              </p:cNvSpPr>
              <p:nvPr/>
            </p:nvSpPr>
            <p:spPr bwMode="auto">
              <a:xfrm>
                <a:off x="1728" y="2223"/>
                <a:ext cx="2260" cy="34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h-TH" sz="2800" b="1">
                    <a:latin typeface="Cordia New" pitchFamily="34" charset="-34"/>
                  </a:rPr>
                  <a:t>ดำเนินการเก็บรวบรวมข้อมูล</a:t>
                </a:r>
                <a:endParaRPr lang="th-TH" sz="3200" b="1">
                  <a:latin typeface="Cordia New" pitchFamily="34" charset="-34"/>
                </a:endParaRPr>
              </a:p>
            </p:txBody>
          </p:sp>
          <p:sp>
            <p:nvSpPr>
              <p:cNvPr id="144392" name="Text Box 8"/>
              <p:cNvSpPr txBox="1">
                <a:spLocks noChangeArrowheads="1"/>
              </p:cNvSpPr>
              <p:nvPr/>
            </p:nvSpPr>
            <p:spPr bwMode="auto">
              <a:xfrm>
                <a:off x="2149" y="3685"/>
                <a:ext cx="1451" cy="34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h-TH" sz="2800" b="1">
                    <a:latin typeface="Cordia New" pitchFamily="34" charset="-34"/>
                  </a:rPr>
                  <a:t>จัดทำรายงาน</a:t>
                </a:r>
                <a:endParaRPr lang="th-TH" sz="3200" b="1">
                  <a:latin typeface="Cordia New" pitchFamily="34" charset="-34"/>
                </a:endParaRPr>
              </a:p>
            </p:txBody>
          </p:sp>
          <p:sp>
            <p:nvSpPr>
              <p:cNvPr id="144393" name="Text Box 9"/>
              <p:cNvSpPr txBox="1">
                <a:spLocks noChangeArrowheads="1"/>
              </p:cNvSpPr>
              <p:nvPr/>
            </p:nvSpPr>
            <p:spPr bwMode="auto">
              <a:xfrm>
                <a:off x="2151" y="2710"/>
                <a:ext cx="1436" cy="34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h-TH" sz="2800" b="1">
                    <a:latin typeface="Cordia New" pitchFamily="34" charset="-34"/>
                  </a:rPr>
                  <a:t>วิเคราะห์ข้อมูล</a:t>
                </a:r>
                <a:endParaRPr lang="th-TH" sz="3200" b="1">
                  <a:latin typeface="Cordia New" pitchFamily="34" charset="-34"/>
                </a:endParaRPr>
              </a:p>
            </p:txBody>
          </p:sp>
          <p:sp>
            <p:nvSpPr>
              <p:cNvPr id="144394" name="Text Box 10"/>
              <p:cNvSpPr txBox="1">
                <a:spLocks noChangeArrowheads="1"/>
              </p:cNvSpPr>
              <p:nvPr/>
            </p:nvSpPr>
            <p:spPr bwMode="auto">
              <a:xfrm>
                <a:off x="1850" y="3205"/>
                <a:ext cx="2020" cy="34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th-TH" sz="2800" b="1">
                    <a:latin typeface="Cordia New" pitchFamily="34" charset="-34"/>
                  </a:rPr>
                  <a:t>แปลผลข้อมูลและสรุปผล</a:t>
                </a:r>
                <a:endParaRPr lang="th-TH" sz="3200" b="1">
                  <a:latin typeface="Cordia New" pitchFamily="34" charset="-34"/>
                </a:endParaRPr>
              </a:p>
            </p:txBody>
          </p:sp>
        </p:grpSp>
        <p:grpSp>
          <p:nvGrpSpPr>
            <p:cNvPr id="144395" name="Group 11"/>
            <p:cNvGrpSpPr>
              <a:grpSpLocks/>
            </p:cNvGrpSpPr>
            <p:nvPr/>
          </p:nvGrpSpPr>
          <p:grpSpPr bwMode="auto">
            <a:xfrm>
              <a:off x="2864" y="1044"/>
              <a:ext cx="5" cy="2641"/>
              <a:chOff x="2864" y="1044"/>
              <a:chExt cx="5" cy="2641"/>
            </a:xfrm>
          </p:grpSpPr>
          <p:sp>
            <p:nvSpPr>
              <p:cNvPr id="144396" name="Line 12"/>
              <p:cNvSpPr>
                <a:spLocks noChangeShapeType="1"/>
              </p:cNvSpPr>
              <p:nvPr/>
            </p:nvSpPr>
            <p:spPr bwMode="auto">
              <a:xfrm>
                <a:off x="2869" y="354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4397" name="Line 13"/>
              <p:cNvSpPr>
                <a:spLocks noChangeShapeType="1"/>
              </p:cNvSpPr>
              <p:nvPr/>
            </p:nvSpPr>
            <p:spPr bwMode="auto">
              <a:xfrm>
                <a:off x="2869" y="158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4398" name="Line 14"/>
              <p:cNvSpPr>
                <a:spLocks noChangeShapeType="1"/>
              </p:cNvSpPr>
              <p:nvPr/>
            </p:nvSpPr>
            <p:spPr bwMode="auto">
              <a:xfrm>
                <a:off x="2869" y="2570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4399" name="Line 15"/>
              <p:cNvSpPr>
                <a:spLocks noChangeShapeType="1"/>
              </p:cNvSpPr>
              <p:nvPr/>
            </p:nvSpPr>
            <p:spPr bwMode="auto">
              <a:xfrm>
                <a:off x="2869" y="2075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4400" name="Line 16"/>
              <p:cNvSpPr>
                <a:spLocks noChangeShapeType="1"/>
              </p:cNvSpPr>
              <p:nvPr/>
            </p:nvSpPr>
            <p:spPr bwMode="auto">
              <a:xfrm>
                <a:off x="2869" y="306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44401" name="Line 17"/>
              <p:cNvSpPr>
                <a:spLocks noChangeShapeType="1"/>
              </p:cNvSpPr>
              <p:nvPr/>
            </p:nvSpPr>
            <p:spPr bwMode="auto">
              <a:xfrm flipH="1">
                <a:off x="2864" y="1044"/>
                <a:ext cx="3" cy="19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533400" y="1763713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800" b="1">
                <a:latin typeface="Cordia New" pitchFamily="34" charset="-34"/>
              </a:rPr>
              <a:t>ขั้นดำเนินการวิจัย</a:t>
            </a:r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533400" y="56388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800" b="1">
                <a:latin typeface="Cordia New" pitchFamily="34" charset="-34"/>
              </a:rPr>
              <a:t>ขั้นเสนอรายงานการวิจัย</a:t>
            </a:r>
          </a:p>
        </p:txBody>
      </p:sp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4648200" y="1260475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800" b="1">
                <a:latin typeface="Cordia New" pitchFamily="34" charset="-34"/>
              </a:rPr>
              <a:t>------เขียนโครงร่างการวิจัย (</a:t>
            </a:r>
            <a:r>
              <a:rPr lang="en-US" sz="2800" b="1">
                <a:latin typeface="Cordia New" pitchFamily="34" charset="-34"/>
              </a:rPr>
              <a:t>Proposal)</a:t>
            </a:r>
            <a:endParaRPr lang="th-TH" sz="2800" b="1">
              <a:latin typeface="Cordia New" pitchFamily="34" charset="-34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6526213" cy="1039813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th-TH" sz="6600" b="0">
                <a:solidFill>
                  <a:srgbClr val="FFCC66"/>
                </a:solidFill>
              </a:rPr>
              <a:t>ที่มาของเรื่องที่จะทำวิจัย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73238"/>
            <a:ext cx="6913562" cy="4751387"/>
          </a:xfrm>
        </p:spPr>
        <p:txBody>
          <a:bodyPr/>
          <a:lstStyle/>
          <a:p>
            <a:pPr>
              <a:buFontTx/>
              <a:buChar char="•"/>
            </a:pPr>
            <a:r>
              <a:rPr lang="th-TH" sz="5400">
                <a:solidFill>
                  <a:srgbClr val="FFFF00"/>
                </a:solidFill>
              </a:rPr>
              <a:t>จากงานที่ทำอยู่</a:t>
            </a:r>
          </a:p>
          <a:p>
            <a:pPr>
              <a:buFontTx/>
              <a:buChar char="•"/>
            </a:pPr>
            <a:r>
              <a:rPr lang="th-TH" sz="5400">
                <a:solidFill>
                  <a:srgbClr val="FFFF00"/>
                </a:solidFill>
              </a:rPr>
              <a:t>จากปัญหาของสังคมสิ่งแวดล้อม</a:t>
            </a:r>
          </a:p>
          <a:p>
            <a:pPr>
              <a:buFontTx/>
              <a:buChar char="•"/>
            </a:pPr>
            <a:r>
              <a:rPr lang="th-TH" sz="5400">
                <a:solidFill>
                  <a:srgbClr val="FFFF00"/>
                </a:solidFill>
              </a:rPr>
              <a:t>จากการอ่าน</a:t>
            </a:r>
          </a:p>
          <a:p>
            <a:pPr>
              <a:buFontTx/>
              <a:buChar char="•"/>
            </a:pPr>
            <a:r>
              <a:rPr lang="th-TH" sz="5400">
                <a:solidFill>
                  <a:srgbClr val="FFFF00"/>
                </a:solidFill>
              </a:rPr>
              <a:t>จากงานวิจัย / วิทยานิพนธ์</a:t>
            </a:r>
          </a:p>
          <a:p>
            <a:pPr>
              <a:buFontTx/>
              <a:buChar char="•"/>
            </a:pPr>
            <a:r>
              <a:rPr lang="th-TH" sz="5400">
                <a:solidFill>
                  <a:srgbClr val="FFFF00"/>
                </a:solidFill>
              </a:rPr>
              <a:t>จากนโยบาย (หน่วยงาน รัฐบาล)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131763"/>
            <a:ext cx="8713788" cy="752475"/>
          </a:xfrm>
          <a:solidFill>
            <a:schemeClr val="accent2"/>
          </a:solidFill>
          <a:ln>
            <a:solidFill>
              <a:schemeClr val="accent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6000" b="0">
                <a:solidFill>
                  <a:srgbClr val="FFCC66"/>
                </a:solidFill>
              </a:rPr>
              <a:t>แหล่งทุน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71550" y="936625"/>
            <a:ext cx="7416800" cy="2736850"/>
          </a:xfrm>
        </p:spPr>
        <p:txBody>
          <a:bodyPr/>
          <a:lstStyle/>
          <a:p>
            <a:pPr>
              <a:buFontTx/>
              <a:buChar char="•"/>
            </a:pPr>
            <a:r>
              <a:rPr lang="th-TH" sz="4000" b="1">
                <a:solidFill>
                  <a:schemeClr val="tx2"/>
                </a:solidFill>
              </a:rPr>
              <a:t>ภายในมหาวิทยาลัย</a:t>
            </a:r>
            <a:br>
              <a:rPr lang="th-TH" sz="4000" b="1">
                <a:solidFill>
                  <a:schemeClr val="tx2"/>
                </a:solidFill>
              </a:rPr>
            </a:br>
            <a:r>
              <a:rPr lang="th-TH" sz="4000" b="1">
                <a:solidFill>
                  <a:srgbClr val="FFFF00"/>
                </a:solidFill>
              </a:rPr>
              <a:t>- </a:t>
            </a:r>
            <a:r>
              <a:rPr lang="th-TH" sz="4000">
                <a:solidFill>
                  <a:srgbClr val="FFFF00"/>
                </a:solidFill>
                <a:effectLst/>
              </a:rPr>
              <a:t>กองทุนรัตนโกสินทร์สมโภช 200 ปี</a:t>
            </a:r>
            <a:br>
              <a:rPr lang="th-TH" sz="4000">
                <a:solidFill>
                  <a:srgbClr val="FFFF00"/>
                </a:solidFill>
                <a:effectLst/>
              </a:rPr>
            </a:br>
            <a:r>
              <a:rPr lang="th-TH" sz="4000">
                <a:solidFill>
                  <a:srgbClr val="FFFF00"/>
                </a:solidFill>
                <a:effectLst/>
              </a:rPr>
              <a:t>- เงินรายได้ (ด้านการศึกษาทางไกล วิจัยสถาบัน)</a:t>
            </a:r>
            <a:br>
              <a:rPr lang="th-TH" sz="4000">
                <a:solidFill>
                  <a:srgbClr val="FFFF00"/>
                </a:solidFill>
                <a:effectLst/>
              </a:rPr>
            </a:br>
            <a:r>
              <a:rPr lang="th-TH" sz="4000">
                <a:solidFill>
                  <a:srgbClr val="FFFF00"/>
                </a:solidFill>
                <a:effectLst/>
              </a:rPr>
              <a:t>- งบประมาณแผ่นดิน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042988" y="3400425"/>
            <a:ext cx="6480175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•"/>
            </a:pPr>
            <a:r>
              <a:rPr lang="th-TH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ภายนอกมหาวิทยาลัย</a:t>
            </a:r>
            <a:br>
              <a:rPr lang="th-TH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h-TH" sz="3600">
                <a:solidFill>
                  <a:srgbClr val="FFFF00"/>
                </a:solidFill>
              </a:rPr>
              <a:t>- สำนักงานคณะกรรมการวิจัยแห่งชาติ</a:t>
            </a:r>
            <a:br>
              <a:rPr lang="th-TH" sz="3600">
                <a:solidFill>
                  <a:srgbClr val="FFFF00"/>
                </a:solidFill>
              </a:rPr>
            </a:br>
            <a:r>
              <a:rPr lang="th-TH" sz="3600">
                <a:solidFill>
                  <a:srgbClr val="FFFF00"/>
                </a:solidFill>
              </a:rPr>
              <a:t>- สำนักงานเลขาธิการสภาการศึกษา</a:t>
            </a:r>
            <a:br>
              <a:rPr lang="th-TH" sz="3600">
                <a:solidFill>
                  <a:srgbClr val="FFFF00"/>
                </a:solidFill>
              </a:rPr>
            </a:br>
            <a:r>
              <a:rPr lang="th-TH" sz="3600">
                <a:solidFill>
                  <a:srgbClr val="FFFF00"/>
                </a:solidFill>
              </a:rPr>
              <a:t>- หน่วยงานต่าง ๆ</a:t>
            </a:r>
            <a:br>
              <a:rPr lang="th-TH" sz="3600">
                <a:solidFill>
                  <a:srgbClr val="FFFF00"/>
                </a:solidFill>
              </a:rPr>
            </a:br>
            <a:r>
              <a:rPr lang="th-TH" sz="3600">
                <a:solidFill>
                  <a:srgbClr val="FFFF00"/>
                </a:solidFill>
              </a:rPr>
              <a:t>- มหาวิทยาลัยต่าง ๆ </a:t>
            </a:r>
            <a:br>
              <a:rPr lang="th-TH" sz="3600">
                <a:solidFill>
                  <a:srgbClr val="FFFF00"/>
                </a:solidFill>
              </a:rPr>
            </a:br>
            <a:r>
              <a:rPr lang="th-TH" sz="3600">
                <a:solidFill>
                  <a:srgbClr val="FFFF00"/>
                </a:solidFill>
              </a:rPr>
              <a:t>- องค์การระหว่างประเทศ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8" y="114300"/>
            <a:ext cx="8964612" cy="823913"/>
          </a:xfrm>
          <a:solidFill>
            <a:schemeClr val="accent2"/>
          </a:solidFill>
          <a:ln>
            <a:solidFill>
              <a:schemeClr val="accent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th-TH" sz="5400" b="0">
                <a:solidFill>
                  <a:srgbClr val="FFCC66"/>
                </a:solidFill>
              </a:rPr>
              <a:t>องค์ประกอบของข้อเสนอโครงการวิจัย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57263" y="1268413"/>
            <a:ext cx="7431087" cy="5111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1. ชื่อโครงการวิจัย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2. ประเภทของการวิจัย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3. สาขาวิชาที่ทำวิจัย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4. ผู้ดำเนินการวิจัย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5. ความเป็นมาและความสำคัญของปัญหา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6. วัตถุประสงค์การวิจัย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400">
                <a:solidFill>
                  <a:srgbClr val="FFFF00"/>
                </a:solidFill>
                <a:effectLst/>
              </a:rPr>
              <a:t> 7. ประโยชน์ที่คาดว่าจะได้รับ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4000">
                <a:solidFill>
                  <a:srgbClr val="FFFF00"/>
                </a:solidFill>
                <a:effectLst/>
                <a:latin typeface="Angsana New" pitchFamily="18" charset="-34"/>
              </a:rPr>
              <a:t>  8.   ผลงานวิจัยที่เกี่ยวข้อง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7" grpId="0" build="p"/>
    </p:bld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ngsana New"/>
      </a:majorFont>
      <a:minorFont>
        <a:latin typeface="Tahom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463</TotalTime>
  <Words>1211</Words>
  <Application>Microsoft Office PowerPoint</Application>
  <PresentationFormat>นำเสนอทางหน้าจอ (4:3)</PresentationFormat>
  <Paragraphs>246</Paragraphs>
  <Slides>34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34</vt:i4>
      </vt:variant>
    </vt:vector>
  </HeadingPairs>
  <TitlesOfParts>
    <vt:vector size="40" baseType="lpstr">
      <vt:lpstr>Angsana New</vt:lpstr>
      <vt:lpstr>Arial</vt:lpstr>
      <vt:lpstr>Cordia New</vt:lpstr>
      <vt:lpstr>Tahoma</vt:lpstr>
      <vt:lpstr>Wingdings</vt:lpstr>
      <vt:lpstr>Shimmer</vt:lpstr>
      <vt:lpstr>การเขียนข้อเสนอโครงการวิจัย</vt:lpstr>
      <vt:lpstr>ประเภทของข้อเสนอโครงการวิจัย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ที่มาของเรื่องที่จะทำวิจัย</vt:lpstr>
      <vt:lpstr>แหล่งทุน</vt:lpstr>
      <vt:lpstr>องค์ประกอบของข้อเสนอโครงการวิจัย</vt:lpstr>
      <vt:lpstr>องค์ประกอบของข้อเสนอโครงการวิจัย (ต่อ)</vt:lpstr>
      <vt:lpstr>นักวิจัยควรรู้อะไรบ้าง</vt:lpstr>
      <vt:lpstr>การเลือกเรื่อง</vt:lpstr>
      <vt:lpstr>การประเมินของกรรมการ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การเขียนข้อเสนอโครงการวิจัย</dc:title>
  <dc:creator>ATEC</dc:creator>
  <cp:lastModifiedBy>ThinPad</cp:lastModifiedBy>
  <cp:revision>26</cp:revision>
  <dcterms:created xsi:type="dcterms:W3CDTF">2005-06-07T01:45:27Z</dcterms:created>
  <dcterms:modified xsi:type="dcterms:W3CDTF">2015-01-19T07:20:00Z</dcterms:modified>
</cp:coreProperties>
</file>