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7"/>
  </p:notesMasterIdLst>
  <p:handoutMasterIdLst>
    <p:handoutMasterId r:id="rId128"/>
  </p:handoutMasterIdLst>
  <p:sldIdLst>
    <p:sldId id="1888" r:id="rId2"/>
    <p:sldId id="2022" r:id="rId3"/>
    <p:sldId id="2025" r:id="rId4"/>
    <p:sldId id="2021" r:id="rId5"/>
    <p:sldId id="1904" r:id="rId6"/>
    <p:sldId id="1720" r:id="rId7"/>
    <p:sldId id="1871" r:id="rId8"/>
    <p:sldId id="1482" r:id="rId9"/>
    <p:sldId id="1878" r:id="rId10"/>
    <p:sldId id="1118" r:id="rId11"/>
    <p:sldId id="1994" r:id="rId12"/>
    <p:sldId id="1264" r:id="rId13"/>
    <p:sldId id="1903" r:id="rId14"/>
    <p:sldId id="1905" r:id="rId15"/>
    <p:sldId id="1909" r:id="rId16"/>
    <p:sldId id="1906" r:id="rId17"/>
    <p:sldId id="1907" r:id="rId18"/>
    <p:sldId id="1908" r:id="rId19"/>
    <p:sldId id="1911" r:id="rId20"/>
    <p:sldId id="1912" r:id="rId21"/>
    <p:sldId id="1913" r:id="rId22"/>
    <p:sldId id="1914" r:id="rId23"/>
    <p:sldId id="1999" r:id="rId24"/>
    <p:sldId id="1915" r:id="rId25"/>
    <p:sldId id="1916" r:id="rId26"/>
    <p:sldId id="1917" r:id="rId27"/>
    <p:sldId id="1918" r:id="rId28"/>
    <p:sldId id="1921" r:id="rId29"/>
    <p:sldId id="1922" r:id="rId30"/>
    <p:sldId id="1923" r:id="rId31"/>
    <p:sldId id="1924" r:id="rId32"/>
    <p:sldId id="1925" r:id="rId33"/>
    <p:sldId id="1926" r:id="rId34"/>
    <p:sldId id="1927" r:id="rId35"/>
    <p:sldId id="1987" r:id="rId36"/>
    <p:sldId id="2000" r:id="rId37"/>
    <p:sldId id="1929" r:id="rId38"/>
    <p:sldId id="1934" r:id="rId39"/>
    <p:sldId id="1935" r:id="rId40"/>
    <p:sldId id="1936" r:id="rId41"/>
    <p:sldId id="1940" r:id="rId42"/>
    <p:sldId id="1939" r:id="rId43"/>
    <p:sldId id="1938" r:id="rId44"/>
    <p:sldId id="1763" r:id="rId45"/>
    <p:sldId id="1874" r:id="rId46"/>
    <p:sldId id="2001" r:id="rId47"/>
    <p:sldId id="1641" r:id="rId48"/>
    <p:sldId id="1873" r:id="rId49"/>
    <p:sldId id="1700" r:id="rId50"/>
    <p:sldId id="1977" r:id="rId51"/>
    <p:sldId id="1487" r:id="rId52"/>
    <p:sldId id="1605" r:id="rId53"/>
    <p:sldId id="1896" r:id="rId54"/>
    <p:sldId id="1488" r:id="rId55"/>
    <p:sldId id="1942" r:id="rId56"/>
    <p:sldId id="1491" r:id="rId57"/>
    <p:sldId id="1492" r:id="rId58"/>
    <p:sldId id="2002" r:id="rId59"/>
    <p:sldId id="1494" r:id="rId60"/>
    <p:sldId id="1828" r:id="rId61"/>
    <p:sldId id="1887" r:id="rId62"/>
    <p:sldId id="1679" r:id="rId63"/>
    <p:sldId id="2017" r:id="rId64"/>
    <p:sldId id="1734" r:id="rId65"/>
    <p:sldId id="1500" r:id="rId66"/>
    <p:sldId id="1879" r:id="rId67"/>
    <p:sldId id="1610" r:id="rId68"/>
    <p:sldId id="1504" r:id="rId69"/>
    <p:sldId id="1505" r:id="rId70"/>
    <p:sldId id="1506" r:id="rId71"/>
    <p:sldId id="1507" r:id="rId72"/>
    <p:sldId id="1701" r:id="rId73"/>
    <p:sldId id="2004" r:id="rId74"/>
    <p:sldId id="1683" r:id="rId75"/>
    <p:sldId id="1684" r:id="rId76"/>
    <p:sldId id="1688" r:id="rId77"/>
    <p:sldId id="1625" r:id="rId78"/>
    <p:sldId id="1626" r:id="rId79"/>
    <p:sldId id="2005" r:id="rId80"/>
    <p:sldId id="1691" r:id="rId81"/>
    <p:sldId id="2006" r:id="rId82"/>
    <p:sldId id="1943" r:id="rId83"/>
    <p:sldId id="1945" r:id="rId84"/>
    <p:sldId id="1946" r:id="rId85"/>
    <p:sldId id="1949" r:id="rId86"/>
    <p:sldId id="1952" r:id="rId87"/>
    <p:sldId id="2007" r:id="rId88"/>
    <p:sldId id="1954" r:id="rId89"/>
    <p:sldId id="1955" r:id="rId90"/>
    <p:sldId id="1956" r:id="rId91"/>
    <p:sldId id="1997" r:id="rId92"/>
    <p:sldId id="1961" r:id="rId93"/>
    <p:sldId id="1962" r:id="rId94"/>
    <p:sldId id="1964" r:id="rId95"/>
    <p:sldId id="1965" r:id="rId96"/>
    <p:sldId id="1967" r:id="rId97"/>
    <p:sldId id="2008" r:id="rId98"/>
    <p:sldId id="1742" r:id="rId99"/>
    <p:sldId id="1996" r:id="rId100"/>
    <p:sldId id="2010" r:id="rId101"/>
    <p:sldId id="2019" r:id="rId102"/>
    <p:sldId id="2018" r:id="rId103"/>
    <p:sldId id="2011" r:id="rId104"/>
    <p:sldId id="1728" r:id="rId105"/>
    <p:sldId id="1858" r:id="rId106"/>
    <p:sldId id="1859" r:id="rId107"/>
    <p:sldId id="1860" r:id="rId108"/>
    <p:sldId id="1941" r:id="rId109"/>
    <p:sldId id="1779" r:id="rId110"/>
    <p:sldId id="1776" r:id="rId111"/>
    <p:sldId id="1972" r:id="rId112"/>
    <p:sldId id="1969" r:id="rId113"/>
    <p:sldId id="1970" r:id="rId114"/>
    <p:sldId id="1971" r:id="rId115"/>
    <p:sldId id="2013" r:id="rId116"/>
    <p:sldId id="1980" r:id="rId117"/>
    <p:sldId id="1974" r:id="rId118"/>
    <p:sldId id="1988" r:id="rId119"/>
    <p:sldId id="2024" r:id="rId120"/>
    <p:sldId id="1981" r:id="rId121"/>
    <p:sldId id="1998" r:id="rId122"/>
    <p:sldId id="2014" r:id="rId123"/>
    <p:sldId id="2023" r:id="rId124"/>
    <p:sldId id="2015" r:id="rId125"/>
    <p:sldId id="2016" r:id="rId126"/>
  </p:sldIdLst>
  <p:sldSz cx="9144000" cy="6858000" type="screen4x3"/>
  <p:notesSz cx="7099300" cy="10234613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FF99"/>
    <a:srgbClr val="0000FF"/>
    <a:srgbClr val="FF00FF"/>
    <a:srgbClr val="CC00FF"/>
    <a:srgbClr val="006600"/>
    <a:srgbClr val="00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55" autoAdjust="0"/>
    <p:restoredTop sz="99423" autoAdjust="0"/>
  </p:normalViewPr>
  <p:slideViewPr>
    <p:cSldViewPr>
      <p:cViewPr>
        <p:scale>
          <a:sx n="59" d="100"/>
          <a:sy n="59" d="100"/>
        </p:scale>
        <p:origin x="-1170" y="-11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982" y="-108"/>
      </p:cViewPr>
      <p:guideLst>
        <p:guide orient="horz" pos="3223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image" Target="../media/image1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r>
              <a:rPr lang="th-TH"/>
              <a:t>โครงการฝึกอบรม </a:t>
            </a:r>
            <a:r>
              <a:rPr lang="en-US"/>
              <a:t>Training for the Trainers in Research Development</a:t>
            </a:r>
            <a:endParaRPr lang="th-TH"/>
          </a:p>
        </p:txBody>
      </p:sp>
      <p:sp>
        <p:nvSpPr>
          <p:cNvPr id="496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r>
              <a:rPr lang="th-TH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496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r>
              <a:rPr lang="th-TH"/>
              <a:t>รศ.นพ.สมชาติ โตรักษา มหาวิทยาลัยมหิดล</a:t>
            </a:r>
          </a:p>
        </p:txBody>
      </p:sp>
      <p:sp>
        <p:nvSpPr>
          <p:cNvPr id="496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B36FF872-FDD3-4A96-9B58-E44822847B3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4751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r>
              <a:rPr lang="th-TH"/>
              <a:t>โครงการฝึกอบรม </a:t>
            </a:r>
            <a:r>
              <a:rPr lang="en-US"/>
              <a:t>Training for the Trainers in Research Development</a:t>
            </a:r>
            <a:endParaRPr lang="th-TH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r>
              <a:rPr lang="th-TH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1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r>
              <a:rPr lang="th-TH"/>
              <a:t>รศ.นพ.สมชาติ โตรักษา มหาวิทยาลัยมหิดล</a:t>
            </a: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71FDA151-46BE-4644-967C-E4D0D0E6153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398545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33124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312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312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3127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C93DB38-E813-4401-8D9D-221D57C466A0}" type="slidenum">
              <a:rPr lang="en-US" sz="1300" smtClean="0"/>
              <a:pPr eaLnBrk="1" hangingPunct="1"/>
              <a:t>1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234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23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E4617A41-324E-4198-A247-C7EA85940F02}" type="slidenum">
              <a:rPr lang="en-US" sz="1300" smtClean="0"/>
              <a:pPr eaLnBrk="1" hangingPunct="1"/>
              <a:t>45</a:t>
            </a:fld>
            <a:endParaRPr lang="th-TH" sz="1300" smtClean="0"/>
          </a:p>
        </p:txBody>
      </p:sp>
      <p:sp>
        <p:nvSpPr>
          <p:cNvPr id="1423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23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336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33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A626223-E67F-48F1-81C4-5430F1FB7077}" type="slidenum">
              <a:rPr lang="en-US" sz="1300" smtClean="0"/>
              <a:pPr eaLnBrk="1" hangingPunct="1"/>
              <a:t>47</a:t>
            </a:fld>
            <a:endParaRPr lang="th-TH" sz="1300" smtClean="0"/>
          </a:p>
        </p:txBody>
      </p:sp>
      <p:sp>
        <p:nvSpPr>
          <p:cNvPr id="1433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5338"/>
            <a:ext cx="5075238" cy="3806825"/>
          </a:xfrm>
          <a:ln/>
        </p:spPr>
      </p:sp>
      <p:sp>
        <p:nvSpPr>
          <p:cNvPr id="1433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4838700"/>
            <a:ext cx="5195887" cy="4595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60" tIns="49931" rIns="99860" bIns="49931"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438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43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956B5DD8-973F-4C1A-AB09-4C726876CE5A}" type="slidenum">
              <a:rPr lang="en-US" sz="1300" smtClean="0"/>
              <a:pPr eaLnBrk="1" hangingPunct="1"/>
              <a:t>48</a:t>
            </a:fld>
            <a:endParaRPr lang="th-TH" sz="1300" smtClean="0"/>
          </a:p>
        </p:txBody>
      </p:sp>
      <p:sp>
        <p:nvSpPr>
          <p:cNvPr id="1443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5338"/>
            <a:ext cx="5075238" cy="3806825"/>
          </a:xfrm>
          <a:ln/>
        </p:spPr>
      </p:sp>
      <p:sp>
        <p:nvSpPr>
          <p:cNvPr id="1443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4838700"/>
            <a:ext cx="5195887" cy="4595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60" tIns="49931" rIns="99860" bIns="49931"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45412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5413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5414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5415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26151A6C-9B63-4AA2-8E50-8EE27EC68BF2}" type="slidenum">
              <a:rPr lang="en-US" sz="1300" smtClean="0"/>
              <a:pPr eaLnBrk="1" hangingPunct="1"/>
              <a:t>49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643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6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B203F5F-974C-474E-8DF7-DCFA7CAD80EF}" type="slidenum">
              <a:rPr lang="en-US" sz="1300" smtClean="0"/>
              <a:pPr eaLnBrk="1" hangingPunct="1"/>
              <a:t>55</a:t>
            </a:fld>
            <a:endParaRPr lang="th-TH" sz="1300" smtClean="0"/>
          </a:p>
        </p:txBody>
      </p:sp>
      <p:sp>
        <p:nvSpPr>
          <p:cNvPr id="146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6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746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74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0FAAE790-9C61-45CD-B8EB-ED1F67767018}" type="slidenum">
              <a:rPr lang="en-US" sz="1300" smtClean="0"/>
              <a:pPr eaLnBrk="1" hangingPunct="1"/>
              <a:t>56</a:t>
            </a:fld>
            <a:endParaRPr lang="th-TH" sz="1300" smtClean="0"/>
          </a:p>
        </p:txBody>
      </p:sp>
      <p:sp>
        <p:nvSpPr>
          <p:cNvPr id="1474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74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848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84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F7FD805-20BE-495E-8648-E541AFAE9E20}" type="slidenum">
              <a:rPr lang="en-US" sz="1300" smtClean="0"/>
              <a:pPr eaLnBrk="1" hangingPunct="1"/>
              <a:t>57</a:t>
            </a:fld>
            <a:endParaRPr lang="th-TH" sz="1300" smtClean="0"/>
          </a:p>
        </p:txBody>
      </p:sp>
      <p:sp>
        <p:nvSpPr>
          <p:cNvPr id="148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8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950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95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E800A90-90E5-458F-ABF7-2BE17ED1D908}" type="slidenum">
              <a:rPr lang="en-US" sz="1300" smtClean="0"/>
              <a:pPr eaLnBrk="1" hangingPunct="1"/>
              <a:t>58</a:t>
            </a:fld>
            <a:endParaRPr lang="th-TH" sz="1300" smtClean="0"/>
          </a:p>
        </p:txBody>
      </p:sp>
      <p:sp>
        <p:nvSpPr>
          <p:cNvPr id="1495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5338"/>
            <a:ext cx="5075238" cy="3806825"/>
          </a:xfrm>
          <a:ln/>
        </p:spPr>
      </p:sp>
      <p:sp>
        <p:nvSpPr>
          <p:cNvPr id="1495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4838700"/>
            <a:ext cx="5195887" cy="4595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60" tIns="49931" rIns="99860" bIns="49931"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053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05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99FDB21D-9C08-499F-8924-46C8A6594441}" type="slidenum">
              <a:rPr lang="en-US" sz="1300" smtClean="0"/>
              <a:pPr eaLnBrk="1" hangingPunct="1"/>
              <a:t>64</a:t>
            </a:fld>
            <a:endParaRPr lang="th-TH" sz="1300" smtClean="0"/>
          </a:p>
        </p:txBody>
      </p:sp>
      <p:sp>
        <p:nvSpPr>
          <p:cNvPr id="1505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05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155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15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BC57A982-F6E7-435B-A049-79ED69432BC7}" type="slidenum">
              <a:rPr lang="en-US" sz="1300" smtClean="0"/>
              <a:pPr eaLnBrk="1" hangingPunct="1"/>
              <a:t>66</a:t>
            </a:fld>
            <a:endParaRPr lang="th-TH" sz="1300" smtClean="0"/>
          </a:p>
        </p:txBody>
      </p:sp>
      <p:sp>
        <p:nvSpPr>
          <p:cNvPr id="1515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15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414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41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A5712D9-4C1D-464F-AA96-EC32DCB5A29D}" type="slidenum">
              <a:rPr lang="en-US" sz="1300" smtClean="0"/>
              <a:pPr eaLnBrk="1" hangingPunct="1"/>
              <a:t>5</a:t>
            </a:fld>
            <a:endParaRPr lang="th-TH" sz="1300" smtClean="0"/>
          </a:p>
        </p:txBody>
      </p:sp>
      <p:sp>
        <p:nvSpPr>
          <p:cNvPr id="1341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41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258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25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27F24128-A3B7-4E30-BED6-889286448D4F}" type="slidenum">
              <a:rPr lang="en-US" sz="1300" smtClean="0"/>
              <a:pPr eaLnBrk="1" hangingPunct="1"/>
              <a:t>79</a:t>
            </a:fld>
            <a:endParaRPr lang="th-TH" sz="1300" smtClean="0"/>
          </a:p>
        </p:txBody>
      </p:sp>
      <p:sp>
        <p:nvSpPr>
          <p:cNvPr id="1525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25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53604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3605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3606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3607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46B6AC0F-957B-41A6-8ECF-1A035BEC45D6}" type="slidenum">
              <a:rPr lang="en-US" sz="1300" smtClean="0"/>
              <a:pPr eaLnBrk="1" hangingPunct="1"/>
              <a:t>81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462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46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F71135FC-442E-42A2-B8B2-A2268BA6B2ED}" type="slidenum">
              <a:rPr lang="en-US" sz="1300" smtClean="0"/>
              <a:pPr eaLnBrk="1" hangingPunct="1"/>
              <a:t>101</a:t>
            </a:fld>
            <a:endParaRPr lang="th-TH" sz="1300" smtClean="0"/>
          </a:p>
        </p:txBody>
      </p:sp>
      <p:sp>
        <p:nvSpPr>
          <p:cNvPr id="1546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46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565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56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A283A0F7-6956-4B94-8BE2-3CA4A5598110}" type="slidenum">
              <a:rPr lang="en-US" sz="1300" smtClean="0"/>
              <a:pPr eaLnBrk="1" hangingPunct="1"/>
              <a:t>103</a:t>
            </a:fld>
            <a:endParaRPr lang="th-TH" sz="1300" smtClean="0"/>
          </a:p>
        </p:txBody>
      </p:sp>
      <p:sp>
        <p:nvSpPr>
          <p:cNvPr id="1556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56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66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66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509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E7BB54A5-9426-4572-BF51-14D6E6548672}" type="slidenum">
              <a:rPr lang="en-US" sz="1300" smtClean="0"/>
              <a:pPr eaLnBrk="1" hangingPunct="1"/>
              <a:t>104</a:t>
            </a:fld>
            <a:endParaRPr lang="th-TH" sz="1300" smtClean="0"/>
          </a:p>
        </p:txBody>
      </p:sp>
      <p:sp>
        <p:nvSpPr>
          <p:cNvPr id="1566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66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77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77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E741AF14-8439-492F-97C9-064A5327C201}" type="slidenum">
              <a:rPr lang="en-US" sz="1300" smtClean="0"/>
              <a:pPr eaLnBrk="1" hangingPunct="1"/>
              <a:t>105</a:t>
            </a:fld>
            <a:endParaRPr lang="th-TH" sz="1300" smtClean="0"/>
          </a:p>
        </p:txBody>
      </p:sp>
      <p:sp>
        <p:nvSpPr>
          <p:cNvPr id="1577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77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872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87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13CBAD40-53DE-46DC-BA57-83CEB837718D}" type="slidenum">
              <a:rPr lang="en-US" sz="1300" smtClean="0"/>
              <a:pPr eaLnBrk="1" hangingPunct="1"/>
              <a:t>106</a:t>
            </a:fld>
            <a:endParaRPr lang="th-TH" sz="1300" smtClean="0"/>
          </a:p>
        </p:txBody>
      </p:sp>
      <p:sp>
        <p:nvSpPr>
          <p:cNvPr id="1587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587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5974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597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4F77A025-7767-4172-A130-293970279829}" type="slidenum">
              <a:rPr lang="en-US" sz="1300" smtClean="0"/>
              <a:pPr eaLnBrk="1" hangingPunct="1"/>
              <a:t>107</a:t>
            </a:fld>
            <a:endParaRPr lang="th-TH" sz="1300" smtClean="0"/>
          </a:p>
        </p:txBody>
      </p:sp>
      <p:sp>
        <p:nvSpPr>
          <p:cNvPr id="1597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75" y="793750"/>
            <a:ext cx="5075238" cy="3806825"/>
          </a:xfrm>
          <a:ln/>
        </p:spPr>
      </p:sp>
      <p:sp>
        <p:nvSpPr>
          <p:cNvPr id="1597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4838700"/>
            <a:ext cx="5195887" cy="4597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71" tIns="50386" rIns="100771" bIns="50386"/>
          <a:lstStyle/>
          <a:p>
            <a:endParaRPr lang="th-T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077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07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BB05E7A8-E4E7-47C5-840C-265DAF58C463}" type="slidenum">
              <a:rPr lang="en-US" sz="1300" smtClean="0"/>
              <a:pPr eaLnBrk="1" hangingPunct="1"/>
              <a:t>109</a:t>
            </a:fld>
            <a:endParaRPr lang="th-TH" sz="1300" smtClean="0"/>
          </a:p>
        </p:txBody>
      </p:sp>
      <p:sp>
        <p:nvSpPr>
          <p:cNvPr id="1607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607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179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17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AAD986E0-9812-42CB-B093-5BA9B2FEDE8C}" type="slidenum">
              <a:rPr lang="en-US" sz="1300" smtClean="0"/>
              <a:pPr eaLnBrk="1" hangingPunct="1"/>
              <a:t>110</a:t>
            </a:fld>
            <a:endParaRPr lang="th-TH" sz="1300" smtClean="0"/>
          </a:p>
        </p:txBody>
      </p:sp>
      <p:sp>
        <p:nvSpPr>
          <p:cNvPr id="1617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617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517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51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F33723C-0353-44A7-BA5D-844D3DDFE90A}" type="slidenum">
              <a:rPr lang="en-US" sz="1300" smtClean="0"/>
              <a:pPr eaLnBrk="1" hangingPunct="1"/>
              <a:t>9</a:t>
            </a:fld>
            <a:endParaRPr lang="th-TH" sz="1300" smtClean="0"/>
          </a:p>
        </p:txBody>
      </p:sp>
      <p:sp>
        <p:nvSpPr>
          <p:cNvPr id="1351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51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62820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2821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2822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2823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E2681926-8C9C-4AEA-A221-A9803A44EFB3}" type="slidenum">
              <a:rPr lang="en-US" sz="1300" smtClean="0"/>
              <a:pPr eaLnBrk="1" hangingPunct="1"/>
              <a:t>114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38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38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631555B3-B8F5-40A3-9E81-9EFC02DC4E7F}" type="slidenum">
              <a:rPr lang="en-US" sz="1300" smtClean="0"/>
              <a:pPr eaLnBrk="1" hangingPunct="1"/>
              <a:t>116</a:t>
            </a:fld>
            <a:endParaRPr lang="th-TH" sz="1300" smtClean="0"/>
          </a:p>
        </p:txBody>
      </p:sp>
      <p:sp>
        <p:nvSpPr>
          <p:cNvPr id="1638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638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64868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4869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4870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4871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BED48E4-84FD-46DF-83C7-2503BAEE88F2}" type="slidenum">
              <a:rPr lang="en-US" sz="1300" smtClean="0"/>
              <a:pPr eaLnBrk="1" hangingPunct="1"/>
              <a:t>121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6589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658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56B9C85B-044B-424D-ACF6-06543BA324B8}" type="slidenum">
              <a:rPr lang="en-US" sz="1300" smtClean="0"/>
              <a:pPr eaLnBrk="1" hangingPunct="1"/>
              <a:t>125</a:t>
            </a:fld>
            <a:endParaRPr lang="th-TH" sz="1300" smtClean="0"/>
          </a:p>
        </p:txBody>
      </p:sp>
      <p:sp>
        <p:nvSpPr>
          <p:cNvPr id="1658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5338"/>
            <a:ext cx="5075238" cy="3806825"/>
          </a:xfrm>
          <a:ln/>
        </p:spPr>
      </p:sp>
      <p:sp>
        <p:nvSpPr>
          <p:cNvPr id="1658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4838700"/>
            <a:ext cx="5195887" cy="4595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60" tIns="49931" rIns="99860" bIns="49931"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36196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6197" name="Date Placeholder 4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6198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6199" name="Slide Number Placeholder 6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895EA8DA-91DB-439B-B672-C8BE47CD47E0}" type="slidenum">
              <a:rPr lang="en-US" sz="1300" smtClean="0"/>
              <a:pPr eaLnBrk="1" hangingPunct="1"/>
              <a:t>10</a:t>
            </a:fld>
            <a:endParaRPr lang="th-TH" sz="13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722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72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C298764D-8172-41F3-9031-A5DAE4B3A289}" type="slidenum">
              <a:rPr lang="en-US" sz="1300" smtClean="0"/>
              <a:pPr eaLnBrk="1" hangingPunct="1"/>
              <a:t>38</a:t>
            </a:fld>
            <a:endParaRPr lang="th-TH" sz="1300" smtClean="0"/>
          </a:p>
        </p:txBody>
      </p:sp>
      <p:sp>
        <p:nvSpPr>
          <p:cNvPr id="1372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7900" y="777875"/>
            <a:ext cx="5148263" cy="3860800"/>
          </a:xfrm>
          <a:ln w="12700" cap="flat"/>
        </p:spPr>
      </p:sp>
      <p:sp>
        <p:nvSpPr>
          <p:cNvPr id="1372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879975"/>
            <a:ext cx="5146675" cy="45831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39" tIns="49971" rIns="99939" bIns="49971"/>
          <a:lstStyle/>
          <a:p>
            <a:pPr defTabSz="908050" eaLnBrk="1" hangingPunct="1">
              <a:spcBef>
                <a:spcPct val="0"/>
              </a:spcBef>
            </a:pPr>
            <a:endParaRPr lang="th-TH" sz="40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824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82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4C27F3B1-52C2-4285-B1FA-4D05630473CA}" type="slidenum">
              <a:rPr lang="en-US" sz="1300" smtClean="0"/>
              <a:pPr eaLnBrk="1" hangingPunct="1"/>
              <a:t>41</a:t>
            </a:fld>
            <a:endParaRPr lang="th-TH" sz="1300" smtClean="0"/>
          </a:p>
        </p:txBody>
      </p:sp>
      <p:sp>
        <p:nvSpPr>
          <p:cNvPr id="1382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7900" y="776288"/>
            <a:ext cx="5146675" cy="3860800"/>
          </a:xfrm>
          <a:ln/>
        </p:spPr>
      </p:sp>
      <p:sp>
        <p:nvSpPr>
          <p:cNvPr id="1382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881563"/>
            <a:ext cx="5149850" cy="45831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27" tIns="47614" rIns="95227" bIns="47614"/>
          <a:lstStyle/>
          <a:p>
            <a:pPr eaLnBrk="1" hangingPunct="1">
              <a:spcBef>
                <a:spcPct val="0"/>
              </a:spcBef>
            </a:pPr>
            <a:endParaRPr lang="en-US" sz="4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3926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392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89013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5C25C493-BA90-4FD5-B065-03C228EFA9A3}" type="slidenum">
              <a:rPr lang="en-US" sz="1300" smtClean="0"/>
              <a:pPr eaLnBrk="1" hangingPunct="1"/>
              <a:t>42</a:t>
            </a:fld>
            <a:endParaRPr lang="th-TH" sz="1300" smtClean="0"/>
          </a:p>
        </p:txBody>
      </p:sp>
      <p:sp>
        <p:nvSpPr>
          <p:cNvPr id="1392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3750"/>
            <a:ext cx="5073650" cy="3806825"/>
          </a:xfrm>
          <a:ln/>
        </p:spPr>
      </p:sp>
      <p:sp>
        <p:nvSpPr>
          <p:cNvPr id="1392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838700"/>
            <a:ext cx="5195888" cy="4597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  <a:endParaRPr lang="en-US" sz="1300" smtClean="0"/>
          </a:p>
        </p:txBody>
      </p:sp>
      <p:sp>
        <p:nvSpPr>
          <p:cNvPr id="14029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  <a:endParaRPr lang="en-US" sz="1300" smtClean="0"/>
          </a:p>
        </p:txBody>
      </p:sp>
      <p:sp>
        <p:nvSpPr>
          <p:cNvPr id="1402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8D5D4BE3-35D9-4D0C-A4DC-6201EEB023BD}" type="slidenum">
              <a:rPr lang="en-US" sz="1300" smtClean="0"/>
              <a:pPr eaLnBrk="1" hangingPunct="1"/>
              <a:t>43</a:t>
            </a:fld>
            <a:endParaRPr lang="th-TH" sz="1300" smtClean="0"/>
          </a:p>
        </p:txBody>
      </p:sp>
      <p:sp>
        <p:nvSpPr>
          <p:cNvPr id="1402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5050" y="795338"/>
            <a:ext cx="5073650" cy="3805237"/>
          </a:xfrm>
          <a:ln/>
        </p:spPr>
      </p:sp>
      <p:sp>
        <p:nvSpPr>
          <p:cNvPr id="1402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837113"/>
            <a:ext cx="5195888" cy="4598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โครงการฝึกอบรม </a:t>
            </a:r>
            <a:r>
              <a:rPr lang="en-US" sz="1300" smtClean="0"/>
              <a:t>Training for the Trainers in Research Development</a:t>
            </a:r>
            <a:endParaRPr lang="th-TH" sz="1300" smtClean="0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หมวด ๗ การพัฒนางานตามภารกิจหลัก สู่งานวิจัย R2R</a:t>
            </a:r>
          </a:p>
        </p:txBody>
      </p:sp>
      <p:sp>
        <p:nvSpPr>
          <p:cNvPr id="14131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1300" smtClean="0"/>
              <a:t>รศ.นพ.สมชาติ โตรักษา มหาวิทยาลัยมหิดล</a:t>
            </a:r>
          </a:p>
        </p:txBody>
      </p:sp>
      <p:sp>
        <p:nvSpPr>
          <p:cNvPr id="1413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defTabSz="990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fld id="{B7919CFE-5E1D-4B57-A290-D9D3A8015A2A}" type="slidenum">
              <a:rPr lang="en-US" sz="1300" smtClean="0"/>
              <a:pPr eaLnBrk="1" hangingPunct="1"/>
              <a:t>44</a:t>
            </a:fld>
            <a:endParaRPr lang="th-TH" sz="1300" smtClean="0"/>
          </a:p>
        </p:txBody>
      </p:sp>
      <p:sp>
        <p:nvSpPr>
          <p:cNvPr id="1413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413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0918C-CCFA-4F5A-B236-6CB5B7AFDE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02704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753C9-2D4E-4925-8A13-0672FCE65F3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096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C93A4-E63E-49E8-9F17-300F53674E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25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B0A2C-A2A0-4DB3-A1A0-0329C118A80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651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D5751-0A6C-4DAF-B99E-29521E4EFA2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9411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A51E6-8A3A-40CC-AC90-42C4414390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4054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ED05C-3A9F-4956-A09A-896166083B7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8340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8C80A-4089-46B5-B32A-296D1EB2107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615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D9060-39FF-4CF3-A0CA-9C4B196090C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31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B978C-5AAC-43B6-8A05-9A60254E457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5584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DDD68-3E3F-4911-9102-7CD40384C0F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783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29C093D-B563-4F5C-9EDD-5F5CF26E4EB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036303754"/>
              </p:ext>
            </p:extLst>
          </p:nvPr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Image" r:id="rId14" imgW="4825397" imgH="6984127" progId="Photoshop.Image.8">
                  <p:embed/>
                </p:oleObj>
              </mc:Choice>
              <mc:Fallback>
                <p:oleObj name="Image" r:id="rId1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1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17.emf"/><Relationship Id="rId4" Type="http://schemas.openxmlformats.org/officeDocument/2006/relationships/oleObject" Target="../embeddings/Microsoft_Word_97_-_2003_Document1.doc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54.bin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55.bin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56.bin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1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.jpeg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8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9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2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3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11.png"/><Relationship Id="rId4" Type="http://schemas.openxmlformats.org/officeDocument/2006/relationships/oleObject" Target="../embeddings/oleObject43.bin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45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46.bin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47.bin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1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457200" y="304800"/>
            <a:ext cx="8229600" cy="59436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6600" b="1" dirty="0" smtClean="0">
                <a:solidFill>
                  <a:srgbClr val="FF0000"/>
                </a:solidFill>
              </a:rPr>
              <a:t>การพัฒนางานตามภารกิจหลัก</a:t>
            </a:r>
            <a:br>
              <a:rPr lang="th-TH" sz="6600" b="1" dirty="0" smtClean="0">
                <a:solidFill>
                  <a:srgbClr val="FF0000"/>
                </a:solidFill>
              </a:rPr>
            </a:br>
            <a:r>
              <a:rPr lang="th-TH" sz="6600" b="1" dirty="0" smtClean="0">
                <a:solidFill>
                  <a:srgbClr val="FF0000"/>
                </a:solidFill>
              </a:rPr>
              <a:t>สู่งานวิจัย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>“</a:t>
            </a:r>
            <a:r>
              <a:rPr lang="th-TH" sz="6000" b="1" dirty="0" smtClean="0">
                <a:solidFill>
                  <a:srgbClr val="0000FF"/>
                </a:solidFill>
              </a:rPr>
              <a:t>จากงานประจำสู่งานวิจัย</a:t>
            </a:r>
            <a:r>
              <a:rPr lang="en-US" sz="6000" b="1" dirty="0" smtClean="0"/>
              <a:t>”</a:t>
            </a:r>
            <a:br>
              <a:rPr lang="en-US" sz="6000" b="1" dirty="0" smtClean="0"/>
            </a:br>
            <a:r>
              <a:rPr lang="en-US" sz="32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200" b="1" dirty="0" smtClean="0">
                <a:latin typeface="Tahoma" pitchFamily="34" charset="0"/>
                <a:cs typeface="Tahoma" pitchFamily="34" charset="0"/>
              </a:rPr>
              <a:t>outine 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to</a:t>
            </a:r>
            <a:r>
              <a:rPr lang="en-US" sz="32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200" b="1" dirty="0" smtClean="0">
                <a:latin typeface="Tahoma" pitchFamily="34" charset="0"/>
                <a:cs typeface="Tahoma" pitchFamily="34" charset="0"/>
              </a:rPr>
              <a:t>esearch: 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en-US" sz="3200" b="1" dirty="0" smtClean="0">
                <a:latin typeface="Tahoma" pitchFamily="34" charset="0"/>
                <a:cs typeface="Tahoma" pitchFamily="34" charset="0"/>
              </a:rPr>
              <a:t>)</a:t>
            </a:r>
            <a:endParaRPr lang="th-TH" sz="6000" dirty="0" smtClean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2" name="Rectangle 2"/>
          <p:cNvSpPr>
            <a:spLocks noChangeArrowheads="1"/>
          </p:cNvSpPr>
          <p:nvPr/>
        </p:nvSpPr>
        <p:spPr bwMode="auto">
          <a:xfrm>
            <a:off x="228600" y="228600"/>
            <a:ext cx="8686800" cy="76993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57150" cmpd="thickThin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ลักษณะสำคัญของ </a:t>
            </a:r>
            <a:r>
              <a:rPr lang="en-US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แท้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ดี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04788" y="1219200"/>
            <a:ext cx="87757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เป็นงานที่ผู้วิจัยทำเอง 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เป็นความจริง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(Routine 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&amp;</a:t>
            </a:r>
            <a:r>
              <a:rPr lang="en-US" sz="2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Fact)</a:t>
            </a:r>
            <a:endParaRPr lang="th-TH" sz="2800" b="1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04825" y="2133600"/>
            <a:ext cx="82438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99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3600" b="1">
                <a:solidFill>
                  <a:srgbClr val="990000"/>
                </a:solidFill>
                <a:latin typeface="Tahoma" pitchFamily="34" charset="0"/>
                <a:cs typeface="Tahoma" pitchFamily="34" charset="0"/>
              </a:rPr>
              <a:t>เกิดการพัฒนา ที่มีหลักฐานยืนยัน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(Evident Based Development/Improvement)</a:t>
            </a:r>
            <a:endParaRPr lang="th-TH" sz="2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04800" y="3124200"/>
            <a:ext cx="85344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ใช้</a:t>
            </a:r>
            <a:r>
              <a:rPr lang="th-TH" sz="3600" b="1">
                <a:latin typeface="Tahoma" pitchFamily="34" charset="0"/>
                <a:cs typeface="Tahoma" pitchFamily="34" charset="0"/>
              </a:rPr>
              <a:t>ระยะเวลาดำเนินการ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อย่างต่อเนื่อง เกินกว่า 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 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latin typeface="Tahoma" pitchFamily="34" charset="0"/>
                <a:cs typeface="Tahoma" pitchFamily="34" charset="0"/>
              </a:rPr>
              <a:t>(Longtime Continuous Implementation)</a:t>
            </a:r>
            <a:endParaRPr lang="th-TH" sz="28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33413" y="4648200"/>
            <a:ext cx="790098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เป็นผลงานวิจัย ที่มี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คุณค่า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ต่อทุกฝ่าย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(Valuable Research Results for All)</a:t>
            </a:r>
            <a:endParaRPr lang="th-TH" sz="2800" b="1">
              <a:solidFill>
                <a:srgbClr val="66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33400" y="5715000"/>
            <a:ext cx="8075613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9900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3600" b="1">
                <a:solidFill>
                  <a:srgbClr val="990000"/>
                </a:solidFill>
                <a:latin typeface="Tahoma" pitchFamily="34" charset="0"/>
                <a:cs typeface="Tahoma" pitchFamily="34" charset="0"/>
              </a:rPr>
              <a:t>ถูกต้องตาม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หลัก</a:t>
            </a:r>
            <a:r>
              <a:rPr lang="th-TH" sz="3600" b="1">
                <a:solidFill>
                  <a:srgbClr val="990000"/>
                </a:solidFill>
                <a:latin typeface="Tahoma" pitchFamily="34" charset="0"/>
                <a:cs typeface="Tahoma" pitchFamily="34" charset="0"/>
              </a:rPr>
              <a:t>ของกระบวนการวิจัย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(Correct to Research Methodology)</a:t>
            </a:r>
            <a:endParaRPr lang="th-TH" sz="2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1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7924800" cy="1143000"/>
          </a:xfrm>
          <a:solidFill>
            <a:srgbClr val="66FFFF"/>
          </a:solidFill>
          <a:ln w="38100" cmpd="dbl">
            <a:solidFill>
              <a:srgbClr val="CC3300"/>
            </a:solidFill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>
              <a:defRPr/>
            </a:pPr>
            <a:r>
              <a:rPr kumimoji="1" lang="th-TH" sz="5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ขอให้พวกเราแต่ละกลุ่ม</a:t>
            </a:r>
            <a:endParaRPr lang="en-US" sz="5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9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05000"/>
            <a:ext cx="8686800" cy="4419600"/>
          </a:xfrm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60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เตรียมการ</a:t>
            </a:r>
            <a:endParaRPr kumimoji="1" lang="th-TH" sz="4800" b="1" dirty="0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th-TH" sz="4800" b="1" u="sng" dirty="0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th-TH" sz="54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นำเสนอ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th-TH" sz="48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 </a:t>
            </a:r>
            <a:r>
              <a:rPr lang="en-US" sz="4800" b="1" dirty="0" smtClean="0">
                <a:latin typeface="Tahoma" pitchFamily="34" charset="0"/>
                <a:cs typeface="Tahoma" pitchFamily="34" charset="0"/>
              </a:rPr>
              <a:t>R2R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4800" b="1" dirty="0" smtClean="0">
                <a:latin typeface="Tahoma" pitchFamily="34" charset="0"/>
                <a:cs typeface="Tahoma" pitchFamily="34" charset="0"/>
              </a:rPr>
              <a:t>กลุ่มละ</a:t>
            </a:r>
            <a:r>
              <a:rPr lang="th-TH" sz="4800" b="1" dirty="0" smtClean="0">
                <a:latin typeface="AgincortExtended"/>
                <a:cs typeface="Tahoma" pitchFamily="34" charset="0"/>
              </a:rPr>
              <a:t> </a:t>
            </a:r>
            <a:r>
              <a:rPr lang="th-TH" sz="4800" b="1" dirty="0" smtClean="0">
                <a:solidFill>
                  <a:srgbClr val="FF0000"/>
                </a:solidFill>
                <a:latin typeface="AgincortExtended"/>
                <a:cs typeface="Tahoma" pitchFamily="34" charset="0"/>
              </a:rPr>
              <a:t>~</a:t>
            </a:r>
            <a:r>
              <a:rPr lang="en-US" sz="4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kumimoji="1" lang="en-US" sz="4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kumimoji="1" lang="th-TH" sz="4800" b="1" dirty="0" smtClean="0">
                <a:latin typeface="Tahoma" pitchFamily="34" charset="0"/>
                <a:cs typeface="Tahoma" pitchFamily="34" charset="0"/>
              </a:rPr>
              <a:t>นาที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48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ตามใบงาน </a:t>
            </a:r>
            <a:r>
              <a:rPr kumimoji="1" lang="en-US" sz="4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+</a:t>
            </a:r>
            <a:r>
              <a:rPr kumimoji="1" lang="en-US" sz="4800" b="1" dirty="0" smtClean="0">
                <a:latin typeface="Tahoma" pitchFamily="34" charset="0"/>
                <a:cs typeface="Tahoma" pitchFamily="34" charset="0"/>
              </a:rPr>
              <a:t> Love </a:t>
            </a:r>
            <a:r>
              <a:rPr kumimoji="1" lang="en-US" sz="48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ebdings"/>
              </a:rPr>
              <a:t></a:t>
            </a:r>
            <a:endParaRPr kumimoji="1" lang="th-TH" sz="48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1331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22" name="Group 2"/>
          <p:cNvGrpSpPr>
            <a:grpSpLocks/>
          </p:cNvGrpSpPr>
          <p:nvPr/>
        </p:nvGrpSpPr>
        <p:grpSpPr bwMode="auto">
          <a:xfrm>
            <a:off x="76200" y="533400"/>
            <a:ext cx="9144000" cy="6172200"/>
            <a:chOff x="340" y="336"/>
            <a:chExt cx="5069" cy="3888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336"/>
              <a:ext cx="5069" cy="3199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6000" b="1" u="sng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ประมาณ ๑๕.๒๐ น.</a:t>
              </a:r>
            </a:p>
            <a:p>
              <a:pPr algn="ctr">
                <a:defRPr/>
              </a:pPr>
              <a:r>
                <a:rPr lang="th-TH" sz="96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นำเสนอ</a:t>
              </a:r>
            </a:p>
            <a:p>
              <a:pPr algn="ctr">
                <a:defRPr/>
              </a:pPr>
              <a:r>
                <a:rPr lang="th-TH" sz="6000" b="1" dirty="0">
                  <a:latin typeface="Tahoma" pitchFamily="34" charset="0"/>
                  <a:cs typeface="Tahoma" pitchFamily="34" charset="0"/>
                </a:rPr>
                <a:t>ผลงาน</a:t>
              </a:r>
              <a:r>
                <a:rPr kumimoji="1" lang="th-TH" sz="60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กลุ่ม </a:t>
              </a:r>
              <a:r>
                <a:rPr kumimoji="1" lang="th-TH" sz="4000" b="1" dirty="0">
                  <a:latin typeface="Tahoma" pitchFamily="34" charset="0"/>
                  <a:cs typeface="Tahoma" pitchFamily="34" charset="0"/>
                </a:rPr>
                <a:t>(</a:t>
              </a:r>
              <a:r>
                <a:rPr kumimoji="1" lang="th-TH" sz="4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มีกี่เรื่อง</a:t>
              </a:r>
              <a:r>
                <a:rPr kumimoji="1" lang="th-TH" sz="4000" b="1" dirty="0">
                  <a:latin typeface="Tahoma" pitchFamily="34" charset="0"/>
                  <a:cs typeface="Tahoma" pitchFamily="34" charset="0"/>
                </a:rPr>
                <a:t>)</a:t>
              </a:r>
              <a:endParaRPr kumimoji="1" lang="th-TH" sz="6000" b="1" dirty="0"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kumimoji="1" lang="th-TH" sz="4400" b="1" u="sng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และ</a:t>
              </a:r>
              <a:r>
                <a:rPr kumimoji="1" lang="th-TH" sz="44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th-TH" sz="6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ผลงานวิจัย</a:t>
              </a:r>
              <a:r>
                <a:rPr lang="en-US" sz="6000" b="1" dirty="0">
                  <a:latin typeface="Tahoma" pitchFamily="34" charset="0"/>
                  <a:cs typeface="Tahoma" pitchFamily="34" charset="0"/>
                </a:rPr>
                <a:t> R2R</a:t>
              </a:r>
              <a:r>
                <a:rPr lang="en-US" sz="4400" b="1" dirty="0"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4400" b="1" u="sng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1</a:t>
              </a:r>
              <a:r>
                <a:rPr kumimoji="1" lang="th-TH" sz="4400" b="1" u="sng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 เรื่อง</a:t>
              </a:r>
              <a:endParaRPr lang="en-US" sz="60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48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(ฉบับย่อ</a:t>
              </a:r>
              <a:r>
                <a:rPr lang="en-US" sz="48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) </a:t>
              </a:r>
              <a:r>
                <a:rPr kumimoji="1"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กลุ่ม</a:t>
              </a:r>
              <a:r>
                <a:rPr lang="th-TH" sz="4800" b="1" dirty="0">
                  <a:latin typeface="Tahoma" pitchFamily="34" charset="0"/>
                  <a:cs typeface="Tahoma" pitchFamily="34" charset="0"/>
                </a:rPr>
                <a:t>ละ </a:t>
              </a:r>
              <a:r>
                <a:rPr lang="th-TH" sz="4800" b="1" dirty="0">
                  <a:solidFill>
                    <a:srgbClr val="FF0000"/>
                  </a:solidFill>
                  <a:latin typeface="AgincortExtended"/>
                  <a:cs typeface="Tahoma" pitchFamily="34" charset="0"/>
                </a:rPr>
                <a:t>~</a:t>
              </a:r>
              <a:r>
                <a:rPr lang="en-US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3</a:t>
              </a:r>
              <a:r>
                <a:rPr lang="en-US" sz="4800" b="1" dirty="0">
                  <a:latin typeface="Tahoma" pitchFamily="34" charset="0"/>
                  <a:cs typeface="Tahoma" pitchFamily="34" charset="0"/>
                </a:rPr>
                <a:t> </a:t>
              </a:r>
              <a:r>
                <a:rPr lang="th-TH" sz="4800" b="1" dirty="0">
                  <a:latin typeface="Tahoma" pitchFamily="34" charset="0"/>
                  <a:cs typeface="Tahoma" pitchFamily="34" charset="0"/>
                </a:rPr>
                <a:t>นาที</a:t>
              </a:r>
              <a:endParaRPr lang="en-US" sz="4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671"/>
              <a:ext cx="140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60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60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"/>
          <p:cNvSpPr>
            <a:spLocks noChangeArrowheads="1"/>
          </p:cNvSpPr>
          <p:nvPr/>
        </p:nvSpPr>
        <p:spPr bwMode="auto">
          <a:xfrm>
            <a:off x="152400" y="381000"/>
            <a:ext cx="8915400" cy="615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th-TH" sz="12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6600" b="1" u="sng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๑๕.๒๐ – ๑๖.๐๐ น.</a:t>
            </a:r>
          </a:p>
          <a:p>
            <a:pPr algn="ctr"/>
            <a:endParaRPr lang="th-TH" sz="10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6600" b="1">
                <a:latin typeface="Tahoma" pitchFamily="34" charset="0"/>
                <a:cs typeface="Tahoma" pitchFamily="34" charset="0"/>
              </a:rPr>
              <a:t>๖.</a:t>
            </a:r>
            <a:r>
              <a:rPr lang="th-TH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ถอดบทเรียน</a:t>
            </a:r>
            <a:r>
              <a:rPr lang="th-TH" sz="5400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การเรียนรู้ </a:t>
            </a:r>
          </a:p>
          <a:p>
            <a:pPr algn="ctr"/>
            <a:r>
              <a:rPr lang="th-TH" sz="4800" b="1" u="sng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h-TH" sz="4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ร่วมกันสร้างสรรค์</a:t>
            </a:r>
          </a:p>
          <a:p>
            <a:pPr algn="ctr"/>
            <a:r>
              <a:rPr lang="th-TH" sz="4800" b="1">
                <a:latin typeface="Tahoma" pitchFamily="34" charset="0"/>
                <a:cs typeface="Tahoma" pitchFamily="34" charset="0"/>
              </a:rPr>
              <a:t>ผลงาน</a:t>
            </a:r>
            <a:r>
              <a:rPr lang="th-TH" sz="4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4800" b="1">
                <a:latin typeface="Tahoma" pitchFamily="34" charset="0"/>
                <a:cs typeface="Tahoma" pitchFamily="34" charset="0"/>
              </a:rPr>
              <a:t>2</a:t>
            </a:r>
            <a:r>
              <a:rPr lang="en-US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แท้</a:t>
            </a:r>
            <a:r>
              <a:rPr lang="th-TH" sz="4800" b="1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ดี </a:t>
            </a:r>
          </a:p>
          <a:p>
            <a:pPr algn="ctr"/>
            <a:r>
              <a:rPr lang="th-TH" sz="4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ต่อๆไป </a:t>
            </a:r>
          </a:p>
          <a:p>
            <a:pPr algn="ctr"/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อย่างยั่งยืน</a:t>
            </a:r>
            <a:endParaRPr lang="th-TH" sz="48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70" name="Group 2"/>
          <p:cNvGrpSpPr>
            <a:grpSpLocks/>
          </p:cNvGrpSpPr>
          <p:nvPr/>
        </p:nvGrpSpPr>
        <p:grpSpPr bwMode="auto">
          <a:xfrm>
            <a:off x="539750" y="228600"/>
            <a:ext cx="8047038" cy="6629400"/>
            <a:chOff x="340" y="144"/>
            <a:chExt cx="5069" cy="4176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144"/>
              <a:ext cx="5069" cy="3810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th-TH" sz="8000" b="1" dirty="0">
                  <a:latin typeface="Tahoma" pitchFamily="34" charset="0"/>
                  <a:cs typeface="Tahoma" pitchFamily="34" charset="0"/>
                </a:rPr>
                <a:t>อภิปราย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66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ซักถาม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แลกเปลี่ยนประสบการณ์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4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และ</a:t>
              </a:r>
              <a:endParaRPr lang="th-TH" sz="48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ร่วมกันให้ข้อเสนอแนะ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ในการปรับปรุง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latin typeface="Tahoma" pitchFamily="34" charset="0"/>
                  <a:cs typeface="Tahoma" pitchFamily="34" charset="0"/>
                </a:rPr>
                <a:t>ผลงานวิจัย</a:t>
              </a:r>
              <a:r>
                <a:rPr lang="en-US" sz="4800" b="1" dirty="0">
                  <a:latin typeface="Tahoma" pitchFamily="34" charset="0"/>
                  <a:cs typeface="Tahoma" pitchFamily="34" charset="0"/>
                </a:rPr>
                <a:t> R2R </a:t>
              </a:r>
              <a:endParaRPr lang="th-TH" sz="4800" b="1" dirty="0"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ของพวกเรา</a:t>
              </a:r>
              <a:endPara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866"/>
              <a:ext cx="1408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48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48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898" name="Oval 2"/>
          <p:cNvSpPr>
            <a:spLocks noChangeArrowheads="1"/>
          </p:cNvSpPr>
          <p:nvPr/>
        </p:nvSpPr>
        <p:spPr bwMode="auto">
          <a:xfrm>
            <a:off x="5940425" y="4005263"/>
            <a:ext cx="2951163" cy="27082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616899" name="Rectangle 3"/>
          <p:cNvSpPr>
            <a:spLocks noChangeArrowheads="1"/>
          </p:cNvSpPr>
          <p:nvPr/>
        </p:nvSpPr>
        <p:spPr bwMode="auto">
          <a:xfrm>
            <a:off x="250825" y="2370138"/>
            <a:ext cx="2378075" cy="1600200"/>
          </a:xfrm>
          <a:prstGeom prst="rect">
            <a:avLst/>
          </a:prstGeom>
          <a:noFill/>
          <a:ln w="9525">
            <a:solidFill>
              <a:srgbClr val="990099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งานทุกงาน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990099"/>
                </a:solidFill>
                <a:latin typeface="Browallia New" pitchFamily="34" charset="-34"/>
                <a:cs typeface="Browallia New" pitchFamily="34" charset="-34"/>
              </a:rPr>
              <a:t>ต้อง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มีการพัฒนา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616900" name="Rectangle 4"/>
          <p:cNvSpPr>
            <a:spLocks noChangeArrowheads="1"/>
          </p:cNvSpPr>
          <p:nvPr/>
        </p:nvSpPr>
        <p:spPr bwMode="auto">
          <a:xfrm>
            <a:off x="3132138" y="2636838"/>
            <a:ext cx="2879725" cy="1592262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4000" b="1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งานทุกงาน</a:t>
            </a:r>
          </a:p>
          <a:p>
            <a:pPr algn="ctr">
              <a:lnSpc>
                <a:spcPct val="80000"/>
              </a:lnSpc>
            </a:pPr>
            <a:r>
              <a:rPr lang="th-TH" sz="4000" b="1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สามารถ</a:t>
            </a:r>
            <a:r>
              <a:rPr lang="en-US" sz="4000" b="1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</a:pPr>
            <a:r>
              <a:rPr lang="th-TH" sz="4000" b="1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พัฒนาให้ดีขึ้นได้</a:t>
            </a:r>
            <a:r>
              <a:rPr lang="en-US" sz="4000" b="1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616901" name="Rectangle 5"/>
          <p:cNvSpPr>
            <a:spLocks noChangeArrowheads="1"/>
          </p:cNvSpPr>
          <p:nvPr/>
        </p:nvSpPr>
        <p:spPr bwMode="auto">
          <a:xfrm>
            <a:off x="1116013" y="4797425"/>
            <a:ext cx="2592387" cy="1600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การพัฒนา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สามารถ</a:t>
            </a:r>
            <a:r>
              <a:rPr lang="th-TH" sz="4000" b="1" dirty="0">
                <a:solidFill>
                  <a:srgbClr val="990099"/>
                </a:solidFill>
                <a:latin typeface="Browallia New" pitchFamily="34" charset="-34"/>
                <a:cs typeface="Browallia New" pitchFamily="34" charset="-34"/>
              </a:rPr>
              <a:t>ทำได้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ตลอดเวลา</a:t>
            </a:r>
          </a:p>
        </p:txBody>
      </p:sp>
      <p:sp>
        <p:nvSpPr>
          <p:cNvPr id="1616902" name="Rectangle 6"/>
          <p:cNvSpPr>
            <a:spLocks noChangeArrowheads="1"/>
          </p:cNvSpPr>
          <p:nvPr/>
        </p:nvSpPr>
        <p:spPr bwMode="auto">
          <a:xfrm>
            <a:off x="6011863" y="4365625"/>
            <a:ext cx="2879725" cy="209232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การพัฒนา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Browallia New" pitchFamily="34" charset="-34"/>
                <a:cs typeface="Browallia New" pitchFamily="34" charset="-34"/>
              </a:rPr>
              <a:t>สามารถ</a:t>
            </a:r>
            <a:r>
              <a:rPr lang="th-TH" sz="4000" b="1" dirty="0">
                <a:solidFill>
                  <a:schemeClr val="tx2"/>
                </a:solidFill>
                <a:latin typeface="Browallia New" pitchFamily="34" charset="-34"/>
                <a:cs typeface="Browallia New" pitchFamily="34" charset="-34"/>
              </a:rPr>
              <a:t>ทำได้</a:t>
            </a:r>
            <a:r>
              <a:rPr lang="en-US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0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โดยใช้ทรัพยากร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990099"/>
                </a:solidFill>
                <a:latin typeface="Browallia New" pitchFamily="34" charset="-34"/>
                <a:cs typeface="Browallia New" pitchFamily="34" charset="-34"/>
              </a:rPr>
              <a:t>เท่าที่มีอยู่</a:t>
            </a:r>
          </a:p>
        </p:txBody>
      </p:sp>
      <p:sp>
        <p:nvSpPr>
          <p:cNvPr id="1616903" name="Rectangle 7"/>
          <p:cNvSpPr>
            <a:spLocks noChangeArrowheads="1"/>
          </p:cNvSpPr>
          <p:nvPr/>
        </p:nvSpPr>
        <p:spPr bwMode="auto">
          <a:xfrm>
            <a:off x="1547813" y="95250"/>
            <a:ext cx="6135687" cy="214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7200" b="1" u="sng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แนวคิดหลัก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800" b="1">
                <a:solidFill>
                  <a:srgbClr val="0000FF"/>
                </a:solidFill>
                <a:latin typeface="Browallia New" pitchFamily="34" charset="-34"/>
                <a:cs typeface="LilyUPC" pitchFamily="34" charset="-34"/>
              </a:rPr>
              <a:t>ในการพัฒนางาน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800" b="1">
                <a:solidFill>
                  <a:srgbClr val="990099"/>
                </a:solidFill>
                <a:latin typeface="Browallia New" pitchFamily="34" charset="-34"/>
                <a:cs typeface="Browallia New" pitchFamily="34" charset="-34"/>
              </a:rPr>
              <a:t>อย่างต่อเนื่องและยั่งยืน</a:t>
            </a:r>
            <a:endParaRPr lang="en-US" sz="4800" b="1">
              <a:solidFill>
                <a:srgbClr val="990099"/>
              </a:solidFill>
              <a:latin typeface="Angsana New" pitchFamily="18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1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616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616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16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16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16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16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61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1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6898" grpId="0" animBg="1"/>
      <p:bldP spid="1616899" grpId="0" animBg="1" autoUpdateAnimBg="0"/>
      <p:bldP spid="1616900" grpId="0" animBg="1" autoUpdateAnimBg="0"/>
      <p:bldP spid="1616901" grpId="0" animBg="1" autoUpdateAnimBg="0"/>
      <p:bldP spid="1616902" grpId="0" autoUpdateAnimBg="0"/>
      <p:bldP spid="1616903" grpId="0" autoUpdateAnimBg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466" name="Rectangle 2"/>
          <p:cNvSpPr>
            <a:spLocks noChangeArrowheads="1"/>
          </p:cNvSpPr>
          <p:nvPr/>
        </p:nvSpPr>
        <p:spPr bwMode="auto">
          <a:xfrm>
            <a:off x="609600" y="152400"/>
            <a:ext cx="7924800" cy="3859213"/>
          </a:xfrm>
          <a:prstGeom prst="rect">
            <a:avLst/>
          </a:prstGeom>
          <a:noFill/>
          <a:ln w="57150" cmpd="thickThin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80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ทำอย่างไร?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พวกเรา</a:t>
            </a:r>
            <a:endParaRPr lang="en-US" sz="60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จึงจะ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6600" b="1" dirty="0">
                <a:latin typeface="Tahoma" pitchFamily="34" charset="0"/>
                <a:cs typeface="Tahoma" pitchFamily="34" charset="0"/>
              </a:rPr>
              <a:t>อยากทำวิจัย</a:t>
            </a:r>
            <a:r>
              <a:rPr lang="en-US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</a:t>
            </a:r>
            <a:endParaRPr lang="en-US" sz="66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26467" name="Rectangle 3"/>
          <p:cNvSpPr>
            <a:spLocks noChangeArrowheads="1"/>
          </p:cNvSpPr>
          <p:nvPr/>
        </p:nvSpPr>
        <p:spPr bwMode="auto">
          <a:xfrm>
            <a:off x="304800" y="4343400"/>
            <a:ext cx="8458200" cy="2308225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47625" cmpd="thickThin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 defTabSz="762000" eaLnBrk="0" hangingPunct="0">
              <a:lnSpc>
                <a:spcPct val="90000"/>
              </a:lnSpc>
              <a:defRPr/>
            </a:pPr>
            <a:r>
              <a:rPr lang="th-TH" sz="5400" b="1" u="sng" dirty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5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ทำวิจัย</a:t>
            </a:r>
            <a:r>
              <a:rPr lang="en-US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6600" b="1" dirty="0">
                <a:latin typeface="Tahoma" pitchFamily="34" charset="0"/>
                <a:cs typeface="Tahoma" pitchFamily="34" charset="0"/>
              </a:rPr>
              <a:t>R2R</a:t>
            </a:r>
            <a:endParaRPr lang="th-TH" sz="7200" b="1" dirty="0">
              <a:latin typeface="Tahoma" pitchFamily="34" charset="0"/>
              <a:cs typeface="Tahoma" pitchFamily="34" charset="0"/>
            </a:endParaRPr>
          </a:p>
          <a:p>
            <a:pPr algn="ctr" defTabSz="762000" eaLnBrk="0" hangingPunct="0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ได้อย่างมีความสุข </a:t>
            </a:r>
            <a:r>
              <a:rPr lang="th-TH" sz="4400" b="1" u="sng" dirty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44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มีผลงานวิจัยที่ดียิ่งๆขึ้น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ตลอดไป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6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6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6467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466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6324600"/>
          </a:xfrm>
          <a:prstGeom prst="rect">
            <a:avLst/>
          </a:prstGeom>
          <a:noFill/>
          <a:ln w="57150" cmpd="thickThin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54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โดย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ให้รู้ว่า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พวกเราทุกคน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ทำวิจัย </a:t>
            </a: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มาแล้ว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มากมาย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ตั้งแต่เกิด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latin typeface="Tahoma" pitchFamily="34" charset="0"/>
                <a:cs typeface="Tahoma" pitchFamily="34" charset="0"/>
              </a:rPr>
              <a:t>2.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ให้นำผลงานดีๆ </a:t>
            </a:r>
            <a:r>
              <a:rPr lang="th-TH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ที่พวกเราแต่ละคนได้ทำมาแล้ว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มานำเสนอ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 ในที่ประชุมวิชาการ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Paper </a:t>
            </a:r>
            <a:r>
              <a:rPr lang="th-TH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วิจัย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ลงตีพิมพ์</a:t>
            </a:r>
            <a:r>
              <a:rPr lang="th-TH" sz="36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ในวารสารวิชาการ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&gt;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3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เรื่อง)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ให้นำกระบวนการวิจัย </a:t>
            </a: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(Research Methodology)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มาประยุกต์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ในการทำงาน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ทุกงาน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ให้ได้</a:t>
            </a:r>
            <a:r>
              <a:rPr lang="th-TH" sz="3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ที่ดี</a:t>
            </a:r>
            <a:r>
              <a:rPr lang="th-TH" sz="3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มีคุณค่ายิ่งๆขึ้น 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อย่างต่อเนื่อง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(ทุกปี)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ตลอดไป</a:t>
            </a:r>
            <a:endParaRPr lang="en-US" sz="36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693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106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ทำงาน</a:t>
            </a:r>
          </a:p>
          <a:p>
            <a:pPr algn="ctr" eaLnBrk="0" hangingPunct="0">
              <a:defRPr/>
            </a:pP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ทุกงาน</a:t>
            </a:r>
          </a:p>
          <a:p>
            <a:pPr algn="ctr" eaLnBrk="0" hangingPunct="0">
              <a:defRPr/>
            </a:pPr>
            <a:r>
              <a:rPr lang="th-TH" sz="7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</a:p>
          <a:p>
            <a:pPr algn="ctr" eaLnBrk="0" hangingPunct="0">
              <a:defRPr/>
            </a:pPr>
            <a:r>
              <a:rPr lang="th-TH" sz="7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ให้เป็น</a:t>
            </a:r>
          </a:p>
          <a:p>
            <a:pPr algn="ctr" eaLnBrk="0" hangingPunct="0">
              <a:defRPr/>
            </a:pP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 </a:t>
            </a:r>
            <a:r>
              <a:rPr lang="th-TH" sz="7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แท้</a:t>
            </a: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7200" b="1" dirty="0"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>
            <a:spLocks noChangeArrowheads="1"/>
          </p:cNvSpPr>
          <p:nvPr/>
        </p:nvSpPr>
        <p:spPr bwMode="auto">
          <a:xfrm>
            <a:off x="152400" y="1508125"/>
            <a:ext cx="8839200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ประกอบด้วย</a:t>
            </a:r>
            <a:endParaRPr lang="th-TH" b="1" dirty="0">
              <a:solidFill>
                <a:srgbClr val="FF0000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ctr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กิจกรรม </a:t>
            </a:r>
            <a:r>
              <a:rPr lang="th-TH" b="1" u="sng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และ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ขั้นตอน </a:t>
            </a:r>
          </a:p>
          <a:p>
            <a:pPr algn="ctr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ในการดำเนินงาน </a:t>
            </a:r>
            <a:r>
              <a:rPr lang="th-TH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ที่สำคัญ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8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ประการ คือ</a:t>
            </a:r>
            <a:endParaRPr lang="en-US" b="1" dirty="0">
              <a:solidFill>
                <a:srgbClr val="00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1.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การกำหนดเป็นนโยบายจากผู้บริหารสูงสุดขององค์การ </a:t>
            </a:r>
            <a:endParaRPr lang="en-US" b="1" dirty="0">
              <a:solidFill>
                <a:srgbClr val="FF0000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th-TH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2.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การกำหนดหน่วยงานผู้รับผิดชอบ </a:t>
            </a:r>
            <a:endParaRPr lang="en-US" b="1" dirty="0">
              <a:solidFill>
                <a:srgbClr val="00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3.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การสรรหาบุคคลผู้รับผิดชอบ </a:t>
            </a:r>
            <a:endParaRPr lang="en-US" b="1" dirty="0">
              <a:solidFill>
                <a:srgbClr val="CC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4.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การจัดทำ </a:t>
            </a:r>
            <a:r>
              <a:rPr lang="en-US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“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โครงการ</a:t>
            </a:r>
            <a:r>
              <a:rPr lang="en-US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”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พัฒนาการทำงานประจำให้เป็นผลงานทางวิชาการ ขององค์การ</a:t>
            </a:r>
            <a:endParaRPr lang="en-US" b="1" dirty="0">
              <a:solidFill>
                <a:srgbClr val="FF0000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5.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การจัดทำ 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“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ระบบงาน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”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ของการดำเนินงานทำงานประจำให้เป็นผลงานทางวิชาการ</a:t>
            </a:r>
            <a:endParaRPr lang="en-US" b="1" dirty="0">
              <a:solidFill>
                <a:srgbClr val="00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6.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การฝึกอบรมเชิงปฏิบัติการ </a:t>
            </a:r>
            <a:r>
              <a:rPr lang="en-US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(Workshop Training) 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ในการทำงานประจำของตนให้เป็นผลงานทางวิชาการ ในสถานการณ์จริง </a:t>
            </a:r>
            <a:endParaRPr lang="en-US" b="1" dirty="0">
              <a:solidFill>
                <a:srgbClr val="CC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7.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การจัดเวทีให้มีการ</a:t>
            </a:r>
            <a:r>
              <a:rPr lang="th-TH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นำผลงานทางวิชาการ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จากงานประจำนี้ มาเผยแพร่</a:t>
            </a:r>
            <a:r>
              <a:rPr lang="en-US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algn="thaiDist" eaLnBrk="0" hangingPunct="0">
              <a:lnSpc>
                <a:spcPct val="95000"/>
              </a:lnSpc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  <a:defRPr/>
            </a:pPr>
            <a:r>
              <a:rPr lang="th-TH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en-US" sz="1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	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8.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การสนับสนุน และ ส่งเสริม การทำงานประจำของตนให้เป็นผลงานทางวิชาการ อย่างเข้มแข็ง จริงจัง จริงใจ และ ต่อเนื่อง ตลอดไป</a:t>
            </a:r>
            <a:endParaRPr lang="en-US" b="1" dirty="0">
              <a:solidFill>
                <a:srgbClr val="0000FF"/>
              </a:solidFill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228600" y="152400"/>
            <a:ext cx="8686800" cy="12001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</a:pPr>
            <a:r>
              <a:rPr lang="th-TH" sz="40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4000" b="1" u="sng"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0" hangingPunct="0">
              <a:tabLst>
                <a:tab pos="342900" algn="l"/>
                <a:tab pos="539750" algn="l"/>
                <a:tab pos="685800" algn="l"/>
                <a:tab pos="809625" algn="l"/>
                <a:tab pos="1028700" algn="l"/>
                <a:tab pos="1371600" algn="l"/>
              </a:tabLst>
            </a:pPr>
            <a:r>
              <a:rPr lang="th-TH" sz="3200" b="1">
                <a:latin typeface="Tahoma" pitchFamily="34" charset="0"/>
                <a:cs typeface="Tahoma" pitchFamily="34" charset="0"/>
              </a:rPr>
              <a:t>ในการ</a:t>
            </a:r>
            <a:r>
              <a:rPr lang="th-TH" sz="3200" b="1">
                <a:latin typeface="Tahoma" pitchFamily="34" charset="0"/>
                <a:ea typeface="Times New Roman" pitchFamily="18" charset="0"/>
                <a:cs typeface="Tahoma" pitchFamily="34" charset="0"/>
              </a:rPr>
              <a:t>ทำงานประจำให้เป็นผลงานทางวิชาการ</a:t>
            </a:r>
            <a:endParaRPr lang="en-US" sz="32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18375" y="1524000"/>
            <a:ext cx="1597025" cy="1938338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2400" b="1">
                <a:latin typeface="Tahoma" pitchFamily="34" charset="0"/>
                <a:ea typeface="Times New Roman" pitchFamily="18" charset="0"/>
                <a:cs typeface="Tahoma" pitchFamily="34" charset="0"/>
              </a:rPr>
              <a:t>หน่วยงาน</a:t>
            </a:r>
          </a:p>
          <a:p>
            <a:pPr algn="ctr"/>
            <a:r>
              <a:rPr lang="th-TH" sz="2400" b="1">
                <a:latin typeface="Tahoma" pitchFamily="34" charset="0"/>
                <a:ea typeface="Times New Roman" pitchFamily="18" charset="0"/>
                <a:cs typeface="Tahoma" pitchFamily="34" charset="0"/>
              </a:rPr>
              <a:t>ของเรา</a:t>
            </a:r>
          </a:p>
          <a:p>
            <a:pPr algn="ctr"/>
            <a:r>
              <a:rPr lang="th-TH" sz="2400" b="1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มีอะไรบ้าง</a:t>
            </a:r>
          </a:p>
          <a:p>
            <a:pPr algn="ctr"/>
            <a:r>
              <a:rPr lang="th-TH" sz="2400" b="1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เพียงพอ</a:t>
            </a:r>
          </a:p>
          <a:p>
            <a:pPr algn="ctr"/>
            <a:r>
              <a:rPr lang="th-TH" sz="2400" b="1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หรือยัง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?</a:t>
            </a:r>
            <a:endParaRPr lang="th-TH" sz="2400">
              <a:solidFill>
                <a:srgbClr val="FF0000"/>
              </a:solidFill>
              <a:ea typeface="Times New Roman" pitchFamily="18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1" grpId="0"/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4" name="Group 2"/>
          <p:cNvGrpSpPr>
            <a:grpSpLocks/>
          </p:cNvGrpSpPr>
          <p:nvPr/>
        </p:nvGrpSpPr>
        <p:grpSpPr bwMode="auto">
          <a:xfrm>
            <a:off x="539750" y="1512888"/>
            <a:ext cx="8047038" cy="5116512"/>
            <a:chOff x="340" y="894"/>
            <a:chExt cx="5069" cy="3369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894"/>
              <a:ext cx="5069" cy="3344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6000" b="1" dirty="0">
                  <a:latin typeface="Tahoma" pitchFamily="34" charset="0"/>
                  <a:cs typeface="Tahoma" pitchFamily="34" charset="0"/>
                </a:rPr>
                <a:t>๑.ฝึกปฏิบัติการ</a:t>
              </a:r>
            </a:p>
            <a:p>
              <a:pPr algn="ctr">
                <a:defRPr/>
              </a:pPr>
              <a:r>
                <a:rPr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ใน</a:t>
              </a:r>
              <a:r>
                <a:rPr lang="th-TH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การเขียน</a:t>
              </a:r>
              <a:endParaRPr lang="en-US" sz="48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en-US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Research Proposal</a:t>
              </a:r>
              <a:endParaRPr lang="th-TH" sz="4400" b="1" dirty="0"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4400" b="1" u="sng" dirty="0">
                  <a:latin typeface="Tahoma" pitchFamily="34" charset="0"/>
                  <a:cs typeface="Tahoma" pitchFamily="34" charset="0"/>
                </a:rPr>
                <a:t>และ</a:t>
              </a:r>
            </a:p>
            <a:p>
              <a:pPr algn="ctr">
                <a:defRPr/>
              </a:pPr>
              <a:r>
                <a:rPr lang="th-TH" sz="44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การขอใบรับรองจริยธรรม</a:t>
              </a:r>
            </a:p>
            <a:p>
              <a:pPr algn="ctr">
                <a:defRPr/>
              </a:pPr>
              <a:r>
                <a:rPr lang="th-TH" sz="44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ของงานวิจัย</a:t>
              </a:r>
              <a:r>
                <a:rPr lang="en-US" sz="44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 R</a:t>
              </a:r>
              <a:r>
                <a:rPr lang="en-US" sz="4400" b="1" dirty="0"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44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R</a:t>
              </a:r>
            </a:p>
            <a:p>
              <a:pPr algn="ctr">
                <a:defRPr/>
              </a:pPr>
              <a:endPara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842"/>
              <a:ext cx="14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44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44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15715" name="Rectangle 4"/>
          <p:cNvSpPr>
            <a:spLocks noChangeArrowheads="1"/>
          </p:cNvSpPr>
          <p:nvPr/>
        </p:nvSpPr>
        <p:spPr bwMode="auto">
          <a:xfrm>
            <a:off x="381000" y="246063"/>
            <a:ext cx="7772400" cy="110799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6600" b="1" dirty="0">
                <a:solidFill>
                  <a:srgbClr val="00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กิจกรรมต่อไป </a:t>
            </a: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(</a:t>
            </a:r>
            <a:r>
              <a:rPr lang="th-TH" sz="4800" b="1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ควรมี</a:t>
            </a: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)</a:t>
            </a:r>
            <a:endParaRPr lang="th-TH" sz="6600" dirty="0">
              <a:solidFill>
                <a:srgbClr val="FF0000"/>
              </a:solidFill>
              <a:ea typeface="Times New Roman" pitchFamily="18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6" name="Rectangle 2"/>
          <p:cNvSpPr>
            <a:spLocks noChangeArrowheads="1"/>
          </p:cNvSpPr>
          <p:nvPr/>
        </p:nvSpPr>
        <p:spPr bwMode="auto">
          <a:xfrm>
            <a:off x="2241550" y="1562100"/>
            <a:ext cx="47767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6000" b="1" dirty="0"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6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การวิจัย</a:t>
            </a:r>
            <a:endParaRPr lang="en-US" sz="60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เพื่อแก้ปัญหา</a:t>
            </a:r>
          </a:p>
        </p:txBody>
      </p:sp>
      <p:sp>
        <p:nvSpPr>
          <p:cNvPr id="1086467" name="Rectangle 3"/>
          <p:cNvSpPr>
            <a:spLocks noChangeArrowheads="1"/>
          </p:cNvSpPr>
          <p:nvPr/>
        </p:nvSpPr>
        <p:spPr bwMode="auto">
          <a:xfrm>
            <a:off x="533400" y="304800"/>
            <a:ext cx="8175625" cy="13239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8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R2R</a:t>
            </a:r>
            <a:endParaRPr lang="th-TH" sz="8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3400" y="3706813"/>
            <a:ext cx="8175625" cy="27701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57150" cmpd="thickThin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แท้</a:t>
            </a:r>
            <a:r>
              <a:rPr lang="th-TH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ดี</a:t>
            </a:r>
          </a:p>
          <a:p>
            <a:pPr algn="ctr">
              <a:defRPr/>
            </a:pPr>
            <a:r>
              <a:rPr lang="th-TH" sz="4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E)</a:t>
            </a: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4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การวิจัย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เพื่อแก้ปัญหา</a:t>
            </a:r>
          </a:p>
          <a:p>
            <a:pPr algn="ctr"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อย่างยั่งยืน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6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6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466" grpId="0"/>
      <p:bldP spid="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738" name="Group 2"/>
          <p:cNvGrpSpPr>
            <a:grpSpLocks/>
          </p:cNvGrpSpPr>
          <p:nvPr/>
        </p:nvGrpSpPr>
        <p:grpSpPr bwMode="auto">
          <a:xfrm>
            <a:off x="381000" y="304800"/>
            <a:ext cx="8375650" cy="6384925"/>
            <a:chOff x="336" y="218"/>
            <a:chExt cx="5276" cy="4022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36" y="218"/>
              <a:ext cx="5276" cy="3810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th-TH" sz="7200" b="1" dirty="0">
                  <a:latin typeface="Tahoma" pitchFamily="34" charset="0"/>
                  <a:cs typeface="Tahoma" pitchFamily="34" charset="0"/>
                </a:rPr>
                <a:t>๒.การติดตาม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u="sng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และ</a:t>
              </a:r>
              <a:r>
                <a:rPr lang="th-TH" sz="60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ส่งเสริม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6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การพัฒนา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sz="54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5400" b="1" dirty="0"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54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endPara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ที่มีคุณภาพดี</a:t>
              </a:r>
              <a:r>
                <a:rPr lang="th-TH" sz="44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5400" b="1" dirty="0">
                  <a:latin typeface="Tahoma" pitchFamily="34" charset="0"/>
                  <a:cs typeface="Tahoma" pitchFamily="34" charset="0"/>
                </a:rPr>
                <a:t>สร้างความมั่นใจ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สู่</a:t>
              </a:r>
              <a:r>
                <a:rPr lang="th-TH" sz="44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การพัฒนา</a:t>
              </a:r>
              <a:r>
                <a:rPr lang="th-TH" sz="4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ผลงานวิจัย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th-TH" sz="44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ที่มีความสุข </a:t>
              </a:r>
              <a:r>
                <a:rPr lang="th-TH" sz="4000" b="1" u="sng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และ</a:t>
              </a:r>
              <a:r>
                <a:rPr lang="th-TH" sz="4000" b="1" dirty="0">
                  <a:solidFill>
                    <a:srgbClr val="C0000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th-TH" sz="4400" b="1" dirty="0">
                  <a:latin typeface="Tahoma" pitchFamily="34" charset="0"/>
                  <a:cs typeface="Tahoma" pitchFamily="34" charset="0"/>
                </a:rPr>
                <a:t>ยั่งยืน</a:t>
              </a: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936"/>
              <a:ext cx="1408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32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32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870075" y="-14288"/>
          <a:ext cx="6113463" cy="723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" r:id="rId4" imgW="6172209" imgH="7322550" progId="Word.Document.8">
                  <p:embed/>
                </p:oleObj>
              </mc:Choice>
              <mc:Fallback>
                <p:oleObj name="Document" r:id="rId4" imgW="6172209" imgH="732255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0075" y="-14288"/>
                        <a:ext cx="6113463" cy="723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0"/>
          <p:cNvSpPr txBox="1">
            <a:spLocks noChangeArrowheads="1"/>
          </p:cNvSpPr>
          <p:nvPr/>
        </p:nvSpPr>
        <p:spPr bwMode="auto">
          <a:xfrm>
            <a:off x="5724525" y="762000"/>
            <a:ext cx="2951163" cy="830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>
                <a:cs typeface="Times New Roman" pitchFamily="18" charset="0"/>
              </a:rPr>
              <a:t>N</a:t>
            </a:r>
            <a:r>
              <a:rPr lang="en-US" sz="2400" b="1" dirty="0">
                <a:solidFill>
                  <a:srgbClr val="0000FF"/>
                </a:solidFill>
                <a:cs typeface="Times New Roman" pitchFamily="18" charset="0"/>
              </a:rPr>
              <a:t>ational </a:t>
            </a:r>
            <a:r>
              <a:rPr lang="en-US" sz="2400" b="1" dirty="0"/>
              <a:t>T</a:t>
            </a:r>
            <a:r>
              <a:rPr lang="en-US" sz="2400" b="1" dirty="0">
                <a:solidFill>
                  <a:srgbClr val="0000FF"/>
                </a:solidFill>
              </a:rPr>
              <a:t>raining</a:t>
            </a:r>
            <a:r>
              <a:rPr lang="en-US" sz="2400" b="1" dirty="0"/>
              <a:t> C</a:t>
            </a:r>
            <a:r>
              <a:rPr lang="en-US" sz="2400" b="1" dirty="0">
                <a:solidFill>
                  <a:srgbClr val="0000FF"/>
                </a:solidFill>
              </a:rPr>
              <a:t>enter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(วช.)</a:t>
            </a:r>
            <a:endParaRPr lang="en-US" sz="2400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6143625" y="3733800"/>
            <a:ext cx="2341563" cy="461963"/>
          </a:xfrm>
          <a:prstGeom prst="rect">
            <a:avLst/>
          </a:pr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2400" b="1">
                <a:solidFill>
                  <a:srgbClr val="FF0000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ม.เกษตรศาสตร์</a:t>
            </a:r>
            <a:endParaRPr lang="th-TH" sz="2400">
              <a:solidFill>
                <a:srgbClr val="FF0000"/>
              </a:solidFill>
              <a:ea typeface="Calibri" pitchFamily="34" charset="0"/>
              <a:cs typeface="Tahoma" pitchFamily="34" charset="0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6316663" y="5867400"/>
            <a:ext cx="1306512" cy="40005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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ebdings" pitchFamily="18" charset="2"/>
              </a:rPr>
              <a:t>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ลูกไก่</a:t>
            </a:r>
            <a:endParaRPr lang="th-TH">
              <a:solidFill>
                <a:srgbClr val="FF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40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Organization </a:t>
            </a:r>
            <a:r>
              <a:rPr lang="en-US" sz="4000" b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Development</a:t>
            </a:r>
            <a:r>
              <a:rPr lang="en-US" sz="40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by </a:t>
            </a:r>
            <a:r>
              <a:rPr lang="en-US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SOAR</a:t>
            </a:r>
            <a:r>
              <a:rPr lang="en-US" sz="40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Technique</a:t>
            </a:r>
            <a:endParaRPr lang="th-TH" sz="4000" smtClean="0">
              <a:solidFill>
                <a:srgbClr val="0000FF"/>
              </a:solidFill>
            </a:endParaRPr>
          </a:p>
        </p:txBody>
      </p:sp>
      <p:pic>
        <p:nvPicPr>
          <p:cNvPr id="117763" name="Content Placeholder 3" descr="SOAR_diagram-filtered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468438"/>
            <a:ext cx="5861050" cy="5354637"/>
          </a:xfrm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5" name="Text Box 3"/>
          <p:cNvSpPr txBox="1">
            <a:spLocks noChangeArrowheads="1"/>
          </p:cNvSpPr>
          <p:nvPr/>
        </p:nvSpPr>
        <p:spPr bwMode="auto">
          <a:xfrm>
            <a:off x="304800" y="152400"/>
            <a:ext cx="8534400" cy="868363"/>
          </a:xfrm>
          <a:prstGeom prst="rect">
            <a:avLst/>
          </a:prstGeom>
          <a:gradFill rotWithShape="1">
            <a:gsLst>
              <a:gs pos="0">
                <a:srgbClr val="66FF33">
                  <a:gamma/>
                  <a:tint val="9412"/>
                  <a:invGamma/>
                </a:srgbClr>
              </a:gs>
              <a:gs pos="100000">
                <a:srgbClr val="66FF33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High Efficiency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and</a:t>
            </a: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Sustainable 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Organizational Services Development </a:t>
            </a:r>
            <a:r>
              <a:rPr lang="en-US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&amp;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Improvement</a:t>
            </a:r>
          </a:p>
        </p:txBody>
      </p:sp>
      <p:grpSp>
        <p:nvGrpSpPr>
          <p:cNvPr id="118787" name="Group 27"/>
          <p:cNvGrpSpPr>
            <a:grpSpLocks/>
          </p:cNvGrpSpPr>
          <p:nvPr/>
        </p:nvGrpSpPr>
        <p:grpSpPr bwMode="auto">
          <a:xfrm>
            <a:off x="33338" y="1268413"/>
            <a:ext cx="9075737" cy="5089525"/>
            <a:chOff x="34009" y="1268412"/>
            <a:chExt cx="9074496" cy="5090270"/>
          </a:xfrm>
        </p:grpSpPr>
        <p:grpSp>
          <p:nvGrpSpPr>
            <p:cNvPr id="118792" name="Group 4"/>
            <p:cNvGrpSpPr>
              <a:grpSpLocks/>
            </p:cNvGrpSpPr>
            <p:nvPr/>
          </p:nvGrpSpPr>
          <p:grpSpPr bwMode="auto">
            <a:xfrm>
              <a:off x="250825" y="5374426"/>
              <a:ext cx="8629295" cy="563006"/>
              <a:chOff x="320" y="30"/>
              <a:chExt cx="5148" cy="1526"/>
            </a:xfrm>
          </p:grpSpPr>
          <p:sp>
            <p:nvSpPr>
              <p:cNvPr id="6" name="AutoShape 3" descr="White marble"/>
              <p:cNvSpPr>
                <a:spLocks noChangeArrowheads="1"/>
              </p:cNvSpPr>
              <p:nvPr/>
            </p:nvSpPr>
            <p:spPr bwMode="auto">
              <a:xfrm>
                <a:off x="320" y="30"/>
                <a:ext cx="5148" cy="1364"/>
              </a:xfrm>
              <a:prstGeom prst="plus">
                <a:avLst>
                  <a:gd name="adj" fmla="val 6694"/>
                </a:avLst>
              </a:prstGeom>
              <a:noFill/>
              <a:ln w="76200" cmpd="tri">
                <a:solidFill>
                  <a:srgbClr val="FF66FF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 sz="1800"/>
              </a:p>
            </p:txBody>
          </p:sp>
          <p:sp>
            <p:nvSpPr>
              <p:cNvPr id="7" name="Rectangle 4"/>
              <p:cNvSpPr>
                <a:spLocks noChangeArrowheads="1"/>
              </p:cNvSpPr>
              <p:nvPr/>
            </p:nvSpPr>
            <p:spPr bwMode="auto">
              <a:xfrm>
                <a:off x="773" y="103"/>
                <a:ext cx="4256" cy="14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defRPr/>
                </a:pPr>
                <a:r>
                  <a:rPr lang="en-US" sz="3600" b="1" dirty="0">
                    <a:solidFill>
                      <a:srgbClr val="FF0000"/>
                    </a:solidFill>
                    <a:cs typeface="Times New Roman" pitchFamily="18" charset="0"/>
                  </a:rPr>
                  <a:t>P</a:t>
                </a:r>
                <a:r>
                  <a:rPr lang="en-US" sz="3600" b="1" dirty="0">
                    <a:solidFill>
                      <a:srgbClr val="0000FF"/>
                    </a:solidFill>
                    <a:cs typeface="Times New Roman" pitchFamily="18" charset="0"/>
                  </a:rPr>
                  <a:t>ublic </a:t>
                </a:r>
                <a:r>
                  <a:rPr lang="en-US" sz="3600" b="1" dirty="0">
                    <a:solidFill>
                      <a:srgbClr val="FF0000"/>
                    </a:solidFill>
                    <a:cs typeface="Times New Roman" pitchFamily="18" charset="0"/>
                  </a:rPr>
                  <a:t>P</a:t>
                </a:r>
                <a:r>
                  <a:rPr lang="en-US" sz="3600" b="1" dirty="0">
                    <a:solidFill>
                      <a:srgbClr val="0000FF"/>
                    </a:solidFill>
                    <a:cs typeface="Times New Roman" pitchFamily="18" charset="0"/>
                  </a:rPr>
                  <a:t>rivate </a:t>
                </a:r>
                <a:r>
                  <a:rPr lang="en-US" sz="3600" b="1" dirty="0">
                    <a:solidFill>
                      <a:srgbClr val="FF0000"/>
                    </a:solidFill>
                    <a:cs typeface="Times New Roman" pitchFamily="18" charset="0"/>
                  </a:rPr>
                  <a:t>P</a:t>
                </a:r>
                <a:r>
                  <a:rPr lang="en-US" sz="3600" b="1" dirty="0">
                    <a:solidFill>
                      <a:srgbClr val="0000FF"/>
                    </a:solidFill>
                    <a:cs typeface="Times New Roman" pitchFamily="18" charset="0"/>
                  </a:rPr>
                  <a:t>artnership: </a:t>
                </a:r>
                <a:r>
                  <a:rPr lang="en-US" sz="3600" b="1" dirty="0">
                    <a:solidFill>
                      <a:srgbClr val="FF0000"/>
                    </a:solidFill>
                    <a:cs typeface="Times New Roman" pitchFamily="18" charset="0"/>
                  </a:rPr>
                  <a:t>PPP</a:t>
                </a:r>
                <a:endParaRPr lang="en-US" sz="3600" b="1" i="1" dirty="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>
            <a:xfrm>
              <a:off x="34009" y="5949280"/>
              <a:ext cx="9074496" cy="409402"/>
              <a:chOff x="34009" y="5939988"/>
              <a:chExt cx="9074496" cy="409402"/>
            </a:xfrm>
            <a:solidFill>
              <a:srgbClr val="FFFF00"/>
            </a:solidFill>
          </p:grpSpPr>
          <p:sp>
            <p:nvSpPr>
              <p:cNvPr id="356354" name="Text Box 2"/>
              <p:cNvSpPr txBox="1">
                <a:spLocks noChangeArrowheads="1"/>
              </p:cNvSpPr>
              <p:nvPr/>
            </p:nvSpPr>
            <p:spPr bwMode="auto">
              <a:xfrm>
                <a:off x="34009" y="5939988"/>
                <a:ext cx="3745903" cy="40011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P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ublic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/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Government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Sectors</a:t>
                </a:r>
              </a:p>
            </p:txBody>
          </p:sp>
          <p:sp>
            <p:nvSpPr>
              <p:cNvPr id="10" name="Text Box 2"/>
              <p:cNvSpPr txBox="1">
                <a:spLocks noChangeArrowheads="1"/>
              </p:cNvSpPr>
              <p:nvPr/>
            </p:nvSpPr>
            <p:spPr bwMode="auto">
              <a:xfrm>
                <a:off x="3779912" y="5939988"/>
                <a:ext cx="2227987" cy="400110"/>
              </a:xfrm>
              <a:prstGeom prst="rect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P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rivate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Sectors</a:t>
                </a:r>
              </a:p>
            </p:txBody>
          </p:sp>
          <p:sp>
            <p:nvSpPr>
              <p:cNvPr id="11" name="Text Box 2"/>
              <p:cNvSpPr txBox="1">
                <a:spLocks noChangeArrowheads="1"/>
              </p:cNvSpPr>
              <p:nvPr/>
            </p:nvSpPr>
            <p:spPr bwMode="auto">
              <a:xfrm>
                <a:off x="6012161" y="5949280"/>
                <a:ext cx="3096344" cy="400110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P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ublic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/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People</a:t>
                </a:r>
                <a:r>
                  <a:rPr lang="en-US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en-US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Sectors</a:t>
                </a:r>
              </a:p>
            </p:txBody>
          </p:sp>
        </p:grpSp>
        <p:sp>
          <p:nvSpPr>
            <p:cNvPr id="13" name="Striped Right Arrow 12"/>
            <p:cNvSpPr/>
            <p:nvPr/>
          </p:nvSpPr>
          <p:spPr>
            <a:xfrm rot="16200000">
              <a:off x="2663567" y="3032454"/>
              <a:ext cx="4032840" cy="504756"/>
            </a:xfrm>
            <a:prstGeom prst="stripedRightArrow">
              <a:avLst/>
            </a:prstGeom>
            <a:solidFill>
              <a:srgbClr val="00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/>
            </a:p>
          </p:txBody>
        </p:sp>
        <p:sp>
          <p:nvSpPr>
            <p:cNvPr id="14" name="Title 1"/>
            <p:cNvSpPr txBox="1">
              <a:spLocks/>
            </p:cNvSpPr>
            <p:nvPr/>
          </p:nvSpPr>
          <p:spPr bwMode="auto">
            <a:xfrm>
              <a:off x="251466" y="4869389"/>
              <a:ext cx="4176142" cy="43186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b="1" kern="0" dirty="0">
                  <a:solidFill>
                    <a:srgbClr val="FF00FF"/>
                  </a:solidFill>
                  <a:latin typeface="Tahoma" pitchFamily="34" charset="0"/>
                  <a:ea typeface="+mj-ea"/>
                  <a:cs typeface="Tahoma" pitchFamily="34" charset="0"/>
                </a:rPr>
                <a:t>Time / Duration</a:t>
              </a:r>
              <a:endParaRPr lang="th-TH" kern="0" dirty="0">
                <a:solidFill>
                  <a:srgbClr val="FF00FF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5" name="Title 1"/>
            <p:cNvSpPr txBox="1">
              <a:spLocks/>
            </p:cNvSpPr>
            <p:nvPr/>
          </p:nvSpPr>
          <p:spPr bwMode="auto">
            <a:xfrm>
              <a:off x="4932364" y="4869389"/>
              <a:ext cx="3898367" cy="43186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en-US" b="1" kern="0" dirty="0">
                  <a:solidFill>
                    <a:srgbClr val="FF00FF"/>
                  </a:solidFill>
                  <a:latin typeface="Tahoma" pitchFamily="34" charset="0"/>
                  <a:ea typeface="+mj-ea"/>
                  <a:cs typeface="Tahoma" pitchFamily="34" charset="0"/>
                </a:rPr>
                <a:t>Main Activities / Outcomes</a:t>
              </a:r>
              <a:endParaRPr lang="th-TH" kern="0" dirty="0">
                <a:solidFill>
                  <a:srgbClr val="FF00FF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835575" y="3780205"/>
              <a:ext cx="930148" cy="3699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latin typeface="Tahoma" pitchFamily="34" charset="0"/>
                  <a:cs typeface="Tahoma" pitchFamily="34" charset="0"/>
                </a:rPr>
                <a:t>Year 2</a:t>
              </a:r>
              <a:endParaRPr lang="th-TH" sz="18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35575" y="4356551"/>
              <a:ext cx="930148" cy="36835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Year 1</a:t>
              </a:r>
              <a:endParaRPr lang="th-TH" sz="18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35575" y="3203857"/>
              <a:ext cx="930148" cy="36994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Year 3</a:t>
              </a:r>
              <a:endParaRPr lang="th-TH" sz="18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35575" y="2627511"/>
              <a:ext cx="930148" cy="3699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latin typeface="Tahoma" pitchFamily="34" charset="0"/>
                  <a:cs typeface="Tahoma" pitchFamily="34" charset="0"/>
                </a:rPr>
                <a:t>Year 4</a:t>
              </a:r>
              <a:endParaRPr lang="th-TH" sz="1800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835575" y="2051164"/>
              <a:ext cx="930148" cy="36994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Year 5</a:t>
              </a:r>
              <a:endParaRPr lang="th-TH" sz="18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800654" y="1484344"/>
              <a:ext cx="1012687" cy="3699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Year …</a:t>
              </a:r>
              <a:endParaRPr lang="th-TH" sz="1800" dirty="0">
                <a:solidFill>
                  <a:srgbClr val="FF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949824" y="4366077"/>
              <a:ext cx="4069793" cy="33818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Initial project, Total plan, Start firmly</a:t>
              </a:r>
              <a:endParaRPr lang="th-TH" sz="1600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510135" y="3853240"/>
              <a:ext cx="3176153" cy="3381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latin typeface="Tahoma" pitchFamily="34" charset="0"/>
                  <a:cs typeface="Tahoma" pitchFamily="34" charset="0"/>
                </a:rPr>
                <a:t>Working Model Development</a:t>
              </a:r>
              <a:endParaRPr lang="th-TH" sz="1600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981558" y="3276893"/>
              <a:ext cx="2704730" cy="339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Practical Working Model</a:t>
              </a:r>
              <a:endParaRPr lang="th-TH" sz="1600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457754" y="1484344"/>
              <a:ext cx="2866633" cy="36994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kern="0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Continuing Sustainably</a:t>
              </a:r>
              <a:endParaRPr lang="th-TH" sz="1800" dirty="0">
                <a:solidFill>
                  <a:srgbClr val="FF0000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52998" y="2060690"/>
              <a:ext cx="4096778" cy="33818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Confirmative Practical Working Model</a:t>
              </a:r>
              <a:endParaRPr lang="th-TH" sz="1600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056172" y="2492553"/>
              <a:ext cx="3888843" cy="58587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600" b="1" kern="0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Lesion learned, Knowledge Sharing,</a:t>
              </a:r>
            </a:p>
            <a:p>
              <a:pPr algn="ctr">
                <a:defRPr/>
              </a:pPr>
              <a:r>
                <a:rPr lang="en-US" sz="1600" b="1" kern="0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Documentations , Publications</a:t>
              </a:r>
              <a:endParaRPr lang="th-TH" sz="1600" dirty="0">
                <a:solidFill>
                  <a:srgbClr val="FF00FF"/>
                </a:solidFill>
              </a:endParaRPr>
            </a:p>
          </p:txBody>
        </p:sp>
      </p:grpSp>
      <p:sp>
        <p:nvSpPr>
          <p:cNvPr id="118788" name="Rectangle 3"/>
          <p:cNvSpPr>
            <a:spLocks noChangeArrowheads="1"/>
          </p:cNvSpPr>
          <p:nvPr/>
        </p:nvSpPr>
        <p:spPr bwMode="auto">
          <a:xfrm>
            <a:off x="-36513" y="6381750"/>
            <a:ext cx="9180513" cy="60483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 cmpd="thickThin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FF00FF"/>
                </a:solidFill>
                <a:cs typeface="Times New Roman" pitchFamily="18" charset="0"/>
              </a:rPr>
              <a:t>Sufficiency Economy</a:t>
            </a:r>
            <a:endParaRPr lang="th-TH" sz="3600" b="1">
              <a:solidFill>
                <a:srgbClr val="FF00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41736" y="3048000"/>
            <a:ext cx="2425664" cy="769441"/>
          </a:xfrm>
          <a:prstGeom prst="rect">
            <a:avLst/>
          </a:prstGeom>
          <a:solidFill>
            <a:srgbClr val="FFFF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Sustainable</a:t>
            </a:r>
            <a:endParaRPr lang="th-TH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 Organization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auto">
          <a:xfrm>
            <a:off x="527050" y="1860550"/>
            <a:ext cx="80772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/>
            <a:endParaRPr lang="th-TH" sz="3600" b="1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179388" y="228600"/>
            <a:ext cx="8050212" cy="5540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66FF33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Main Functions of </a:t>
            </a:r>
            <a:r>
              <a:rPr lang="en-US" sz="3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PPP</a:t>
            </a:r>
            <a:r>
              <a:rPr lang="en-US" sz="3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for Org.</a:t>
            </a:r>
            <a:r>
              <a:rPr lang="th-TH" sz="3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000" b="1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Services</a:t>
            </a:r>
            <a:endParaRPr lang="th-TH" sz="3000" b="1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7796" name="Rectangle 4"/>
          <p:cNvSpPr>
            <a:spLocks noChangeArrowheads="1"/>
          </p:cNvSpPr>
          <p:nvPr/>
        </p:nvSpPr>
        <p:spPr bwMode="auto">
          <a:xfrm>
            <a:off x="2757488" y="4597400"/>
            <a:ext cx="36782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u="sng" dirty="0">
                <a:solidFill>
                  <a:srgbClr val="0000FF"/>
                </a:solidFill>
              </a:rPr>
              <a:t>Public </a:t>
            </a:r>
            <a:r>
              <a:rPr lang="en-US" b="1" u="sng" dirty="0">
                <a:solidFill>
                  <a:srgbClr val="FF0000"/>
                </a:solidFill>
              </a:rPr>
              <a:t>/</a:t>
            </a:r>
            <a:r>
              <a:rPr lang="en-US" b="1" u="sng" dirty="0">
                <a:solidFill>
                  <a:srgbClr val="0000FF"/>
                </a:solidFill>
              </a:rPr>
              <a:t> Government</a:t>
            </a:r>
          </a:p>
          <a:p>
            <a:pPr algn="ctr">
              <a:defRPr/>
            </a:pPr>
            <a:r>
              <a:rPr lang="en-US" sz="1800" b="1" dirty="0">
                <a:solidFill>
                  <a:srgbClr val="FF0000"/>
                </a:solidFill>
              </a:rPr>
              <a:t>- Basic Essential Resources</a:t>
            </a:r>
          </a:p>
          <a:p>
            <a:pPr algn="ctr">
              <a:defRPr/>
            </a:pPr>
            <a:r>
              <a:rPr lang="en-US" sz="1800" b="1" dirty="0">
                <a:solidFill>
                  <a:srgbClr val="0000FF"/>
                </a:solidFill>
              </a:rPr>
              <a:t>- Academics</a:t>
            </a:r>
          </a:p>
          <a:p>
            <a:pPr algn="ctr">
              <a:defRPr/>
            </a:pPr>
            <a:r>
              <a:rPr lang="en-US" sz="1800" b="1" dirty="0">
                <a:solidFill>
                  <a:srgbClr val="6600CC"/>
                </a:solidFill>
              </a:rPr>
              <a:t>- Empowerment</a:t>
            </a:r>
            <a:endParaRPr lang="th-TH" sz="1800" b="1" dirty="0">
              <a:solidFill>
                <a:srgbClr val="6600CC"/>
              </a:solidFill>
            </a:endParaRPr>
          </a:p>
          <a:p>
            <a:pPr algn="ctr">
              <a:defRPr/>
            </a:pPr>
            <a:r>
              <a:rPr lang="en-US" sz="1800" b="1" dirty="0"/>
              <a:t>- Standard &amp; Regulation</a:t>
            </a:r>
          </a:p>
          <a:p>
            <a:pPr algn="ctr">
              <a:defRPr/>
            </a:pPr>
            <a:r>
              <a:rPr lang="en-US" sz="1800" b="1" dirty="0">
                <a:solidFill>
                  <a:srgbClr val="FF00FF"/>
                </a:solidFill>
              </a:rPr>
              <a:t>- Co-ordinations/Co-operations</a:t>
            </a:r>
          </a:p>
          <a:p>
            <a:pPr algn="ctr">
              <a:defRPr/>
            </a:pPr>
            <a:r>
              <a:rPr lang="en-US" sz="1800" b="1" dirty="0">
                <a:solidFill>
                  <a:srgbClr val="0000FF"/>
                </a:solidFill>
              </a:rPr>
              <a:t>etc</a:t>
            </a:r>
            <a:endParaRPr lang="th-TH" sz="1800" b="1" dirty="0">
              <a:solidFill>
                <a:srgbClr val="0000FF"/>
              </a:solidFill>
            </a:endParaRPr>
          </a:p>
        </p:txBody>
      </p:sp>
      <p:sp>
        <p:nvSpPr>
          <p:cNvPr id="417797" name="Rectangle 5"/>
          <p:cNvSpPr>
            <a:spLocks noChangeArrowheads="1"/>
          </p:cNvSpPr>
          <p:nvPr/>
        </p:nvSpPr>
        <p:spPr bwMode="auto">
          <a:xfrm>
            <a:off x="107950" y="1789113"/>
            <a:ext cx="3557588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rgbClr val="FF00FF"/>
                </a:solidFill>
              </a:rPr>
              <a:t>Public </a:t>
            </a:r>
            <a:r>
              <a:rPr lang="en-US" b="1" u="sng" dirty="0">
                <a:solidFill>
                  <a:srgbClr val="FF0000"/>
                </a:solidFill>
              </a:rPr>
              <a:t>/</a:t>
            </a:r>
            <a:r>
              <a:rPr lang="en-US" b="1" u="sng" dirty="0">
                <a:solidFill>
                  <a:srgbClr val="FF00FF"/>
                </a:solidFill>
              </a:rPr>
              <a:t> People</a:t>
            </a: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</a:t>
            </a:r>
            <a:r>
              <a:rPr lang="en-US" sz="1800" b="1" dirty="0">
                <a:solidFill>
                  <a:srgbClr val="FF0000"/>
                </a:solidFill>
              </a:rPr>
              <a:t>- On top </a:t>
            </a:r>
            <a:r>
              <a:rPr lang="en-US" sz="1800" b="1" dirty="0"/>
              <a:t>/</a:t>
            </a:r>
            <a:r>
              <a:rPr lang="en-US" sz="1800" b="1" dirty="0">
                <a:solidFill>
                  <a:srgbClr val="FF0000"/>
                </a:solidFill>
              </a:rPr>
              <a:t> Co-pay Resources</a:t>
            </a:r>
          </a:p>
          <a:p>
            <a:pPr>
              <a:defRPr/>
            </a:pPr>
            <a:r>
              <a:rPr lang="en-US" sz="1800" b="1" dirty="0">
                <a:solidFill>
                  <a:srgbClr val="6600CC"/>
                </a:solidFill>
              </a:rPr>
              <a:t> - Participations &amp; Involvement</a:t>
            </a:r>
            <a:endParaRPr lang="en-US" sz="1800" b="1" dirty="0">
              <a:solidFill>
                <a:srgbClr val="FF00FF"/>
              </a:solidFill>
            </a:endParaRP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</a:t>
            </a:r>
            <a:r>
              <a:rPr lang="en-US" sz="1800" b="1" dirty="0"/>
              <a:t>- M &amp; E and Controlling</a:t>
            </a: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</a:t>
            </a:r>
            <a:r>
              <a:rPr lang="en-US" sz="1800" b="1" dirty="0">
                <a:solidFill>
                  <a:srgbClr val="0000FF"/>
                </a:solidFill>
              </a:rPr>
              <a:t>- Continuing </a:t>
            </a: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- Networking </a:t>
            </a:r>
          </a:p>
          <a:p>
            <a:pPr>
              <a:defRPr/>
            </a:pPr>
            <a:r>
              <a:rPr lang="en-US" sz="1800" b="1" dirty="0">
                <a:solidFill>
                  <a:srgbClr val="9900CC"/>
                </a:solidFill>
              </a:rPr>
              <a:t> - Community Volunteering</a:t>
            </a: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</a:t>
            </a:r>
            <a:r>
              <a:rPr lang="en-US" sz="1800" b="1" dirty="0"/>
              <a:t>- Sustainable Dev.</a:t>
            </a:r>
          </a:p>
          <a:p>
            <a:pPr>
              <a:defRPr/>
            </a:pPr>
            <a:r>
              <a:rPr lang="en-US" sz="1800" b="1" dirty="0">
                <a:solidFill>
                  <a:srgbClr val="FF00FF"/>
                </a:solidFill>
              </a:rPr>
              <a:t>     etc</a:t>
            </a:r>
            <a:endParaRPr lang="th-TH" sz="1800" b="1" dirty="0">
              <a:solidFill>
                <a:srgbClr val="FF00FF"/>
              </a:solidFill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6154738" y="1860550"/>
            <a:ext cx="295433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 u="sng">
                <a:solidFill>
                  <a:srgbClr val="6600CC"/>
                </a:solidFill>
              </a:rPr>
              <a:t>Private</a:t>
            </a:r>
          </a:p>
          <a:p>
            <a:r>
              <a:rPr lang="en-US" sz="1800" b="1">
                <a:solidFill>
                  <a:srgbClr val="6600CC"/>
                </a:solidFill>
              </a:rPr>
              <a:t> </a:t>
            </a:r>
            <a:r>
              <a:rPr lang="en-US" sz="1800" b="1">
                <a:solidFill>
                  <a:srgbClr val="FF00FF"/>
                </a:solidFill>
              </a:rPr>
              <a:t>- Supplement Resources</a:t>
            </a:r>
          </a:p>
          <a:p>
            <a:r>
              <a:rPr lang="en-US" sz="1800" b="1">
                <a:solidFill>
                  <a:srgbClr val="6600CC"/>
                </a:solidFill>
              </a:rPr>
              <a:t> </a:t>
            </a:r>
            <a:r>
              <a:rPr lang="en-US" sz="1800" b="1">
                <a:solidFill>
                  <a:srgbClr val="FF0000"/>
                </a:solidFill>
              </a:rPr>
              <a:t>- Advanced Techniques</a:t>
            </a:r>
          </a:p>
          <a:p>
            <a:r>
              <a:rPr lang="en-US" sz="1800" b="1">
                <a:solidFill>
                  <a:srgbClr val="6600CC"/>
                </a:solidFill>
              </a:rPr>
              <a:t> - Donating</a:t>
            </a:r>
          </a:p>
          <a:p>
            <a:r>
              <a:rPr lang="en-US" sz="1800" b="1">
                <a:solidFill>
                  <a:srgbClr val="FF00FF"/>
                </a:solidFill>
              </a:rPr>
              <a:t> - Networking </a:t>
            </a:r>
          </a:p>
          <a:p>
            <a:r>
              <a:rPr lang="en-US" sz="1800" b="1">
                <a:solidFill>
                  <a:srgbClr val="6600CC"/>
                </a:solidFill>
              </a:rPr>
              <a:t> </a:t>
            </a:r>
            <a:r>
              <a:rPr lang="en-US" sz="1800" b="1">
                <a:solidFill>
                  <a:srgbClr val="0000FF"/>
                </a:solidFill>
              </a:rPr>
              <a:t>- Creating &amp; Supporting</a:t>
            </a:r>
          </a:p>
          <a:p>
            <a:r>
              <a:rPr lang="en-US" sz="1800" b="1">
                <a:solidFill>
                  <a:srgbClr val="6600CC"/>
                </a:solidFill>
              </a:rPr>
              <a:t> </a:t>
            </a:r>
            <a:r>
              <a:rPr lang="en-US" sz="1800" b="1"/>
              <a:t>- Volunteering</a:t>
            </a:r>
          </a:p>
          <a:p>
            <a:r>
              <a:rPr lang="en-US" sz="1800" b="1">
                <a:solidFill>
                  <a:srgbClr val="6600CC"/>
                </a:solidFill>
              </a:rPr>
              <a:t>       etc</a:t>
            </a:r>
            <a:endParaRPr lang="th-TH" sz="1800" b="1" u="sng">
              <a:solidFill>
                <a:srgbClr val="6600CC"/>
              </a:solidFill>
            </a:endParaRPr>
          </a:p>
        </p:txBody>
      </p:sp>
      <p:grpSp>
        <p:nvGrpSpPr>
          <p:cNvPr id="119815" name="Group 7"/>
          <p:cNvGrpSpPr>
            <a:grpSpLocks/>
          </p:cNvGrpSpPr>
          <p:nvPr/>
        </p:nvGrpSpPr>
        <p:grpSpPr bwMode="auto">
          <a:xfrm>
            <a:off x="2700338" y="1716088"/>
            <a:ext cx="3744912" cy="2736850"/>
            <a:chOff x="1655" y="1570"/>
            <a:chExt cx="2359" cy="1724"/>
          </a:xfrm>
        </p:grpSpPr>
        <p:grpSp>
          <p:nvGrpSpPr>
            <p:cNvPr id="119818" name="Group 8"/>
            <p:cNvGrpSpPr>
              <a:grpSpLocks/>
            </p:cNvGrpSpPr>
            <p:nvPr/>
          </p:nvGrpSpPr>
          <p:grpSpPr bwMode="auto">
            <a:xfrm>
              <a:off x="1655" y="1570"/>
              <a:ext cx="2359" cy="1724"/>
              <a:chOff x="1655" y="1570"/>
              <a:chExt cx="2359" cy="1724"/>
            </a:xfrm>
          </p:grpSpPr>
          <p:sp>
            <p:nvSpPr>
              <p:cNvPr id="119825" name="Line 9"/>
              <p:cNvSpPr>
                <a:spLocks noChangeShapeType="1"/>
              </p:cNvSpPr>
              <p:nvPr/>
            </p:nvSpPr>
            <p:spPr bwMode="auto">
              <a:xfrm>
                <a:off x="1655" y="3294"/>
                <a:ext cx="2359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19826" name="Line 10"/>
              <p:cNvSpPr>
                <a:spLocks noChangeShapeType="1"/>
              </p:cNvSpPr>
              <p:nvPr/>
            </p:nvSpPr>
            <p:spPr bwMode="auto">
              <a:xfrm flipV="1">
                <a:off x="1655" y="1570"/>
                <a:ext cx="1180" cy="172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19827" name="Line 11"/>
              <p:cNvSpPr>
                <a:spLocks noChangeShapeType="1"/>
              </p:cNvSpPr>
              <p:nvPr/>
            </p:nvSpPr>
            <p:spPr bwMode="auto">
              <a:xfrm>
                <a:off x="2821" y="1570"/>
                <a:ext cx="1179" cy="172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sm" len="lg"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119819" name="Group 12"/>
            <p:cNvGrpSpPr>
              <a:grpSpLocks/>
            </p:cNvGrpSpPr>
            <p:nvPr/>
          </p:nvGrpSpPr>
          <p:grpSpPr bwMode="auto">
            <a:xfrm>
              <a:off x="2216" y="2117"/>
              <a:ext cx="1225" cy="1140"/>
              <a:chOff x="2216" y="2117"/>
              <a:chExt cx="1225" cy="1140"/>
            </a:xfrm>
          </p:grpSpPr>
          <p:grpSp>
            <p:nvGrpSpPr>
              <p:cNvPr id="119820" name="Group 13"/>
              <p:cNvGrpSpPr>
                <a:grpSpLocks/>
              </p:cNvGrpSpPr>
              <p:nvPr/>
            </p:nvGrpSpPr>
            <p:grpSpPr bwMode="auto">
              <a:xfrm>
                <a:off x="2216" y="2123"/>
                <a:ext cx="1225" cy="1134"/>
                <a:chOff x="2200" y="2115"/>
                <a:chExt cx="1225" cy="1134"/>
              </a:xfrm>
            </p:grpSpPr>
            <p:sp>
              <p:nvSpPr>
                <p:cNvPr id="119823" name="Oval 14"/>
                <p:cNvSpPr>
                  <a:spLocks noChangeArrowheads="1"/>
                </p:cNvSpPr>
                <p:nvPr/>
              </p:nvSpPr>
              <p:spPr bwMode="auto">
                <a:xfrm>
                  <a:off x="2200" y="2115"/>
                  <a:ext cx="1225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119824" name="Rectangle 15"/>
                <p:cNvSpPr>
                  <a:spLocks noChangeArrowheads="1"/>
                </p:cNvSpPr>
                <p:nvPr/>
              </p:nvSpPr>
              <p:spPr bwMode="auto">
                <a:xfrm>
                  <a:off x="2266" y="2483"/>
                  <a:ext cx="1120" cy="4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b="1" i="1">
                      <a:solidFill>
                        <a:srgbClr val="003300"/>
                      </a:solidFill>
                      <a:latin typeface="Times New Roman" pitchFamily="18" charset="0"/>
                      <a:cs typeface="Times New Roman" pitchFamily="18" charset="0"/>
                    </a:rPr>
                    <a:t>Organizational</a:t>
                  </a:r>
                  <a:endParaRPr lang="th-TH" b="1" i="1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ctr"/>
                  <a:r>
                    <a:rPr lang="en-US" b="1" i="1">
                      <a:solidFill>
                        <a:srgbClr val="003300"/>
                      </a:solidFill>
                      <a:latin typeface="Times New Roman" pitchFamily="18" charset="0"/>
                      <a:cs typeface="Times New Roman" pitchFamily="18" charset="0"/>
                    </a:rPr>
                    <a:t>Services</a:t>
                  </a:r>
                  <a:endParaRPr lang="th-TH" b="1" i="1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19821" name="Line 16"/>
              <p:cNvSpPr>
                <a:spLocks noChangeShapeType="1"/>
              </p:cNvSpPr>
              <p:nvPr/>
            </p:nvSpPr>
            <p:spPr bwMode="auto">
              <a:xfrm rot="1160163" flipH="1">
                <a:off x="3272" y="2976"/>
                <a:ext cx="61" cy="1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19822" name="Line 17"/>
              <p:cNvSpPr>
                <a:spLocks noChangeShapeType="1"/>
              </p:cNvSpPr>
              <p:nvPr/>
            </p:nvSpPr>
            <p:spPr bwMode="auto">
              <a:xfrm rot="13319642" flipH="1">
                <a:off x="2523" y="2117"/>
                <a:ext cx="61" cy="1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119816" name="Rectangle 18"/>
          <p:cNvSpPr>
            <a:spLocks noChangeArrowheads="1"/>
          </p:cNvSpPr>
          <p:nvPr/>
        </p:nvSpPr>
        <p:spPr bwMode="auto">
          <a:xfrm>
            <a:off x="3419475" y="1068388"/>
            <a:ext cx="2292350" cy="5842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b="1" u="sng"/>
              <a:t>To support</a:t>
            </a:r>
            <a:endParaRPr lang="th-TH" sz="3200" u="sng"/>
          </a:p>
        </p:txBody>
      </p:sp>
      <p:sp>
        <p:nvSpPr>
          <p:cNvPr id="119817" name="Rectangle 18"/>
          <p:cNvSpPr>
            <a:spLocks noChangeArrowheads="1"/>
          </p:cNvSpPr>
          <p:nvPr/>
        </p:nvSpPr>
        <p:spPr bwMode="auto">
          <a:xfrm>
            <a:off x="1828800" y="6553200"/>
            <a:ext cx="54864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(ดัดแปลงจาก</a:t>
            </a:r>
            <a:r>
              <a:rPr lang="en-US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th-TH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สมชาติ โตรักษา, 25</a:t>
            </a:r>
            <a:r>
              <a:rPr lang="en-US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57:</a:t>
            </a:r>
            <a:r>
              <a:rPr lang="th-TH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225</a:t>
            </a:r>
            <a:r>
              <a:rPr lang="th-TH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11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2973388" y="609600"/>
            <a:ext cx="6170612" cy="576263"/>
          </a:xfrm>
          <a:noFill/>
        </p:spPr>
        <p:txBody>
          <a:bodyPr/>
          <a:lstStyle/>
          <a:p>
            <a:pPr algn="r"/>
            <a:r>
              <a:rPr lang="en-US" smtClean="0">
                <a:solidFill>
                  <a:schemeClr val="bg1"/>
                </a:solidFill>
              </a:rPr>
              <a:t>Question &amp; Answer</a:t>
            </a:r>
          </a:p>
        </p:txBody>
      </p:sp>
      <p:pic>
        <p:nvPicPr>
          <p:cNvPr id="120835" name="Picture 3" descr="Q&amp;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0" b="5865"/>
          <a:stretch>
            <a:fillRect/>
          </a:stretch>
        </p:blipFill>
        <p:spPr bwMode="auto">
          <a:xfrm>
            <a:off x="1173163" y="1882775"/>
            <a:ext cx="6827837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Group 2"/>
          <p:cNvGrpSpPr>
            <a:grpSpLocks/>
          </p:cNvGrpSpPr>
          <p:nvPr/>
        </p:nvGrpSpPr>
        <p:grpSpPr bwMode="auto">
          <a:xfrm>
            <a:off x="539750" y="533400"/>
            <a:ext cx="8047038" cy="6172200"/>
            <a:chOff x="340" y="336"/>
            <a:chExt cx="5069" cy="3888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336"/>
              <a:ext cx="5069" cy="3344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1500" b="1" u="sng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สรุป</a:t>
              </a:r>
            </a:p>
            <a:p>
              <a:pPr algn="ctr">
                <a:defRPr/>
              </a:pPr>
              <a:r>
                <a:rPr lang="th-TH" sz="80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การเรียนรู้</a:t>
              </a:r>
            </a:p>
            <a:p>
              <a:pPr algn="ctr">
                <a:defRPr/>
              </a:pPr>
              <a:r>
                <a:rPr lang="th-TH" sz="72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ของพวกเรา</a:t>
              </a:r>
              <a:endParaRPr lang="en-US" sz="7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7200" b="1" dirty="0">
                  <a:latin typeface="Tahoma" pitchFamily="34" charset="0"/>
                  <a:cs typeface="Tahoma" pitchFamily="34" charset="0"/>
                </a:rPr>
                <a:t>ในบ่ายวันนี้</a:t>
              </a:r>
              <a:endParaRPr lang="en-US" sz="72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671"/>
              <a:ext cx="1408" cy="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60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60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Text Box 6"/>
          <p:cNvSpPr txBox="1">
            <a:spLocks noChangeArrowheads="1"/>
          </p:cNvSpPr>
          <p:nvPr/>
        </p:nvSpPr>
        <p:spPr bwMode="auto">
          <a:xfrm>
            <a:off x="381000" y="322263"/>
            <a:ext cx="836930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115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latin typeface="Tahoma" pitchFamily="34" charset="0"/>
                <a:cs typeface="Tahoma" pitchFamily="34" charset="0"/>
              </a:rPr>
              <a:t>สามารถ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60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6000" b="1" dirty="0">
                <a:latin typeface="Tahoma" pitchFamily="34" charset="0"/>
                <a:cs typeface="Tahoma" pitchFamily="34" charset="0"/>
              </a:rPr>
              <a:t>R2R </a:t>
            </a:r>
            <a:r>
              <a:rPr lang="th-TH" sz="6000" b="1" dirty="0">
                <a:latin typeface="Tahoma" pitchFamily="34" charset="0"/>
                <a:cs typeface="Tahoma" pitchFamily="34" charset="0"/>
              </a:rPr>
              <a:t>แท้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990099"/>
                </a:solidFill>
                <a:latin typeface="Tahoma" pitchFamily="34" charset="0"/>
                <a:cs typeface="Tahoma" pitchFamily="34" charset="0"/>
              </a:rPr>
              <a:t>ได้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ปีละ</a:t>
            </a:r>
            <a:r>
              <a:rPr lang="th-TH" sz="6000" b="1" dirty="0">
                <a:solidFill>
                  <a:srgbClr val="990099"/>
                </a:solidFill>
                <a:latin typeface="Tahoma" pitchFamily="34" charset="0"/>
                <a:cs typeface="Tahoma" pitchFamily="34" charset="0"/>
              </a:rPr>
              <a:t>กี่เรื่อง?</a:t>
            </a:r>
            <a:endParaRPr lang="th-TH" sz="6000" b="1" dirty="0">
              <a:solidFill>
                <a:srgbClr val="FF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48583" name="Text Box 7"/>
          <p:cNvSpPr txBox="1">
            <a:spLocks noChangeArrowheads="1"/>
          </p:cNvSpPr>
          <p:nvPr/>
        </p:nvSpPr>
        <p:spPr bwMode="auto">
          <a:xfrm>
            <a:off x="457200" y="3810000"/>
            <a:ext cx="8229600" cy="2446338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ปีละ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400" b="1" u="sng" dirty="0">
                <a:latin typeface="Tahoma" pitchFamily="34" charset="0"/>
                <a:cs typeface="Tahoma" pitchFamily="34" charset="0"/>
              </a:rPr>
              <a:t>เท่ากับ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จำนวนงาน</a:t>
            </a:r>
            <a:r>
              <a:rPr lang="th-TH" sz="6000" b="1" dirty="0"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พวกเราทำ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4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3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Text Box 6"/>
          <p:cNvSpPr txBox="1">
            <a:spLocks noChangeArrowheads="1"/>
          </p:cNvSpPr>
          <p:nvPr/>
        </p:nvSpPr>
        <p:spPr bwMode="auto">
          <a:xfrm>
            <a:off x="381000" y="76200"/>
            <a:ext cx="83693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80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จะ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44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แม่ไก่ </a:t>
            </a:r>
            <a:r>
              <a:rPr lang="en-US" sz="4400" b="1" dirty="0">
                <a:latin typeface="Tahoma" pitchFamily="34" charset="0"/>
                <a:cs typeface="Tahoma" pitchFamily="34" charset="0"/>
              </a:rPr>
              <a:t>R2R </a:t>
            </a:r>
            <a:endParaRPr lang="th-TH" sz="4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ที่มี</a:t>
            </a:r>
            <a:r>
              <a:rPr lang="th-TH" sz="4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คุณลักษณะเหล่านี้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 เพียงใด</a:t>
            </a:r>
            <a:r>
              <a:rPr lang="th-TH" sz="4400" b="1" dirty="0">
                <a:solidFill>
                  <a:srgbClr val="990099"/>
                </a:solidFill>
                <a:latin typeface="Tahoma" pitchFamily="34" charset="0"/>
                <a:cs typeface="Tahoma" pitchFamily="34" charset="0"/>
              </a:rPr>
              <a:t>?</a:t>
            </a:r>
            <a:endParaRPr lang="th-TH" sz="4400" b="1" dirty="0">
              <a:solidFill>
                <a:srgbClr val="FF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48583" name="Text Box 7"/>
          <p:cNvSpPr txBox="1">
            <a:spLocks noChangeArrowheads="1"/>
          </p:cNvSpPr>
          <p:nvPr/>
        </p:nvSpPr>
        <p:spPr bwMode="auto">
          <a:xfrm>
            <a:off x="457200" y="2514600"/>
            <a:ext cx="8229600" cy="4192588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ออกไข่ไม่น้อยกว่าปีละ....ฟอง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800" b="1" dirty="0">
                <a:latin typeface="Tahoma" pitchFamily="34" charset="0"/>
                <a:cs typeface="Tahoma" pitchFamily="34" charset="0"/>
              </a:rPr>
              <a:t>(ผลงาน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dirty="0">
                <a:latin typeface="Tahoma" pitchFamily="34" charset="0"/>
                <a:cs typeface="Tahoma" pitchFamily="34" charset="0"/>
              </a:rPr>
              <a:t>กี่เรื่อง </a:t>
            </a: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8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800" b="1" dirty="0">
                <a:latin typeface="Tahoma" pitchFamily="34" charset="0"/>
                <a:cs typeface="Tahoma" pitchFamily="34" charset="0"/>
              </a:rPr>
              <a:t>Original ar.</a:t>
            </a:r>
            <a:r>
              <a:rPr lang="th-TH" sz="28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800" b="1" u="sng" dirty="0">
                <a:latin typeface="Tahoma" pitchFamily="34" charset="0"/>
                <a:cs typeface="Tahoma" pitchFamily="34" charset="0"/>
              </a:rPr>
              <a:t>และ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ช่วยลูกไก่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ที่จะทำ 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R2R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จนลงตีพิมพ์</a:t>
            </a:r>
            <a:endParaRPr lang="th-TH" sz="36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ได้ไม่น้อยกว่า.....ตัว/ปี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โดยให้เขา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ออกไข่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R2R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ปีละ....ฟอง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800" b="1" u="sng" dirty="0">
                <a:latin typeface="Tahoma" pitchFamily="34" charset="0"/>
                <a:cs typeface="Tahoma" pitchFamily="34" charset="0"/>
              </a:rPr>
              <a:t>และ</a:t>
            </a:r>
            <a:endParaRPr lang="th-TH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สร้างแม่ไก่ 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R2R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รุ่นต่อไป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ปีละไม่น้อยกว่า....ตัว</a:t>
            </a:r>
            <a:endParaRPr lang="th-TH" sz="2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4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3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Text Box 6"/>
          <p:cNvSpPr txBox="1">
            <a:spLocks noChangeArrowheads="1"/>
          </p:cNvSpPr>
          <p:nvPr/>
        </p:nvSpPr>
        <p:spPr bwMode="auto">
          <a:xfrm>
            <a:off x="152400" y="0"/>
            <a:ext cx="8763000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6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600" b="1" dirty="0"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3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แม่ไก่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3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คน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 </a:t>
            </a:r>
            <a:endParaRPr lang="th-TH" sz="36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สามารถสร้าง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นักวิจัย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เท่าใด?</a:t>
            </a:r>
          </a:p>
        </p:txBody>
      </p:sp>
      <p:sp>
        <p:nvSpPr>
          <p:cNvPr id="1048583" name="Text Box 7"/>
          <p:cNvSpPr txBox="1">
            <a:spLocks noChangeArrowheads="1"/>
          </p:cNvSpPr>
          <p:nvPr/>
        </p:nvSpPr>
        <p:spPr bwMode="auto">
          <a:xfrm>
            <a:off x="457200" y="2133600"/>
            <a:ext cx="8229600" cy="4302125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ได้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ผลงาน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ไม่น้อยกว่า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เป็นลูกไก่ </a:t>
            </a:r>
            <a:r>
              <a:rPr lang="th-TH" sz="2400" b="1" dirty="0">
                <a:latin typeface="Tahoma" pitchFamily="34" charset="0"/>
                <a:cs typeface="Tahoma" pitchFamily="34" charset="0"/>
                <a:sym typeface="Wingdings"/>
              </a:rPr>
              <a:t>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/>
              </a:rPr>
              <a:t> </a:t>
            </a: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แม่ไก่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รุ่นที่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/>
              </a:rPr>
              <a:t> 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ช่วยลูกไก่ ให้เป็น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แม่ไก่รุ่นต่อไป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50%</a:t>
            </a:r>
            <a:endParaRPr lang="th-TH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+ 10 x 20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ได้ไม่น้อยกว่า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420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สร้าง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ช่วยสร้าง 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แม่ไก่ 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รุ่นที่ 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2.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+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(10 x 20)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+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[(10 x 20) x 20]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ได้ไม่น้อยกว่า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4,460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  <a:endParaRPr lang="th-TH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138363" y="6197600"/>
            <a:ext cx="4935537" cy="58420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รวม </a:t>
            </a:r>
            <a:r>
              <a:rPr lang="en-US" sz="32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4,900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 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</a:t>
            </a:r>
            <a:endParaRPr lang="th-TH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2" name="Rectangle 2"/>
          <p:cNvSpPr>
            <a:spLocks noChangeArrowheads="1"/>
          </p:cNvSpPr>
          <p:nvPr/>
        </p:nvSpPr>
        <p:spPr bwMode="auto">
          <a:xfrm>
            <a:off x="533400" y="304800"/>
            <a:ext cx="8175625" cy="184626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57150" cmpd="thickThin">
            <a:solidFill>
              <a:srgbClr val="FF00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แท้</a:t>
            </a:r>
            <a:r>
              <a:rPr lang="th-TH" sz="6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ดี</a:t>
            </a:r>
          </a:p>
          <a:p>
            <a:pPr algn="ctr">
              <a:defRPr/>
            </a:pPr>
            <a:r>
              <a:rPr lang="th-TH" sz="48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(เป็น</a:t>
            </a: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4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4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8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E)</a:t>
            </a:r>
            <a:endParaRPr lang="th-TH" sz="4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59843" name="Rectangle 3"/>
          <p:cNvSpPr>
            <a:spLocks noChangeArrowheads="1"/>
          </p:cNvSpPr>
          <p:nvPr/>
        </p:nvSpPr>
        <p:spPr bwMode="auto">
          <a:xfrm>
            <a:off x="1355725" y="2312988"/>
            <a:ext cx="642937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th-TH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จึงเป็นกระบวนการทำงาน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5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ของคนดี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ที่มุ่งมั่น</a:t>
            </a:r>
            <a:r>
              <a:rPr lang="th-TH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ทำงาน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เพื่องาน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4000" b="1" u="sng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เพื่อผู้รับบริการ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อย่างเสียสละ </a:t>
            </a:r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4000" b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น่าชื่นชม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มาเป็นระยะเวลาที่ยาวนาน</a:t>
            </a:r>
          </a:p>
          <a:p>
            <a:pPr algn="ctr">
              <a:lnSpc>
                <a:spcPct val="95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หลายๆปี ติดต่อกัน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91400" y="3078163"/>
            <a:ext cx="1627188" cy="15700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เป็นวิจัย</a:t>
            </a:r>
          </a:p>
          <a:p>
            <a:pPr algn="ctr"/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เชิง</a:t>
            </a:r>
          </a:p>
          <a:p>
            <a:pPr algn="ctr"/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ทดลอง</a:t>
            </a:r>
            <a:endParaRPr lang="th-TH" sz="3200">
              <a:solidFill>
                <a:srgbClr val="0000FF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59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9843" grpId="0"/>
      <p:bldP spid="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ctrTitle"/>
          </p:nvPr>
        </p:nvSpPr>
        <p:spPr>
          <a:xfrm>
            <a:off x="304800" y="282575"/>
            <a:ext cx="8458200" cy="246062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4800" b="1" smtClean="0">
                <a:latin typeface="Tahoma" pitchFamily="34" charset="0"/>
                <a:cs typeface="Tahoma" pitchFamily="34" charset="0"/>
              </a:rPr>
              <a:t>การติดตาม 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/>
            </a:r>
            <a:br>
              <a:rPr lang="th-TH" b="1" smtClean="0">
                <a:latin typeface="Tahoma" pitchFamily="34" charset="0"/>
                <a:cs typeface="Tahoma" pitchFamily="34" charset="0"/>
              </a:rPr>
            </a:br>
            <a:r>
              <a:rPr lang="th-TH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ประเมิน </a:t>
            </a:r>
            <a:r>
              <a:rPr lang="th-TH" sz="4000" b="1" smtClean="0">
                <a:latin typeface="Tahoma" pitchFamily="34" charset="0"/>
                <a:cs typeface="Tahoma" pitchFamily="34" charset="0"/>
              </a:rPr>
              <a:t/>
            </a:r>
            <a:br>
              <a:rPr lang="th-TH" sz="4000" b="1" smtClean="0">
                <a:latin typeface="Tahoma" pitchFamily="34" charset="0"/>
                <a:cs typeface="Tahoma" pitchFamily="34" charset="0"/>
              </a:rPr>
            </a:br>
            <a:r>
              <a:rPr lang="th-TH" sz="40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 ส่งเสริม </a:t>
            </a:r>
            <a:r>
              <a:rPr lang="th-TH" sz="3600" b="1" smtClean="0">
                <a:latin typeface="Tahoma" pitchFamily="34" charset="0"/>
                <a:cs typeface="Tahoma" pitchFamily="34" charset="0"/>
              </a:rPr>
              <a:t/>
            </a:r>
            <a:br>
              <a:rPr lang="th-TH" sz="3600" b="1" smtClean="0">
                <a:latin typeface="Tahoma" pitchFamily="34" charset="0"/>
                <a:cs typeface="Tahoma" pitchFamily="34" charset="0"/>
              </a:rPr>
            </a:br>
            <a:r>
              <a:rPr lang="th-TH" sz="36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ผลการฝึกอบรม ครั้งนี้</a:t>
            </a:r>
          </a:p>
        </p:txBody>
      </p:sp>
      <p:sp>
        <p:nvSpPr>
          <p:cNvPr id="151555" name="Subtitle 2"/>
          <p:cNvSpPr>
            <a:spLocks noGrp="1"/>
          </p:cNvSpPr>
          <p:nvPr>
            <p:ph type="subTitle" idx="1"/>
          </p:nvPr>
        </p:nvSpPr>
        <p:spPr>
          <a:xfrm>
            <a:off x="381000" y="2895600"/>
            <a:ext cx="8382000" cy="1828800"/>
          </a:xfrm>
          <a:solidFill>
            <a:srgbClr val="FFFF00"/>
          </a:solidFill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4400" b="1" smtClean="0"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3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อยากให้คณะผู้จัดอบรม 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วช.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วิทยากร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)</a:t>
            </a:r>
            <a:endParaRPr lang="th-TH" sz="36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3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ทำอะไรให้พวกเรา?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381000" y="4876800"/>
            <a:ext cx="83820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ts val="0"/>
              </a:spcBef>
              <a:defRPr/>
            </a:pPr>
            <a:r>
              <a:rPr lang="th-TH" sz="4000" b="1" kern="0" dirty="0"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spcBef>
                <a:spcPts val="0"/>
              </a:spcBef>
              <a:defRPr/>
            </a:pPr>
            <a:r>
              <a:rPr lang="th-TH" sz="36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จะ</a:t>
            </a:r>
            <a:r>
              <a:rPr lang="th-TH" sz="3600" b="1" u="sng" kern="0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ช่วยกัน</a:t>
            </a:r>
            <a:r>
              <a:rPr lang="th-TH" sz="36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ทำอะไร</a:t>
            </a:r>
          </a:p>
          <a:p>
            <a:pPr algn="ctr" eaLnBrk="0" hangingPunct="0">
              <a:lnSpc>
                <a:spcPct val="90000"/>
              </a:lnSpc>
              <a:spcBef>
                <a:spcPts val="0"/>
              </a:spcBef>
              <a:defRPr/>
            </a:pPr>
            <a:r>
              <a:rPr lang="th-TH" sz="3600" b="1" kern="0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ให้ประเทศชาติของพวกเรา?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animBg="1"/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Rectangle 2"/>
          <p:cNvSpPr>
            <a:spLocks noChangeArrowheads="1"/>
          </p:cNvSpPr>
          <p:nvPr/>
        </p:nvSpPr>
        <p:spPr bwMode="auto">
          <a:xfrm>
            <a:off x="228600" y="152400"/>
            <a:ext cx="8763000" cy="647700"/>
          </a:xfrm>
          <a:prstGeom prst="rect">
            <a:avLst/>
          </a:prstGeom>
          <a:noFill/>
          <a:ln w="57150" cmpd="thickThin">
            <a:solidFill>
              <a:srgbClr val="9900CC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 defTabSz="762000" eaLnBrk="0" hangingPunct="0">
              <a:defRPr/>
            </a:pPr>
            <a:r>
              <a:rPr lang="en-US" sz="3600" b="1" dirty="0"/>
              <a:t>Sustainable Development/Improvement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36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6979" name="Rectangle 31"/>
          <p:cNvSpPr>
            <a:spLocks noChangeArrowheads="1"/>
          </p:cNvSpPr>
          <p:nvPr/>
        </p:nvSpPr>
        <p:spPr bwMode="auto">
          <a:xfrm>
            <a:off x="304800" y="5638800"/>
            <a:ext cx="8610600" cy="11445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เป็น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การ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“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”</a:t>
            </a:r>
            <a:r>
              <a:rPr lang="en-US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งาน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อย่างครบวงจร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ต่อเนื่อง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ตามแต่ละช่วงเวลา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นำไปสู่การพัฒนา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ที่มั่นคง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ยั่งยืน</a:t>
            </a:r>
          </a:p>
          <a:p>
            <a:pPr algn="ctr">
              <a:lnSpc>
                <a:spcPct val="90000"/>
              </a:lnSpc>
            </a:pP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ontinuous &amp;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ustainable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I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mprovement: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CSI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algn="ctr">
              <a:lnSpc>
                <a:spcPct val="90000"/>
              </a:lnSpc>
            </a:pPr>
            <a:r>
              <a:rPr lang="en-US" b="1">
                <a:latin typeface="Tahoma" pitchFamily="34" charset="0"/>
                <a:cs typeface="Tahoma" pitchFamily="34" charset="0"/>
              </a:rPr>
              <a:t>Using Principle of Managing</a:t>
            </a:r>
            <a:endParaRPr lang="th-TH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40399" name="Rectangle 15"/>
          <p:cNvSpPr>
            <a:spLocks noChangeArrowheads="1"/>
          </p:cNvSpPr>
          <p:nvPr/>
        </p:nvSpPr>
        <p:spPr bwMode="auto">
          <a:xfrm>
            <a:off x="1752600" y="1143000"/>
            <a:ext cx="1295400" cy="10033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เริ่มต้น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ดำเนินการ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ทดลอง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1800" b="1" dirty="0">
                <a:latin typeface="Tahoma" pitchFamily="34" charset="0"/>
                <a:cs typeface="Tahoma" pitchFamily="34" charset="0"/>
              </a:rPr>
              <a:t>พัฒนา</a:t>
            </a:r>
          </a:p>
        </p:txBody>
      </p:sp>
      <p:sp>
        <p:nvSpPr>
          <p:cNvPr id="1040414" name="Rectangle 30"/>
          <p:cNvSpPr>
            <a:spLocks noChangeArrowheads="1"/>
          </p:cNvSpPr>
          <p:nvPr/>
        </p:nvSpPr>
        <p:spPr bwMode="auto">
          <a:xfrm>
            <a:off x="2209800" y="4876800"/>
            <a:ext cx="6651625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=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รูปแบบการดำเนินงาน </a:t>
            </a:r>
            <a:r>
              <a:rPr lang="en-US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(Working Model)</a:t>
            </a:r>
            <a:endParaRPr lang="th-TH" b="1" dirty="0">
              <a:solidFill>
                <a:srgbClr val="FF00FF"/>
              </a:solidFill>
              <a:latin typeface="Times New Roman" pitchFamily="18" charset="0"/>
              <a:cs typeface="Tahoma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= 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ผลการดำเนินงานตามดัชนีชี้วัด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(Working Outputs)</a:t>
            </a:r>
            <a:endParaRPr lang="th-TH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Rectangle 15"/>
          <p:cNvSpPr>
            <a:spLocks noChangeArrowheads="1"/>
          </p:cNvSpPr>
          <p:nvPr/>
        </p:nvSpPr>
        <p:spPr bwMode="auto">
          <a:xfrm>
            <a:off x="76200" y="1371600"/>
            <a:ext cx="990600" cy="1016000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b="1" dirty="0">
                <a:latin typeface="Tahoma" pitchFamily="34" charset="0"/>
                <a:cs typeface="Tahoma" pitchFamily="34" charset="0"/>
              </a:rPr>
              <a:t>เริ่มต้น</a:t>
            </a:r>
          </a:p>
          <a:p>
            <a:pPr algn="ctr">
              <a:defRPr/>
            </a:pPr>
            <a:r>
              <a:rPr lang="th-TH" b="1" dirty="0">
                <a:latin typeface="Tahoma" pitchFamily="34" charset="0"/>
                <a:cs typeface="Tahoma" pitchFamily="34" charset="0"/>
              </a:rPr>
              <a:t>“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”งาน</a:t>
            </a:r>
          </a:p>
        </p:txBody>
      </p:sp>
      <p:sp>
        <p:nvSpPr>
          <p:cNvPr id="1040406" name="Rectangle 22"/>
          <p:cNvSpPr>
            <a:spLocks noChangeArrowheads="1"/>
          </p:cNvSpPr>
          <p:nvPr/>
        </p:nvSpPr>
        <p:spPr bwMode="auto">
          <a:xfrm>
            <a:off x="1295400" y="2282825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ก่อนทดลอง</a:t>
            </a:r>
            <a:endParaRPr lang="en-US" sz="1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126984" name="Group 83"/>
          <p:cNvGrpSpPr>
            <a:grpSpLocks/>
          </p:cNvGrpSpPr>
          <p:nvPr/>
        </p:nvGrpSpPr>
        <p:grpSpPr bwMode="auto">
          <a:xfrm>
            <a:off x="2514600" y="2057400"/>
            <a:ext cx="5486400" cy="307975"/>
            <a:chOff x="2514600" y="2057400"/>
            <a:chExt cx="5486400" cy="307777"/>
          </a:xfrm>
        </p:grpSpPr>
        <p:sp>
          <p:nvSpPr>
            <p:cNvPr id="1040407" name="Rectangle 23"/>
            <p:cNvSpPr>
              <a:spLocks noChangeArrowheads="1"/>
            </p:cNvSpPr>
            <p:nvPr/>
          </p:nvSpPr>
          <p:spPr bwMode="auto">
            <a:xfrm>
              <a:off x="4038600" y="2057400"/>
              <a:ext cx="2057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หลังทดลอง</a:t>
              </a:r>
              <a:endParaRPr lang="en-US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8" name="Line 10"/>
            <p:cNvSpPr>
              <a:spLocks noChangeShapeType="1"/>
            </p:cNvSpPr>
            <p:nvPr/>
          </p:nvSpPr>
          <p:spPr bwMode="auto">
            <a:xfrm flipH="1">
              <a:off x="2514600" y="2285853"/>
              <a:ext cx="198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49" name="Line 10"/>
            <p:cNvSpPr>
              <a:spLocks noChangeShapeType="1"/>
            </p:cNvSpPr>
            <p:nvPr/>
          </p:nvSpPr>
          <p:spPr bwMode="auto">
            <a:xfrm flipH="1">
              <a:off x="5562600" y="2285853"/>
              <a:ext cx="2438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</p:grpSp>
      <p:grpSp>
        <p:nvGrpSpPr>
          <p:cNvPr id="126985" name="Group 84"/>
          <p:cNvGrpSpPr>
            <a:grpSpLocks/>
          </p:cNvGrpSpPr>
          <p:nvPr/>
        </p:nvGrpSpPr>
        <p:grpSpPr bwMode="auto">
          <a:xfrm>
            <a:off x="533400" y="2319338"/>
            <a:ext cx="8458200" cy="957262"/>
            <a:chOff x="533400" y="2319338"/>
            <a:chExt cx="8458200" cy="957262"/>
          </a:xfrm>
        </p:grpSpPr>
        <p:grpSp>
          <p:nvGrpSpPr>
            <p:cNvPr id="127004" name="Group 4"/>
            <p:cNvGrpSpPr>
              <a:grpSpLocks/>
            </p:cNvGrpSpPr>
            <p:nvPr/>
          </p:nvGrpSpPr>
          <p:grpSpPr bwMode="auto">
            <a:xfrm>
              <a:off x="533400" y="2386012"/>
              <a:ext cx="8458200" cy="585788"/>
              <a:chOff x="480" y="1968"/>
              <a:chExt cx="5328" cy="369"/>
            </a:xfrm>
          </p:grpSpPr>
          <p:sp>
            <p:nvSpPr>
              <p:cNvPr id="1040389" name="Line 5"/>
              <p:cNvSpPr>
                <a:spLocks noChangeShapeType="1"/>
              </p:cNvSpPr>
              <p:nvPr/>
            </p:nvSpPr>
            <p:spPr bwMode="auto">
              <a:xfrm flipV="1">
                <a:off x="480" y="2145"/>
                <a:ext cx="4800" cy="15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 type="oval" w="med" len="med"/>
                <a:tailEnd type="stealth" w="med" len="lg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040390" name="Rectangle 6"/>
              <p:cNvSpPr>
                <a:spLocks noChangeArrowheads="1"/>
              </p:cNvSpPr>
              <p:nvPr/>
            </p:nvSpPr>
            <p:spPr bwMode="auto">
              <a:xfrm>
                <a:off x="5280" y="1968"/>
                <a:ext cx="528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th-TH" sz="3200" b="1" dirty="0">
                    <a:latin typeface="Times New Roman" pitchFamily="18" charset="0"/>
                    <a:cs typeface="CordiaUPC" pitchFamily="34" charset="-34"/>
                  </a:rPr>
                  <a:t>เวลา</a:t>
                </a:r>
                <a:endParaRPr lang="en-US" sz="3200" b="1" dirty="0">
                  <a:latin typeface="Times New Roman" pitchFamily="18" charset="0"/>
                  <a:cs typeface="CordiaUPC" pitchFamily="34" charset="-34"/>
                </a:endParaRPr>
              </a:p>
            </p:txBody>
          </p:sp>
        </p:grpSp>
        <p:sp>
          <p:nvSpPr>
            <p:cNvPr id="1040403" name="Line 19"/>
            <p:cNvSpPr>
              <a:spLocks noChangeShapeType="1"/>
            </p:cNvSpPr>
            <p:nvPr/>
          </p:nvSpPr>
          <p:spPr bwMode="auto">
            <a:xfrm>
              <a:off x="1295400" y="2319338"/>
              <a:ext cx="0" cy="544512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27006" name="Line 20"/>
            <p:cNvSpPr>
              <a:spLocks noChangeShapeType="1"/>
            </p:cNvSpPr>
            <p:nvPr/>
          </p:nvSpPr>
          <p:spPr bwMode="auto">
            <a:xfrm>
              <a:off x="2438400" y="2351085"/>
              <a:ext cx="0" cy="69691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127007" name="Group 50"/>
            <p:cNvGrpSpPr>
              <a:grpSpLocks/>
            </p:cNvGrpSpPr>
            <p:nvPr/>
          </p:nvGrpSpPr>
          <p:grpSpPr bwMode="auto">
            <a:xfrm>
              <a:off x="1295400" y="2838915"/>
              <a:ext cx="1143000" cy="437685"/>
              <a:chOff x="1447800" y="2703513"/>
              <a:chExt cx="1143000" cy="437685"/>
            </a:xfrm>
          </p:grpSpPr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33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27008" name="Line 20"/>
            <p:cNvSpPr>
              <a:spLocks noChangeShapeType="1"/>
            </p:cNvSpPr>
            <p:nvPr/>
          </p:nvSpPr>
          <p:spPr bwMode="auto">
            <a:xfrm>
              <a:off x="45720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127009" name="Group 51"/>
            <p:cNvGrpSpPr>
              <a:grpSpLocks/>
            </p:cNvGrpSpPr>
            <p:nvPr/>
          </p:nvGrpSpPr>
          <p:grpSpPr bwMode="auto">
            <a:xfrm>
              <a:off x="2438400" y="2838915"/>
              <a:ext cx="1143000" cy="437685"/>
              <a:chOff x="1447800" y="2703513"/>
              <a:chExt cx="1143000" cy="437685"/>
            </a:xfrm>
          </p:grpSpPr>
          <p:sp>
            <p:nvSpPr>
              <p:cNvPr id="53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54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5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27010" name="Group 55"/>
            <p:cNvGrpSpPr>
              <a:grpSpLocks/>
            </p:cNvGrpSpPr>
            <p:nvPr/>
          </p:nvGrpSpPr>
          <p:grpSpPr bwMode="auto">
            <a:xfrm>
              <a:off x="3505200" y="2838915"/>
              <a:ext cx="1143000" cy="437685"/>
              <a:chOff x="1447800" y="2703513"/>
              <a:chExt cx="1143000" cy="437685"/>
            </a:xfrm>
          </p:grpSpPr>
          <p:sp>
            <p:nvSpPr>
              <p:cNvPr id="57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58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9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27011" name="Group 59"/>
            <p:cNvGrpSpPr>
              <a:grpSpLocks/>
            </p:cNvGrpSpPr>
            <p:nvPr/>
          </p:nvGrpSpPr>
          <p:grpSpPr bwMode="auto">
            <a:xfrm>
              <a:off x="4572000" y="2838915"/>
              <a:ext cx="1143000" cy="437685"/>
              <a:chOff x="1447800" y="2703513"/>
              <a:chExt cx="1143000" cy="437685"/>
            </a:xfrm>
          </p:grpSpPr>
          <p:sp>
            <p:nvSpPr>
              <p:cNvPr id="61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62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3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27012" name="Group 63"/>
            <p:cNvGrpSpPr>
              <a:grpSpLocks/>
            </p:cNvGrpSpPr>
            <p:nvPr/>
          </p:nvGrpSpPr>
          <p:grpSpPr bwMode="auto">
            <a:xfrm>
              <a:off x="5638800" y="2838915"/>
              <a:ext cx="1143000" cy="437685"/>
              <a:chOff x="1447800" y="2703513"/>
              <a:chExt cx="1143000" cy="437685"/>
            </a:xfrm>
          </p:grpSpPr>
          <p:sp>
            <p:nvSpPr>
              <p:cNvPr id="65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66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7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127013" name="Group 67"/>
            <p:cNvGrpSpPr>
              <a:grpSpLocks/>
            </p:cNvGrpSpPr>
            <p:nvPr/>
          </p:nvGrpSpPr>
          <p:grpSpPr bwMode="auto">
            <a:xfrm>
              <a:off x="6705600" y="2838915"/>
              <a:ext cx="1143000" cy="437685"/>
              <a:chOff x="1447800" y="2703513"/>
              <a:chExt cx="1143000" cy="437685"/>
            </a:xfrm>
          </p:grpSpPr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70" name="Line 9"/>
              <p:cNvSpPr>
                <a:spLocks noChangeShapeType="1"/>
              </p:cNvSpPr>
              <p:nvPr/>
            </p:nvSpPr>
            <p:spPr bwMode="auto">
              <a:xfrm>
                <a:off x="22098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71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6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127014" name="Line 20"/>
            <p:cNvSpPr>
              <a:spLocks noChangeShapeType="1"/>
            </p:cNvSpPr>
            <p:nvPr/>
          </p:nvSpPr>
          <p:spPr bwMode="auto">
            <a:xfrm>
              <a:off x="35052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7015" name="Line 20"/>
            <p:cNvSpPr>
              <a:spLocks noChangeShapeType="1"/>
            </p:cNvSpPr>
            <p:nvPr/>
          </p:nvSpPr>
          <p:spPr bwMode="auto">
            <a:xfrm>
              <a:off x="56388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7016" name="Line 20"/>
            <p:cNvSpPr>
              <a:spLocks noChangeShapeType="1"/>
            </p:cNvSpPr>
            <p:nvPr/>
          </p:nvSpPr>
          <p:spPr bwMode="auto">
            <a:xfrm>
              <a:off x="67056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27017" name="Line 20"/>
            <p:cNvSpPr>
              <a:spLocks noChangeShapeType="1"/>
            </p:cNvSpPr>
            <p:nvPr/>
          </p:nvSpPr>
          <p:spPr bwMode="auto">
            <a:xfrm>
              <a:off x="77724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126986" name="Group 81"/>
          <p:cNvGrpSpPr>
            <a:grpSpLocks/>
          </p:cNvGrpSpPr>
          <p:nvPr/>
        </p:nvGrpSpPr>
        <p:grpSpPr bwMode="auto">
          <a:xfrm>
            <a:off x="76200" y="3505200"/>
            <a:ext cx="7543800" cy="757238"/>
            <a:chOff x="76200" y="3505200"/>
            <a:chExt cx="7543800" cy="757773"/>
          </a:xfrm>
        </p:grpSpPr>
        <p:sp>
          <p:nvSpPr>
            <p:cNvPr id="1040397" name="Rectangle 13"/>
            <p:cNvSpPr>
              <a:spLocks noChangeArrowheads="1"/>
            </p:cNvSpPr>
            <p:nvPr/>
          </p:nvSpPr>
          <p:spPr bwMode="auto">
            <a:xfrm>
              <a:off x="5943600" y="3783209"/>
              <a:ext cx="609600" cy="314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5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1040398" name="Rectangle 14"/>
            <p:cNvSpPr>
              <a:spLocks noChangeArrowheads="1"/>
            </p:cNvSpPr>
            <p:nvPr/>
          </p:nvSpPr>
          <p:spPr bwMode="auto">
            <a:xfrm>
              <a:off x="76200" y="3505200"/>
              <a:ext cx="1600200" cy="75777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A50021"/>
                  </a:solidFill>
                  <a:latin typeface="Tahoma" pitchFamily="34" charset="0"/>
                  <a:cs typeface="Tahoma" pitchFamily="34" charset="0"/>
                </a:rPr>
                <a:t>สิ่งที่ใช้</a:t>
              </a:r>
            </a:p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A50021"/>
                  </a:solidFill>
                  <a:latin typeface="Tahoma" pitchFamily="34" charset="0"/>
                  <a:cs typeface="Tahoma" pitchFamily="34" charset="0"/>
                </a:rPr>
                <a:t>ในการทดลอง</a:t>
              </a:r>
            </a:p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/</a:t>
              </a:r>
              <a:r>
                <a:rPr lang="th-TH" sz="1800" b="1" dirty="0">
                  <a:latin typeface="Tahoma" pitchFamily="34" charset="0"/>
                  <a:cs typeface="Tahoma" pitchFamily="34" charset="0"/>
                </a:rPr>
                <a:t>พัฒนา</a:t>
              </a:r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1676400" y="3810215"/>
              <a:ext cx="609600" cy="332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1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2743200" y="3810215"/>
              <a:ext cx="609600" cy="314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2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3733800" y="3783209"/>
              <a:ext cx="609600" cy="332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3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77" name="Rectangle 13"/>
            <p:cNvSpPr>
              <a:spLocks noChangeArrowheads="1"/>
            </p:cNvSpPr>
            <p:nvPr/>
          </p:nvSpPr>
          <p:spPr bwMode="auto">
            <a:xfrm>
              <a:off x="4800600" y="3810215"/>
              <a:ext cx="609600" cy="330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4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78" name="Rectangle 13"/>
            <p:cNvSpPr>
              <a:spLocks noChangeArrowheads="1"/>
            </p:cNvSpPr>
            <p:nvPr/>
          </p:nvSpPr>
          <p:spPr bwMode="auto">
            <a:xfrm>
              <a:off x="7010400" y="3810215"/>
              <a:ext cx="609600" cy="330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6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</p:grpSp>
      <p:grpSp>
        <p:nvGrpSpPr>
          <p:cNvPr id="126987" name="Group 82"/>
          <p:cNvGrpSpPr>
            <a:grpSpLocks/>
          </p:cNvGrpSpPr>
          <p:nvPr/>
        </p:nvGrpSpPr>
        <p:grpSpPr bwMode="auto">
          <a:xfrm>
            <a:off x="152400" y="4340225"/>
            <a:ext cx="7467600" cy="536575"/>
            <a:chOff x="152400" y="4340680"/>
            <a:chExt cx="7467600" cy="536552"/>
          </a:xfrm>
        </p:grpSpPr>
        <p:sp>
          <p:nvSpPr>
            <p:cNvPr id="1040395" name="Rectangle 11"/>
            <p:cNvSpPr>
              <a:spLocks noChangeArrowheads="1"/>
            </p:cNvSpPr>
            <p:nvPr/>
          </p:nvSpPr>
          <p:spPr bwMode="auto">
            <a:xfrm>
              <a:off x="1676400" y="4518472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1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2743200" y="4545459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2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3733800" y="4545459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3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5943600" y="4545459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5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126994" name="Rectangle 14"/>
            <p:cNvSpPr>
              <a:spLocks noChangeArrowheads="1"/>
            </p:cNvSpPr>
            <p:nvPr/>
          </p:nvSpPr>
          <p:spPr bwMode="auto">
            <a:xfrm>
              <a:off x="152400" y="4340680"/>
              <a:ext cx="1524000" cy="536552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80000"/>
                </a:lnSpc>
              </a:pPr>
              <a:r>
                <a:rPr lang="th-TH" sz="1800" b="1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ผลการ</a:t>
              </a:r>
            </a:p>
            <a:p>
              <a:pPr algn="ctr" defTabSz="762000" eaLnBrk="0" hangingPunct="0">
                <a:lnSpc>
                  <a:spcPct val="80000"/>
                </a:lnSpc>
              </a:pPr>
              <a:r>
                <a:rPr lang="th-TH" sz="1800" b="1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ดำเนินงาน</a:t>
              </a:r>
              <a:endPara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9" name="Rectangle 11"/>
            <p:cNvSpPr>
              <a:spLocks noChangeArrowheads="1"/>
            </p:cNvSpPr>
            <p:nvPr/>
          </p:nvSpPr>
          <p:spPr bwMode="auto">
            <a:xfrm>
              <a:off x="4800600" y="4545459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4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80" name="Rectangle 11"/>
            <p:cNvSpPr>
              <a:spLocks noChangeArrowheads="1"/>
            </p:cNvSpPr>
            <p:nvPr/>
          </p:nvSpPr>
          <p:spPr bwMode="auto">
            <a:xfrm>
              <a:off x="7010400" y="4545459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6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</p:grpSp>
      <p:sp>
        <p:nvSpPr>
          <p:cNvPr id="108556" name="Rectangle 63"/>
          <p:cNvSpPr>
            <a:spLocks noChangeArrowheads="1"/>
          </p:cNvSpPr>
          <p:nvPr/>
        </p:nvSpPr>
        <p:spPr bwMode="auto">
          <a:xfrm>
            <a:off x="3892550" y="990600"/>
            <a:ext cx="5099050" cy="830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Experimental Development Research, </a:t>
            </a:r>
          </a:p>
          <a:p>
            <a:pPr algn="ctr">
              <a:lnSpc>
                <a:spcPct val="80000"/>
              </a:lnSpc>
            </a:pPr>
            <a:r>
              <a:rPr lang="en-US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one group Pre-test and Post-test,</a:t>
            </a:r>
          </a:p>
          <a:p>
            <a:pPr algn="ctr">
              <a:lnSpc>
                <a:spcPct val="80000"/>
              </a:lnSpc>
            </a:pP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Time series Design</a:t>
            </a:r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th-TH">
              <a:solidFill>
                <a:srgbClr val="0000FF"/>
              </a:solidFill>
            </a:endParaRPr>
          </a:p>
        </p:txBody>
      </p:sp>
      <p:sp>
        <p:nvSpPr>
          <p:cNvPr id="108557" name="Rectangle 67"/>
          <p:cNvSpPr>
            <a:spLocks noChangeArrowheads="1"/>
          </p:cNvSpPr>
          <p:nvPr/>
        </p:nvSpPr>
        <p:spPr bwMode="auto">
          <a:xfrm>
            <a:off x="7769225" y="3657600"/>
            <a:ext cx="1222375" cy="1077913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Good </a:t>
            </a:r>
          </a:p>
          <a:p>
            <a:pPr algn="ctr"/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Practice</a:t>
            </a:r>
          </a:p>
          <a:p>
            <a:pPr algn="ctr"/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R2R2E </a:t>
            </a:r>
            <a:endParaRPr lang="th-TH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6" grpId="0" animBg="1"/>
      <p:bldP spid="108557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8458200" cy="12192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Post-test</a:t>
            </a:r>
            <a:r>
              <a:rPr lang="en-US" sz="36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smtClean="0">
                <a:latin typeface="Tahoma" pitchFamily="34" charset="0"/>
                <a:cs typeface="Tahoma" pitchFamily="34" charset="0"/>
              </a:rPr>
              <a:t>หลังการฝึกอบรม</a:t>
            </a:r>
            <a:br>
              <a:rPr lang="th-TH" sz="3600" b="1" smtClean="0">
                <a:latin typeface="Tahoma" pitchFamily="34" charset="0"/>
                <a:cs typeface="Tahoma" pitchFamily="34" charset="0"/>
              </a:rPr>
            </a:br>
            <a:r>
              <a:rPr lang="th-TH" sz="3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u="sng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หมวด ๗</a:t>
            </a:r>
            <a:endParaRPr lang="th-TH" sz="3600" smtClean="0"/>
          </a:p>
        </p:txBody>
      </p:sp>
      <p:sp>
        <p:nvSpPr>
          <p:cNvPr id="12800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8839200" cy="50292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ขอให้ท่านประเมิน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ระดับความคิดเห็นของท่าน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ต่อประเด็นต่อไปนี้ </a:t>
            </a:r>
            <a:r>
              <a:rPr lang="th-TH" sz="16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แล้วให้คะแนน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600" b="1" smtClean="0">
                <a:latin typeface="Tahoma" pitchFamily="34" charset="0"/>
                <a:cs typeface="Tahoma" pitchFamily="34" charset="0"/>
              </a:rPr>
              <a:t>มากที่สุด</a:t>
            </a:r>
            <a:r>
              <a:rPr lang="en-US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=10; 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น้อยที่สุด</a:t>
            </a:r>
            <a:r>
              <a:rPr lang="en-US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=0 </a:t>
            </a:r>
            <a:r>
              <a:rPr lang="th-TH" sz="1600" b="1" smtClean="0">
                <a:latin typeface="Tahoma" pitchFamily="34" charset="0"/>
                <a:cs typeface="Tahoma" pitchFamily="34" charset="0"/>
              </a:rPr>
              <a:t>คะแนน</a:t>
            </a:r>
            <a:r>
              <a:rPr lang="en-US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th-TH" sz="800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เป็นผลงานวิจัยที่มีคุณค่า มากน้อยเพียงใด? ต่อสิ่งต่อไปนี้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600" b="1" smtClean="0">
                <a:latin typeface="Tahoma" pitchFamily="34" charset="0"/>
                <a:cs typeface="Tahoma" pitchFamily="34" charset="0"/>
              </a:rPr>
              <a:t>1.1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ต่อตัวท่านเอง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ให้คะแนน...........จากคะแนนเต็ม </a:t>
            </a:r>
            <a:r>
              <a:rPr lang="en-US" sz="1400" b="1" smtClean="0">
                <a:latin typeface="Tahoma" pitchFamily="34" charset="0"/>
                <a:cs typeface="Tahoma" pitchFamily="34" charset="0"/>
              </a:rPr>
              <a:t>10</a:t>
            </a: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600" b="1" smtClean="0">
                <a:latin typeface="Tahoma" pitchFamily="34" charset="0"/>
                <a:cs typeface="Tahoma" pitchFamily="34" charset="0"/>
              </a:rPr>
              <a:t>1.2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ต่อผู้มารับบริการจากท่าน 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(Customer)</a:t>
            </a:r>
            <a:endParaRPr lang="th-TH" sz="1600" b="1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</a:t>
            </a:r>
            <a:endParaRPr lang="th-TH" sz="16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600" b="1" smtClean="0">
                <a:latin typeface="Tahoma" pitchFamily="34" charset="0"/>
                <a:cs typeface="Tahoma" pitchFamily="34" charset="0"/>
              </a:rPr>
              <a:t>1.3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ต่อหน่วยงานของท่าน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</a:t>
            </a:r>
            <a:endParaRPr lang="th-TH" sz="16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600" b="1" smtClean="0">
                <a:latin typeface="Tahoma" pitchFamily="34" charset="0"/>
                <a:cs typeface="Tahoma" pitchFamily="34" charset="0"/>
              </a:rPr>
              <a:t>1.4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ต่อประเทศชาติ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ท่านมีความต้องการ</a:t>
            </a:r>
            <a:r>
              <a:rPr lang="th-TH" sz="1600" b="1" smtClean="0">
                <a:latin typeface="Tahoma" pitchFamily="34" charset="0"/>
                <a:cs typeface="Tahoma" pitchFamily="34" charset="0"/>
              </a:rPr>
              <a:t>ที่จะเขียนผลงาน</a:t>
            </a:r>
            <a:r>
              <a:rPr lang="en-US" sz="1600" b="1" smtClean="0">
                <a:latin typeface="Tahoma" pitchFamily="34" charset="0"/>
                <a:cs typeface="Tahoma" pitchFamily="34" charset="0"/>
              </a:rPr>
              <a:t> R2R 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ของตัวท่านเอง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มาก-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น้อย เพียงใด?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16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ท่านมีความมั่นใจที่จะเขียนผลงาน</a:t>
            </a:r>
            <a:r>
              <a:rPr lang="en-US" sz="16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R2R </a:t>
            </a:r>
            <a:r>
              <a:rPr lang="th-TH" sz="16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ของท่านมากน้อยเพียงใด?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ท่านคิดว่าท่านจะสามารถนำเสนอผลงาน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ของท่านในเวทีวิชาการ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ได้ภายใน </a:t>
            </a:r>
            <a:r>
              <a:rPr lang="en-US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sz="16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เดือน นับจากวันนี้ มากน้อยเพียงใด?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ให้คะแนน...........จากคะแนนเต็ม </a:t>
            </a:r>
            <a:r>
              <a:rPr lang="en-US" sz="1400" b="1" smtClean="0">
                <a:latin typeface="Tahoma" pitchFamily="34" charset="0"/>
                <a:cs typeface="Tahoma" pitchFamily="34" charset="0"/>
              </a:rPr>
              <a:t>10</a:t>
            </a: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ท่านมีความต้องการที่จะช่วยให้คนอื่น สามารถเขียนผลงาน</a:t>
            </a:r>
            <a:r>
              <a:rPr lang="en-US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R2R </a:t>
            </a: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ของตัวเขาได้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มากน้อยเพียงใด?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th-TH" sz="1400" b="1" smtClean="0">
                <a:latin typeface="Tahoma" pitchFamily="34" charset="0"/>
                <a:cs typeface="Tahoma" pitchFamily="34" charset="0"/>
              </a:rPr>
              <a:t>ข้าพเจ้า ให้คะแนน...........จากคะแนนเต็ม </a:t>
            </a:r>
            <a:r>
              <a:rPr lang="en-US" sz="1400" b="1" smtClean="0">
                <a:latin typeface="Tahoma" pitchFamily="34" charset="0"/>
                <a:cs typeface="Tahoma" pitchFamily="34" charset="0"/>
              </a:rPr>
              <a:t>10</a:t>
            </a: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th-TH" sz="1600" smtClean="0"/>
          </a:p>
        </p:txBody>
      </p:sp>
      <p:sp>
        <p:nvSpPr>
          <p:cNvPr id="4" name="Plaque 3"/>
          <p:cNvSpPr/>
          <p:nvPr/>
        </p:nvSpPr>
        <p:spPr>
          <a:xfrm>
            <a:off x="914400" y="2057400"/>
            <a:ext cx="7239000" cy="2057400"/>
          </a:xfrm>
          <a:prstGeom prst="plaque">
            <a:avLst/>
          </a:prstGeom>
          <a:noFill/>
          <a:ln w="635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914" name="Rectangle 2"/>
          <p:cNvSpPr>
            <a:spLocks noChangeArrowheads="1"/>
          </p:cNvSpPr>
          <p:nvPr/>
        </p:nvSpPr>
        <p:spPr bwMode="auto">
          <a:xfrm>
            <a:off x="2547938" y="1647825"/>
            <a:ext cx="4319587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ในประชาชนทั่วไป</a:t>
            </a:r>
          </a:p>
          <a:p>
            <a:pPr algn="ctr">
              <a:lnSpc>
                <a:spcPct val="90000"/>
              </a:lnSpc>
            </a:pP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ชีวิตประจำวัน อาชีพ งานอดิเรก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n-US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600" b="1">
                <a:latin typeface="Tahoma" pitchFamily="34" charset="0"/>
                <a:cs typeface="Tahoma" pitchFamily="34" charset="0"/>
              </a:rPr>
              <a:t>2.</a:t>
            </a:r>
            <a:r>
              <a:rPr lang="th-TH" sz="3600" b="1">
                <a:latin typeface="Tahoma" pitchFamily="34" charset="0"/>
                <a:cs typeface="Tahoma" pitchFamily="34" charset="0"/>
              </a:rPr>
              <a:t>ในเด็กนักเรียน</a:t>
            </a:r>
          </a:p>
          <a:p>
            <a:pPr algn="ctr">
              <a:lnSpc>
                <a:spcPct val="90000"/>
              </a:lnSpc>
            </a:pP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อนุบาล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ประถม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 มัธยม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n-US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ในนิสิตนักศึกษา</a:t>
            </a:r>
          </a:p>
          <a:p>
            <a:pPr algn="ctr">
              <a:lnSpc>
                <a:spcPct val="90000"/>
              </a:lnSpc>
            </a:pP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สายสามัญ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สายอาชีพ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n-US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ในบัณฑิตศึกษา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ปริญญาโท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ปริญญาเอก)</a:t>
            </a:r>
          </a:p>
          <a:p>
            <a:pPr algn="ctr">
              <a:lnSpc>
                <a:spcPct val="90000"/>
              </a:lnSpc>
            </a:pPr>
            <a:r>
              <a:rPr lang="en-US" sz="3200" b="1">
                <a:latin typeface="Tahoma" pitchFamily="34" charset="0"/>
                <a:cs typeface="Tahoma" pitchFamily="34" charset="0"/>
              </a:rPr>
              <a:t>5.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ในคณาจารย์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โรงเรียน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 มหาวิทยาลัย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6.</a:t>
            </a:r>
            <a:r>
              <a:rPr lang="th-TH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ในระดับ </a:t>
            </a:r>
            <a:r>
              <a:rPr lang="en-US" sz="3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Expert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ระดับชาติ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ระดับนานาชาติ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n-US" sz="1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7.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ในภาคธุรกิจ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ขนาดเล็ก-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กลาง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-ใหญ่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1574915" name="Rectangle 3"/>
          <p:cNvSpPr>
            <a:spLocks noChangeArrowheads="1"/>
          </p:cNvSpPr>
          <p:nvPr/>
        </p:nvSpPr>
        <p:spPr bwMode="auto">
          <a:xfrm>
            <a:off x="533400" y="228600"/>
            <a:ext cx="8129588" cy="132238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57150" cmpd="thickThin">
            <a:solidFill>
              <a:srgbClr val="CC33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การประยุกต์ </a:t>
            </a:r>
            <a:r>
              <a:rPr lang="en-US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5400" b="1" dirty="0">
                <a:latin typeface="Tahoma" pitchFamily="34" charset="0"/>
                <a:cs typeface="Tahoma" pitchFamily="34" charset="0"/>
              </a:rPr>
              <a:t>R</a:t>
            </a:r>
            <a:r>
              <a:rPr lang="en-US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54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ตามกลุ่มเป้าหมาย 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24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+</a:t>
            </a:r>
            <a:r>
              <a:rPr lang="en-US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กลุ่ม</a:t>
            </a:r>
            <a:endParaRPr lang="en-US" sz="4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4914" grpId="0" autoUpdateAnimBg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0" name="Text Box 2"/>
          <p:cNvSpPr txBox="1">
            <a:spLocks noChangeArrowheads="1"/>
          </p:cNvSpPr>
          <p:nvPr/>
        </p:nvSpPr>
        <p:spPr bwMode="auto">
          <a:xfrm>
            <a:off x="152400" y="228600"/>
            <a:ext cx="8839200" cy="5008563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115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80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Paper</a:t>
            </a:r>
            <a:r>
              <a:rPr lang="th-TH" sz="80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 วิจัย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8000" b="1" dirty="0">
                <a:latin typeface="Tahoma" pitchFamily="34" charset="0"/>
                <a:cs typeface="Tahoma" pitchFamily="34" charset="0"/>
              </a:rPr>
              <a:t>2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endParaRPr lang="th-TH" sz="8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80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เรื่องที่ ๑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8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  <a:endParaRPr lang="th-TH" sz="6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67011" name="Text Box 3"/>
          <p:cNvSpPr txBox="1">
            <a:spLocks noChangeArrowheads="1"/>
          </p:cNvSpPr>
          <p:nvPr/>
        </p:nvSpPr>
        <p:spPr bwMode="auto">
          <a:xfrm>
            <a:off x="457200" y="5381625"/>
            <a:ext cx="8229600" cy="1323975"/>
          </a:xfrm>
          <a:prstGeom prst="rect">
            <a:avLst/>
          </a:prstGeom>
          <a:solidFill>
            <a:srgbClr val="FFFF00"/>
          </a:solidFill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8000" b="1" i="1" u="sng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ไม่</a:t>
            </a:r>
            <a:r>
              <a:rPr lang="th-TH" sz="8000" b="1" i="1" u="sng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ต้อง</a:t>
            </a:r>
            <a:r>
              <a:rPr lang="th-TH" sz="8000" b="1" i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เดี๋ยว</a:t>
            </a:r>
            <a:endParaRPr lang="en-US" sz="8000" b="1" i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6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011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Group 2"/>
          <p:cNvGrpSpPr>
            <a:grpSpLocks/>
          </p:cNvGrpSpPr>
          <p:nvPr/>
        </p:nvGrpSpPr>
        <p:grpSpPr bwMode="auto">
          <a:xfrm>
            <a:off x="0" y="0"/>
            <a:ext cx="9153525" cy="6865938"/>
            <a:chOff x="0" y="-5"/>
            <a:chExt cx="5766" cy="4325"/>
          </a:xfrm>
        </p:grpSpPr>
        <p:sp>
          <p:nvSpPr>
            <p:cNvPr id="3080" name="Rectangle 3"/>
            <p:cNvSpPr>
              <a:spLocks noChangeArrowheads="1"/>
            </p:cNvSpPr>
            <p:nvPr/>
          </p:nvSpPr>
          <p:spPr bwMode="auto">
            <a:xfrm>
              <a:off x="1" y="2"/>
              <a:ext cx="5758" cy="4317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081" name="Rectangle 4"/>
            <p:cNvSpPr>
              <a:spLocks noChangeArrowheads="1"/>
            </p:cNvSpPr>
            <p:nvPr/>
          </p:nvSpPr>
          <p:spPr bwMode="auto">
            <a:xfrm>
              <a:off x="0" y="-5"/>
              <a:ext cx="5766" cy="4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3082" name="Group 5"/>
            <p:cNvGrpSpPr>
              <a:grpSpLocks/>
            </p:cNvGrpSpPr>
            <p:nvPr/>
          </p:nvGrpSpPr>
          <p:grpSpPr bwMode="auto">
            <a:xfrm>
              <a:off x="48" y="51"/>
              <a:ext cx="5664" cy="237"/>
              <a:chOff x="64" y="51"/>
              <a:chExt cx="5638" cy="264"/>
            </a:xfrm>
          </p:grpSpPr>
          <p:grpSp>
            <p:nvGrpSpPr>
              <p:cNvPr id="3086" name="Group 6"/>
              <p:cNvGrpSpPr>
                <a:grpSpLocks/>
              </p:cNvGrpSpPr>
              <p:nvPr/>
            </p:nvGrpSpPr>
            <p:grpSpPr bwMode="auto">
              <a:xfrm>
                <a:off x="64" y="51"/>
                <a:ext cx="5638" cy="132"/>
                <a:chOff x="64" y="51"/>
                <a:chExt cx="5638" cy="132"/>
              </a:xfrm>
            </p:grpSpPr>
            <p:sp>
              <p:nvSpPr>
                <p:cNvPr id="3345" name="Rectangle 7"/>
                <p:cNvSpPr>
                  <a:spLocks noChangeArrowheads="1"/>
                </p:cNvSpPr>
                <p:nvPr/>
              </p:nvSpPr>
              <p:spPr bwMode="auto">
                <a:xfrm>
                  <a:off x="64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46" name="Rectangle 8"/>
                <p:cNvSpPr>
                  <a:spLocks noChangeArrowheads="1"/>
                </p:cNvSpPr>
                <p:nvPr/>
              </p:nvSpPr>
              <p:spPr bwMode="auto">
                <a:xfrm>
                  <a:off x="108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47" name="Rectangle 9"/>
                <p:cNvSpPr>
                  <a:spLocks noChangeArrowheads="1"/>
                </p:cNvSpPr>
                <p:nvPr/>
              </p:nvSpPr>
              <p:spPr bwMode="auto">
                <a:xfrm>
                  <a:off x="152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48" name="Rectangle 10"/>
                <p:cNvSpPr>
                  <a:spLocks noChangeArrowheads="1"/>
                </p:cNvSpPr>
                <p:nvPr/>
              </p:nvSpPr>
              <p:spPr bwMode="auto">
                <a:xfrm>
                  <a:off x="196" y="51"/>
                  <a:ext cx="44" cy="132"/>
                </a:xfrm>
                <a:prstGeom prst="rect">
                  <a:avLst/>
                </a:prstGeom>
                <a:solidFill>
                  <a:srgbClr val="8800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49" name="Rectangle 11"/>
                <p:cNvSpPr>
                  <a:spLocks noChangeArrowheads="1"/>
                </p:cNvSpPr>
                <p:nvPr/>
              </p:nvSpPr>
              <p:spPr bwMode="auto">
                <a:xfrm>
                  <a:off x="240" y="51"/>
                  <a:ext cx="44" cy="132"/>
                </a:xfrm>
                <a:prstGeom prst="rect">
                  <a:avLst/>
                </a:prstGeom>
                <a:solidFill>
                  <a:srgbClr val="8700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0" name="Rectangle 12"/>
                <p:cNvSpPr>
                  <a:spLocks noChangeArrowheads="1"/>
                </p:cNvSpPr>
                <p:nvPr/>
              </p:nvSpPr>
              <p:spPr bwMode="auto">
                <a:xfrm>
                  <a:off x="284" y="51"/>
                  <a:ext cx="44" cy="132"/>
                </a:xfrm>
                <a:prstGeom prst="rect">
                  <a:avLst/>
                </a:prstGeom>
                <a:solidFill>
                  <a:srgbClr val="870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1" name="Rectangle 13"/>
                <p:cNvSpPr>
                  <a:spLocks noChangeArrowheads="1"/>
                </p:cNvSpPr>
                <p:nvPr/>
              </p:nvSpPr>
              <p:spPr bwMode="auto">
                <a:xfrm>
                  <a:off x="328" y="51"/>
                  <a:ext cx="44" cy="132"/>
                </a:xfrm>
                <a:prstGeom prst="rect">
                  <a:avLst/>
                </a:prstGeom>
                <a:solidFill>
                  <a:srgbClr val="8700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2" name="Rectangle 14"/>
                <p:cNvSpPr>
                  <a:spLocks noChangeArrowheads="1"/>
                </p:cNvSpPr>
                <p:nvPr/>
              </p:nvSpPr>
              <p:spPr bwMode="auto">
                <a:xfrm>
                  <a:off x="372" y="51"/>
                  <a:ext cx="44" cy="132"/>
                </a:xfrm>
                <a:prstGeom prst="rect">
                  <a:avLst/>
                </a:prstGeom>
                <a:solidFill>
                  <a:srgbClr val="8600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3" name="Rectangle 15"/>
                <p:cNvSpPr>
                  <a:spLocks noChangeArrowheads="1"/>
                </p:cNvSpPr>
                <p:nvPr/>
              </p:nvSpPr>
              <p:spPr bwMode="auto">
                <a:xfrm>
                  <a:off x="416" y="51"/>
                  <a:ext cx="44" cy="132"/>
                </a:xfrm>
                <a:prstGeom prst="rect">
                  <a:avLst/>
                </a:prstGeom>
                <a:solidFill>
                  <a:srgbClr val="8600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4" name="Rectangle 16"/>
                <p:cNvSpPr>
                  <a:spLocks noChangeArrowheads="1"/>
                </p:cNvSpPr>
                <p:nvPr/>
              </p:nvSpPr>
              <p:spPr bwMode="auto">
                <a:xfrm>
                  <a:off x="460" y="51"/>
                  <a:ext cx="45" cy="132"/>
                </a:xfrm>
                <a:prstGeom prst="rect">
                  <a:avLst/>
                </a:prstGeom>
                <a:solidFill>
                  <a:srgbClr val="8500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5" name="Rectangle 17"/>
                <p:cNvSpPr>
                  <a:spLocks noChangeArrowheads="1"/>
                </p:cNvSpPr>
                <p:nvPr/>
              </p:nvSpPr>
              <p:spPr bwMode="auto">
                <a:xfrm>
                  <a:off x="505" y="51"/>
                  <a:ext cx="44" cy="132"/>
                </a:xfrm>
                <a:prstGeom prst="rect">
                  <a:avLst/>
                </a:prstGeom>
                <a:solidFill>
                  <a:srgbClr val="8500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6" name="Rectangle 18"/>
                <p:cNvSpPr>
                  <a:spLocks noChangeArrowheads="1"/>
                </p:cNvSpPr>
                <p:nvPr/>
              </p:nvSpPr>
              <p:spPr bwMode="auto">
                <a:xfrm>
                  <a:off x="549" y="51"/>
                  <a:ext cx="44" cy="132"/>
                </a:xfrm>
                <a:prstGeom prst="rect">
                  <a:avLst/>
                </a:prstGeom>
                <a:solidFill>
                  <a:srgbClr val="8400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7" name="Rectangle 19"/>
                <p:cNvSpPr>
                  <a:spLocks noChangeArrowheads="1"/>
                </p:cNvSpPr>
                <p:nvPr/>
              </p:nvSpPr>
              <p:spPr bwMode="auto">
                <a:xfrm>
                  <a:off x="593" y="51"/>
                  <a:ext cx="44" cy="132"/>
                </a:xfrm>
                <a:prstGeom prst="rect">
                  <a:avLst/>
                </a:prstGeom>
                <a:solidFill>
                  <a:srgbClr val="8400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8" name="Rectangle 20"/>
                <p:cNvSpPr>
                  <a:spLocks noChangeArrowheads="1"/>
                </p:cNvSpPr>
                <p:nvPr/>
              </p:nvSpPr>
              <p:spPr bwMode="auto">
                <a:xfrm>
                  <a:off x="637" y="51"/>
                  <a:ext cx="44" cy="132"/>
                </a:xfrm>
                <a:prstGeom prst="rect">
                  <a:avLst/>
                </a:prstGeom>
                <a:solidFill>
                  <a:srgbClr val="830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59" name="Rectangle 21"/>
                <p:cNvSpPr>
                  <a:spLocks noChangeArrowheads="1"/>
                </p:cNvSpPr>
                <p:nvPr/>
              </p:nvSpPr>
              <p:spPr bwMode="auto">
                <a:xfrm>
                  <a:off x="681" y="51"/>
                  <a:ext cx="44" cy="132"/>
                </a:xfrm>
                <a:prstGeom prst="rect">
                  <a:avLst/>
                </a:prstGeom>
                <a:solidFill>
                  <a:srgbClr val="8200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0" name="Rectangle 22"/>
                <p:cNvSpPr>
                  <a:spLocks noChangeArrowheads="1"/>
                </p:cNvSpPr>
                <p:nvPr/>
              </p:nvSpPr>
              <p:spPr bwMode="auto">
                <a:xfrm>
                  <a:off x="725" y="51"/>
                  <a:ext cx="44" cy="132"/>
                </a:xfrm>
                <a:prstGeom prst="rect">
                  <a:avLst/>
                </a:prstGeom>
                <a:solidFill>
                  <a:srgbClr val="8100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1" name="Rectangle 23"/>
                <p:cNvSpPr>
                  <a:spLocks noChangeArrowheads="1"/>
                </p:cNvSpPr>
                <p:nvPr/>
              </p:nvSpPr>
              <p:spPr bwMode="auto">
                <a:xfrm>
                  <a:off x="769" y="51"/>
                  <a:ext cx="44" cy="132"/>
                </a:xfrm>
                <a:prstGeom prst="rect">
                  <a:avLst/>
                </a:prstGeom>
                <a:solidFill>
                  <a:srgbClr val="800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2" name="Rectangle 24"/>
                <p:cNvSpPr>
                  <a:spLocks noChangeArrowheads="1"/>
                </p:cNvSpPr>
                <p:nvPr/>
              </p:nvSpPr>
              <p:spPr bwMode="auto">
                <a:xfrm>
                  <a:off x="813" y="51"/>
                  <a:ext cx="44" cy="132"/>
                </a:xfrm>
                <a:prstGeom prst="rect">
                  <a:avLst/>
                </a:prstGeom>
                <a:solidFill>
                  <a:srgbClr val="8000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3" name="Rectangle 25"/>
                <p:cNvSpPr>
                  <a:spLocks noChangeArrowheads="1"/>
                </p:cNvSpPr>
                <p:nvPr/>
              </p:nvSpPr>
              <p:spPr bwMode="auto">
                <a:xfrm>
                  <a:off x="857" y="51"/>
                  <a:ext cx="44" cy="132"/>
                </a:xfrm>
                <a:prstGeom prst="rect">
                  <a:avLst/>
                </a:prstGeom>
                <a:solidFill>
                  <a:srgbClr val="7F00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4" name="Rectangle 26"/>
                <p:cNvSpPr>
                  <a:spLocks noChangeArrowheads="1"/>
                </p:cNvSpPr>
                <p:nvPr/>
              </p:nvSpPr>
              <p:spPr bwMode="auto">
                <a:xfrm>
                  <a:off x="901" y="51"/>
                  <a:ext cx="44" cy="132"/>
                </a:xfrm>
                <a:prstGeom prst="rect">
                  <a:avLst/>
                </a:prstGeom>
                <a:solidFill>
                  <a:srgbClr val="7D00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5" name="Rectangle 27"/>
                <p:cNvSpPr>
                  <a:spLocks noChangeArrowheads="1"/>
                </p:cNvSpPr>
                <p:nvPr/>
              </p:nvSpPr>
              <p:spPr bwMode="auto">
                <a:xfrm>
                  <a:off x="945" y="51"/>
                  <a:ext cx="44" cy="132"/>
                </a:xfrm>
                <a:prstGeom prst="rect">
                  <a:avLst/>
                </a:prstGeom>
                <a:solidFill>
                  <a:srgbClr val="7C00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6" name="Rectangle 28"/>
                <p:cNvSpPr>
                  <a:spLocks noChangeArrowheads="1"/>
                </p:cNvSpPr>
                <p:nvPr/>
              </p:nvSpPr>
              <p:spPr bwMode="auto">
                <a:xfrm>
                  <a:off x="989" y="51"/>
                  <a:ext cx="44" cy="132"/>
                </a:xfrm>
                <a:prstGeom prst="rect">
                  <a:avLst/>
                </a:prstGeom>
                <a:solidFill>
                  <a:srgbClr val="7B00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7" name="Rectangle 29"/>
                <p:cNvSpPr>
                  <a:spLocks noChangeArrowheads="1"/>
                </p:cNvSpPr>
                <p:nvPr/>
              </p:nvSpPr>
              <p:spPr bwMode="auto">
                <a:xfrm>
                  <a:off x="1033" y="51"/>
                  <a:ext cx="44" cy="132"/>
                </a:xfrm>
                <a:prstGeom prst="rect">
                  <a:avLst/>
                </a:prstGeom>
                <a:solidFill>
                  <a:srgbClr val="7A00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8" name="Rectangle 30"/>
                <p:cNvSpPr>
                  <a:spLocks noChangeArrowheads="1"/>
                </p:cNvSpPr>
                <p:nvPr/>
              </p:nvSpPr>
              <p:spPr bwMode="auto">
                <a:xfrm>
                  <a:off x="1077" y="51"/>
                  <a:ext cx="44" cy="132"/>
                </a:xfrm>
                <a:prstGeom prst="rect">
                  <a:avLst/>
                </a:prstGeom>
                <a:solidFill>
                  <a:srgbClr val="7900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69" name="Rectangle 31"/>
                <p:cNvSpPr>
                  <a:spLocks noChangeArrowheads="1"/>
                </p:cNvSpPr>
                <p:nvPr/>
              </p:nvSpPr>
              <p:spPr bwMode="auto">
                <a:xfrm>
                  <a:off x="1121" y="51"/>
                  <a:ext cx="44" cy="132"/>
                </a:xfrm>
                <a:prstGeom prst="rect">
                  <a:avLst/>
                </a:prstGeom>
                <a:solidFill>
                  <a:srgbClr val="7700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0" name="Rectangle 32"/>
                <p:cNvSpPr>
                  <a:spLocks noChangeArrowheads="1"/>
                </p:cNvSpPr>
                <p:nvPr/>
              </p:nvSpPr>
              <p:spPr bwMode="auto">
                <a:xfrm>
                  <a:off x="1165" y="51"/>
                  <a:ext cx="44" cy="132"/>
                </a:xfrm>
                <a:prstGeom prst="rect">
                  <a:avLst/>
                </a:prstGeom>
                <a:solidFill>
                  <a:srgbClr val="7600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1" name="Rectangle 33"/>
                <p:cNvSpPr>
                  <a:spLocks noChangeArrowheads="1"/>
                </p:cNvSpPr>
                <p:nvPr/>
              </p:nvSpPr>
              <p:spPr bwMode="auto">
                <a:xfrm>
                  <a:off x="1209" y="51"/>
                  <a:ext cx="44" cy="132"/>
                </a:xfrm>
                <a:prstGeom prst="rect">
                  <a:avLst/>
                </a:prstGeom>
                <a:solidFill>
                  <a:srgbClr val="7400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2" name="Rectangle 34"/>
                <p:cNvSpPr>
                  <a:spLocks noChangeArrowheads="1"/>
                </p:cNvSpPr>
                <p:nvPr/>
              </p:nvSpPr>
              <p:spPr bwMode="auto">
                <a:xfrm>
                  <a:off x="1253" y="51"/>
                  <a:ext cx="44" cy="132"/>
                </a:xfrm>
                <a:prstGeom prst="rect">
                  <a:avLst/>
                </a:prstGeom>
                <a:solidFill>
                  <a:srgbClr val="7300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3" name="Rectangle 35"/>
                <p:cNvSpPr>
                  <a:spLocks noChangeArrowheads="1"/>
                </p:cNvSpPr>
                <p:nvPr/>
              </p:nvSpPr>
              <p:spPr bwMode="auto">
                <a:xfrm>
                  <a:off x="1297" y="51"/>
                  <a:ext cx="44" cy="132"/>
                </a:xfrm>
                <a:prstGeom prst="rect">
                  <a:avLst/>
                </a:prstGeom>
                <a:solidFill>
                  <a:srgbClr val="7100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4" name="Rectangle 36"/>
                <p:cNvSpPr>
                  <a:spLocks noChangeArrowheads="1"/>
                </p:cNvSpPr>
                <p:nvPr/>
              </p:nvSpPr>
              <p:spPr bwMode="auto">
                <a:xfrm>
                  <a:off x="1341" y="51"/>
                  <a:ext cx="44" cy="132"/>
                </a:xfrm>
                <a:prstGeom prst="rect">
                  <a:avLst/>
                </a:prstGeom>
                <a:solidFill>
                  <a:srgbClr val="7000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5" name="Rectangle 37"/>
                <p:cNvSpPr>
                  <a:spLocks noChangeArrowheads="1"/>
                </p:cNvSpPr>
                <p:nvPr/>
              </p:nvSpPr>
              <p:spPr bwMode="auto">
                <a:xfrm>
                  <a:off x="1385" y="51"/>
                  <a:ext cx="44" cy="132"/>
                </a:xfrm>
                <a:prstGeom prst="rect">
                  <a:avLst/>
                </a:prstGeom>
                <a:solidFill>
                  <a:srgbClr val="6E00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6" name="Rectangle 38"/>
                <p:cNvSpPr>
                  <a:spLocks noChangeArrowheads="1"/>
                </p:cNvSpPr>
                <p:nvPr/>
              </p:nvSpPr>
              <p:spPr bwMode="auto">
                <a:xfrm>
                  <a:off x="1429" y="51"/>
                  <a:ext cx="45" cy="132"/>
                </a:xfrm>
                <a:prstGeom prst="rect">
                  <a:avLst/>
                </a:prstGeom>
                <a:solidFill>
                  <a:srgbClr val="6C00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7" name="Rectangle 39"/>
                <p:cNvSpPr>
                  <a:spLocks noChangeArrowheads="1"/>
                </p:cNvSpPr>
                <p:nvPr/>
              </p:nvSpPr>
              <p:spPr bwMode="auto">
                <a:xfrm>
                  <a:off x="1474" y="51"/>
                  <a:ext cx="44" cy="132"/>
                </a:xfrm>
                <a:prstGeom prst="rect">
                  <a:avLst/>
                </a:prstGeom>
                <a:solidFill>
                  <a:srgbClr val="6B00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8" name="Rectangle 40"/>
                <p:cNvSpPr>
                  <a:spLocks noChangeArrowheads="1"/>
                </p:cNvSpPr>
                <p:nvPr/>
              </p:nvSpPr>
              <p:spPr bwMode="auto">
                <a:xfrm>
                  <a:off x="1518" y="51"/>
                  <a:ext cx="44" cy="132"/>
                </a:xfrm>
                <a:prstGeom prst="rect">
                  <a:avLst/>
                </a:prstGeom>
                <a:solidFill>
                  <a:srgbClr val="6900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79" name="Rectangle 41"/>
                <p:cNvSpPr>
                  <a:spLocks noChangeArrowheads="1"/>
                </p:cNvSpPr>
                <p:nvPr/>
              </p:nvSpPr>
              <p:spPr bwMode="auto">
                <a:xfrm>
                  <a:off x="1562" y="51"/>
                  <a:ext cx="44" cy="132"/>
                </a:xfrm>
                <a:prstGeom prst="rect">
                  <a:avLst/>
                </a:prstGeom>
                <a:solidFill>
                  <a:srgbClr val="670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0" name="Rectangle 42"/>
                <p:cNvSpPr>
                  <a:spLocks noChangeArrowheads="1"/>
                </p:cNvSpPr>
                <p:nvPr/>
              </p:nvSpPr>
              <p:spPr bwMode="auto">
                <a:xfrm>
                  <a:off x="1606" y="51"/>
                  <a:ext cx="44" cy="132"/>
                </a:xfrm>
                <a:prstGeom prst="rect">
                  <a:avLst/>
                </a:prstGeom>
                <a:solidFill>
                  <a:srgbClr val="6500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1" name="Rectangle 43"/>
                <p:cNvSpPr>
                  <a:spLocks noChangeArrowheads="1"/>
                </p:cNvSpPr>
                <p:nvPr/>
              </p:nvSpPr>
              <p:spPr bwMode="auto">
                <a:xfrm>
                  <a:off x="1650" y="51"/>
                  <a:ext cx="44" cy="132"/>
                </a:xfrm>
                <a:prstGeom prst="rect">
                  <a:avLst/>
                </a:prstGeom>
                <a:solidFill>
                  <a:srgbClr val="6400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2" name="Rectangle 44"/>
                <p:cNvSpPr>
                  <a:spLocks noChangeArrowheads="1"/>
                </p:cNvSpPr>
                <p:nvPr/>
              </p:nvSpPr>
              <p:spPr bwMode="auto">
                <a:xfrm>
                  <a:off x="1694" y="51"/>
                  <a:ext cx="44" cy="132"/>
                </a:xfrm>
                <a:prstGeom prst="rect">
                  <a:avLst/>
                </a:prstGeom>
                <a:solidFill>
                  <a:srgbClr val="6200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3" name="Rectangle 45"/>
                <p:cNvSpPr>
                  <a:spLocks noChangeArrowheads="1"/>
                </p:cNvSpPr>
                <p:nvPr/>
              </p:nvSpPr>
              <p:spPr bwMode="auto">
                <a:xfrm>
                  <a:off x="1738" y="51"/>
                  <a:ext cx="44" cy="132"/>
                </a:xfrm>
                <a:prstGeom prst="rect">
                  <a:avLst/>
                </a:prstGeom>
                <a:solidFill>
                  <a:srgbClr val="6000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4" name="Rectangle 46"/>
                <p:cNvSpPr>
                  <a:spLocks noChangeArrowheads="1"/>
                </p:cNvSpPr>
                <p:nvPr/>
              </p:nvSpPr>
              <p:spPr bwMode="auto">
                <a:xfrm>
                  <a:off x="1782" y="51"/>
                  <a:ext cx="44" cy="132"/>
                </a:xfrm>
                <a:prstGeom prst="rect">
                  <a:avLst/>
                </a:prstGeom>
                <a:solidFill>
                  <a:srgbClr val="5E00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26" y="51"/>
                  <a:ext cx="44" cy="132"/>
                </a:xfrm>
                <a:prstGeom prst="rect">
                  <a:avLst/>
                </a:prstGeom>
                <a:solidFill>
                  <a:srgbClr val="5C00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70" y="51"/>
                  <a:ext cx="44" cy="132"/>
                </a:xfrm>
                <a:prstGeom prst="rect">
                  <a:avLst/>
                </a:prstGeom>
                <a:solidFill>
                  <a:srgbClr val="5B0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7" name="Rectangle 49"/>
                <p:cNvSpPr>
                  <a:spLocks noChangeArrowheads="1"/>
                </p:cNvSpPr>
                <p:nvPr/>
              </p:nvSpPr>
              <p:spPr bwMode="auto">
                <a:xfrm>
                  <a:off x="1914" y="51"/>
                  <a:ext cx="44" cy="132"/>
                </a:xfrm>
                <a:prstGeom prst="rect">
                  <a:avLst/>
                </a:prstGeom>
                <a:solidFill>
                  <a:srgbClr val="590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8" name="Rectangle 50"/>
                <p:cNvSpPr>
                  <a:spLocks noChangeArrowheads="1"/>
                </p:cNvSpPr>
                <p:nvPr/>
              </p:nvSpPr>
              <p:spPr bwMode="auto">
                <a:xfrm>
                  <a:off x="1958" y="51"/>
                  <a:ext cx="44" cy="132"/>
                </a:xfrm>
                <a:prstGeom prst="rect">
                  <a:avLst/>
                </a:prstGeom>
                <a:solidFill>
                  <a:srgbClr val="570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89" name="Rectangle 51"/>
                <p:cNvSpPr>
                  <a:spLocks noChangeArrowheads="1"/>
                </p:cNvSpPr>
                <p:nvPr/>
              </p:nvSpPr>
              <p:spPr bwMode="auto">
                <a:xfrm>
                  <a:off x="2002" y="51"/>
                  <a:ext cx="44" cy="132"/>
                </a:xfrm>
                <a:prstGeom prst="rect">
                  <a:avLst/>
                </a:prstGeom>
                <a:solidFill>
                  <a:srgbClr val="56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0" name="Rectangle 52"/>
                <p:cNvSpPr>
                  <a:spLocks noChangeArrowheads="1"/>
                </p:cNvSpPr>
                <p:nvPr/>
              </p:nvSpPr>
              <p:spPr bwMode="auto">
                <a:xfrm>
                  <a:off x="2046" y="51"/>
                  <a:ext cx="44" cy="132"/>
                </a:xfrm>
                <a:prstGeom prst="rect">
                  <a:avLst/>
                </a:prstGeom>
                <a:solidFill>
                  <a:srgbClr val="5400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1" name="Rectangle 53"/>
                <p:cNvSpPr>
                  <a:spLocks noChangeArrowheads="1"/>
                </p:cNvSpPr>
                <p:nvPr/>
              </p:nvSpPr>
              <p:spPr bwMode="auto">
                <a:xfrm>
                  <a:off x="2090" y="51"/>
                  <a:ext cx="44" cy="132"/>
                </a:xfrm>
                <a:prstGeom prst="rect">
                  <a:avLst/>
                </a:prstGeom>
                <a:solidFill>
                  <a:srgbClr val="5300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2" name="Rectangle 54"/>
                <p:cNvSpPr>
                  <a:spLocks noChangeArrowheads="1"/>
                </p:cNvSpPr>
                <p:nvPr/>
              </p:nvSpPr>
              <p:spPr bwMode="auto">
                <a:xfrm>
                  <a:off x="2134" y="51"/>
                  <a:ext cx="44" cy="132"/>
                </a:xfrm>
                <a:prstGeom prst="rect">
                  <a:avLst/>
                </a:prstGeom>
                <a:solidFill>
                  <a:srgbClr val="510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3" name="Rectangle 55"/>
                <p:cNvSpPr>
                  <a:spLocks noChangeArrowheads="1"/>
                </p:cNvSpPr>
                <p:nvPr/>
              </p:nvSpPr>
              <p:spPr bwMode="auto">
                <a:xfrm>
                  <a:off x="2178" y="51"/>
                  <a:ext cx="44" cy="132"/>
                </a:xfrm>
                <a:prstGeom prst="rect">
                  <a:avLst/>
                </a:prstGeom>
                <a:solidFill>
                  <a:srgbClr val="5000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4" name="Rectangle 56"/>
                <p:cNvSpPr>
                  <a:spLocks noChangeArrowheads="1"/>
                </p:cNvSpPr>
                <p:nvPr/>
              </p:nvSpPr>
              <p:spPr bwMode="auto">
                <a:xfrm>
                  <a:off x="2222" y="51"/>
                  <a:ext cx="44" cy="132"/>
                </a:xfrm>
                <a:prstGeom prst="rect">
                  <a:avLst/>
                </a:prstGeom>
                <a:solidFill>
                  <a:srgbClr val="4F00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5" name="Rectangle 57"/>
                <p:cNvSpPr>
                  <a:spLocks noChangeArrowheads="1"/>
                </p:cNvSpPr>
                <p:nvPr/>
              </p:nvSpPr>
              <p:spPr bwMode="auto">
                <a:xfrm>
                  <a:off x="2266" y="51"/>
                  <a:ext cx="44" cy="132"/>
                </a:xfrm>
                <a:prstGeom prst="rect">
                  <a:avLst/>
                </a:prstGeom>
                <a:solidFill>
                  <a:srgbClr val="4E00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6" name="Rectangle 58"/>
                <p:cNvSpPr>
                  <a:spLocks noChangeArrowheads="1"/>
                </p:cNvSpPr>
                <p:nvPr/>
              </p:nvSpPr>
              <p:spPr bwMode="auto">
                <a:xfrm>
                  <a:off x="2310" y="51"/>
                  <a:ext cx="44" cy="132"/>
                </a:xfrm>
                <a:prstGeom prst="rect">
                  <a:avLst/>
                </a:prstGeom>
                <a:solidFill>
                  <a:srgbClr val="4C0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7" name="Rectangle 59"/>
                <p:cNvSpPr>
                  <a:spLocks noChangeArrowheads="1"/>
                </p:cNvSpPr>
                <p:nvPr/>
              </p:nvSpPr>
              <p:spPr bwMode="auto">
                <a:xfrm>
                  <a:off x="2354" y="51"/>
                  <a:ext cx="44" cy="132"/>
                </a:xfrm>
                <a:prstGeom prst="rect">
                  <a:avLst/>
                </a:prstGeom>
                <a:solidFill>
                  <a:srgbClr val="4B00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8" name="Rectangle 60"/>
                <p:cNvSpPr>
                  <a:spLocks noChangeArrowheads="1"/>
                </p:cNvSpPr>
                <p:nvPr/>
              </p:nvSpPr>
              <p:spPr bwMode="auto">
                <a:xfrm>
                  <a:off x="2398" y="51"/>
                  <a:ext cx="45" cy="132"/>
                </a:xfrm>
                <a:prstGeom prst="rect">
                  <a:avLst/>
                </a:prstGeom>
                <a:solidFill>
                  <a:srgbClr val="4A0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399" name="Rectangle 61"/>
                <p:cNvSpPr>
                  <a:spLocks noChangeArrowheads="1"/>
                </p:cNvSpPr>
                <p:nvPr/>
              </p:nvSpPr>
              <p:spPr bwMode="auto">
                <a:xfrm>
                  <a:off x="2443" y="51"/>
                  <a:ext cx="44" cy="132"/>
                </a:xfrm>
                <a:prstGeom prst="rect">
                  <a:avLst/>
                </a:prstGeom>
                <a:solidFill>
                  <a:srgbClr val="4900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0" name="Rectangle 62"/>
                <p:cNvSpPr>
                  <a:spLocks noChangeArrowheads="1"/>
                </p:cNvSpPr>
                <p:nvPr/>
              </p:nvSpPr>
              <p:spPr bwMode="auto">
                <a:xfrm>
                  <a:off x="2487" y="51"/>
                  <a:ext cx="44" cy="132"/>
                </a:xfrm>
                <a:prstGeom prst="rect">
                  <a:avLst/>
                </a:prstGeom>
                <a:solidFill>
                  <a:srgbClr val="4800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1" name="Rectangle 63"/>
                <p:cNvSpPr>
                  <a:spLocks noChangeArrowheads="1"/>
                </p:cNvSpPr>
                <p:nvPr/>
              </p:nvSpPr>
              <p:spPr bwMode="auto">
                <a:xfrm>
                  <a:off x="2531" y="51"/>
                  <a:ext cx="44" cy="132"/>
                </a:xfrm>
                <a:prstGeom prst="rect">
                  <a:avLst/>
                </a:prstGeom>
                <a:solidFill>
                  <a:srgbClr val="480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2" name="Rectangle 64"/>
                <p:cNvSpPr>
                  <a:spLocks noChangeArrowheads="1"/>
                </p:cNvSpPr>
                <p:nvPr/>
              </p:nvSpPr>
              <p:spPr bwMode="auto">
                <a:xfrm>
                  <a:off x="2575" y="51"/>
                  <a:ext cx="44" cy="132"/>
                </a:xfrm>
                <a:prstGeom prst="rect">
                  <a:avLst/>
                </a:prstGeom>
                <a:solidFill>
                  <a:srgbClr val="4700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3" name="Rectangle 65"/>
                <p:cNvSpPr>
                  <a:spLocks noChangeArrowheads="1"/>
                </p:cNvSpPr>
                <p:nvPr/>
              </p:nvSpPr>
              <p:spPr bwMode="auto">
                <a:xfrm>
                  <a:off x="2619" y="51"/>
                  <a:ext cx="44" cy="132"/>
                </a:xfrm>
                <a:prstGeom prst="rect">
                  <a:avLst/>
                </a:prstGeom>
                <a:solidFill>
                  <a:srgbClr val="4600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4" name="Rectangle 66"/>
                <p:cNvSpPr>
                  <a:spLocks noChangeArrowheads="1"/>
                </p:cNvSpPr>
                <p:nvPr/>
              </p:nvSpPr>
              <p:spPr bwMode="auto">
                <a:xfrm>
                  <a:off x="2663" y="51"/>
                  <a:ext cx="44" cy="132"/>
                </a:xfrm>
                <a:prstGeom prst="rect">
                  <a:avLst/>
                </a:prstGeom>
                <a:solidFill>
                  <a:srgbClr val="460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5" name="Rectangle 67"/>
                <p:cNvSpPr>
                  <a:spLocks noChangeArrowheads="1"/>
                </p:cNvSpPr>
                <p:nvPr/>
              </p:nvSpPr>
              <p:spPr bwMode="auto">
                <a:xfrm>
                  <a:off x="2707" y="51"/>
                  <a:ext cx="44" cy="132"/>
                </a:xfrm>
                <a:prstGeom prst="rect">
                  <a:avLst/>
                </a:prstGeom>
                <a:solidFill>
                  <a:srgbClr val="4500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6" name="Rectangle 68"/>
                <p:cNvSpPr>
                  <a:spLocks noChangeArrowheads="1"/>
                </p:cNvSpPr>
                <p:nvPr/>
              </p:nvSpPr>
              <p:spPr bwMode="auto">
                <a:xfrm>
                  <a:off x="2751" y="51"/>
                  <a:ext cx="44" cy="132"/>
                </a:xfrm>
                <a:prstGeom prst="rect">
                  <a:avLst/>
                </a:prstGeom>
                <a:solidFill>
                  <a:srgbClr val="4400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7" name="Rectangle 69"/>
                <p:cNvSpPr>
                  <a:spLocks noChangeArrowheads="1"/>
                </p:cNvSpPr>
                <p:nvPr/>
              </p:nvSpPr>
              <p:spPr bwMode="auto">
                <a:xfrm>
                  <a:off x="2795" y="51"/>
                  <a:ext cx="44" cy="132"/>
                </a:xfrm>
                <a:prstGeom prst="rect">
                  <a:avLst/>
                </a:prstGeom>
                <a:solidFill>
                  <a:srgbClr val="440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8" name="Rectangle 70"/>
                <p:cNvSpPr>
                  <a:spLocks noChangeArrowheads="1"/>
                </p:cNvSpPr>
                <p:nvPr/>
              </p:nvSpPr>
              <p:spPr bwMode="auto">
                <a:xfrm>
                  <a:off x="2839" y="51"/>
                  <a:ext cx="44" cy="132"/>
                </a:xfrm>
                <a:prstGeom prst="rect">
                  <a:avLst/>
                </a:prstGeom>
                <a:solidFill>
                  <a:srgbClr val="440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09" name="Rectangle 71"/>
                <p:cNvSpPr>
                  <a:spLocks noChangeArrowheads="1"/>
                </p:cNvSpPr>
                <p:nvPr/>
              </p:nvSpPr>
              <p:spPr bwMode="auto">
                <a:xfrm>
                  <a:off x="2883" y="51"/>
                  <a:ext cx="44" cy="132"/>
                </a:xfrm>
                <a:prstGeom prst="rect">
                  <a:avLst/>
                </a:prstGeom>
                <a:solidFill>
                  <a:srgbClr val="440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0" name="Rectangle 72"/>
                <p:cNvSpPr>
                  <a:spLocks noChangeArrowheads="1"/>
                </p:cNvSpPr>
                <p:nvPr/>
              </p:nvSpPr>
              <p:spPr bwMode="auto">
                <a:xfrm>
                  <a:off x="2927" y="51"/>
                  <a:ext cx="44" cy="132"/>
                </a:xfrm>
                <a:prstGeom prst="rect">
                  <a:avLst/>
                </a:prstGeom>
                <a:solidFill>
                  <a:srgbClr val="4400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1" name="Rectangle 73"/>
                <p:cNvSpPr>
                  <a:spLocks noChangeArrowheads="1"/>
                </p:cNvSpPr>
                <p:nvPr/>
              </p:nvSpPr>
              <p:spPr bwMode="auto">
                <a:xfrm>
                  <a:off x="2971" y="51"/>
                  <a:ext cx="44" cy="132"/>
                </a:xfrm>
                <a:prstGeom prst="rect">
                  <a:avLst/>
                </a:prstGeom>
                <a:solidFill>
                  <a:srgbClr val="4400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2" name="Rectangle 74"/>
                <p:cNvSpPr>
                  <a:spLocks noChangeArrowheads="1"/>
                </p:cNvSpPr>
                <p:nvPr/>
              </p:nvSpPr>
              <p:spPr bwMode="auto">
                <a:xfrm>
                  <a:off x="3015" y="51"/>
                  <a:ext cx="44" cy="132"/>
                </a:xfrm>
                <a:prstGeom prst="rect">
                  <a:avLst/>
                </a:prstGeom>
                <a:solidFill>
                  <a:srgbClr val="4500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3" name="Rectangle 75"/>
                <p:cNvSpPr>
                  <a:spLocks noChangeArrowheads="1"/>
                </p:cNvSpPr>
                <p:nvPr/>
              </p:nvSpPr>
              <p:spPr bwMode="auto">
                <a:xfrm>
                  <a:off x="3059" y="51"/>
                  <a:ext cx="44" cy="132"/>
                </a:xfrm>
                <a:prstGeom prst="rect">
                  <a:avLst/>
                </a:prstGeom>
                <a:solidFill>
                  <a:srgbClr val="4600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4" name="Rectangle 76"/>
                <p:cNvSpPr>
                  <a:spLocks noChangeArrowheads="1"/>
                </p:cNvSpPr>
                <p:nvPr/>
              </p:nvSpPr>
              <p:spPr bwMode="auto">
                <a:xfrm>
                  <a:off x="3103" y="51"/>
                  <a:ext cx="44" cy="132"/>
                </a:xfrm>
                <a:prstGeom prst="rect">
                  <a:avLst/>
                </a:prstGeom>
                <a:solidFill>
                  <a:srgbClr val="4600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5" name="Rectangle 77"/>
                <p:cNvSpPr>
                  <a:spLocks noChangeArrowheads="1"/>
                </p:cNvSpPr>
                <p:nvPr/>
              </p:nvSpPr>
              <p:spPr bwMode="auto">
                <a:xfrm>
                  <a:off x="3147" y="51"/>
                  <a:ext cx="44" cy="132"/>
                </a:xfrm>
                <a:prstGeom prst="rect">
                  <a:avLst/>
                </a:prstGeom>
                <a:solidFill>
                  <a:srgbClr val="4700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6" name="Rectangle 78"/>
                <p:cNvSpPr>
                  <a:spLocks noChangeArrowheads="1"/>
                </p:cNvSpPr>
                <p:nvPr/>
              </p:nvSpPr>
              <p:spPr bwMode="auto">
                <a:xfrm>
                  <a:off x="3191" y="51"/>
                  <a:ext cx="44" cy="132"/>
                </a:xfrm>
                <a:prstGeom prst="rect">
                  <a:avLst/>
                </a:prstGeom>
                <a:solidFill>
                  <a:srgbClr val="480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7" name="Rectangle 79"/>
                <p:cNvSpPr>
                  <a:spLocks noChangeArrowheads="1"/>
                </p:cNvSpPr>
                <p:nvPr/>
              </p:nvSpPr>
              <p:spPr bwMode="auto">
                <a:xfrm>
                  <a:off x="3235" y="51"/>
                  <a:ext cx="44" cy="132"/>
                </a:xfrm>
                <a:prstGeom prst="rect">
                  <a:avLst/>
                </a:prstGeom>
                <a:solidFill>
                  <a:srgbClr val="4800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8" name="Rectangle 80"/>
                <p:cNvSpPr>
                  <a:spLocks noChangeArrowheads="1"/>
                </p:cNvSpPr>
                <p:nvPr/>
              </p:nvSpPr>
              <p:spPr bwMode="auto">
                <a:xfrm>
                  <a:off x="3279" y="51"/>
                  <a:ext cx="44" cy="132"/>
                </a:xfrm>
                <a:prstGeom prst="rect">
                  <a:avLst/>
                </a:prstGeom>
                <a:solidFill>
                  <a:srgbClr val="4900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19" name="Rectangle 81"/>
                <p:cNvSpPr>
                  <a:spLocks noChangeArrowheads="1"/>
                </p:cNvSpPr>
                <p:nvPr/>
              </p:nvSpPr>
              <p:spPr bwMode="auto">
                <a:xfrm>
                  <a:off x="3323" y="51"/>
                  <a:ext cx="45" cy="132"/>
                </a:xfrm>
                <a:prstGeom prst="rect">
                  <a:avLst/>
                </a:prstGeom>
                <a:solidFill>
                  <a:srgbClr val="4A0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0" name="Rectangle 82"/>
                <p:cNvSpPr>
                  <a:spLocks noChangeArrowheads="1"/>
                </p:cNvSpPr>
                <p:nvPr/>
              </p:nvSpPr>
              <p:spPr bwMode="auto">
                <a:xfrm>
                  <a:off x="3368" y="51"/>
                  <a:ext cx="44" cy="132"/>
                </a:xfrm>
                <a:prstGeom prst="rect">
                  <a:avLst/>
                </a:prstGeom>
                <a:solidFill>
                  <a:srgbClr val="4B00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1" name="Rectangle 83"/>
                <p:cNvSpPr>
                  <a:spLocks noChangeArrowheads="1"/>
                </p:cNvSpPr>
                <p:nvPr/>
              </p:nvSpPr>
              <p:spPr bwMode="auto">
                <a:xfrm>
                  <a:off x="3412" y="51"/>
                  <a:ext cx="44" cy="132"/>
                </a:xfrm>
                <a:prstGeom prst="rect">
                  <a:avLst/>
                </a:prstGeom>
                <a:solidFill>
                  <a:srgbClr val="4C0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2" name="Rectangle 84"/>
                <p:cNvSpPr>
                  <a:spLocks noChangeArrowheads="1"/>
                </p:cNvSpPr>
                <p:nvPr/>
              </p:nvSpPr>
              <p:spPr bwMode="auto">
                <a:xfrm>
                  <a:off x="3456" y="51"/>
                  <a:ext cx="44" cy="132"/>
                </a:xfrm>
                <a:prstGeom prst="rect">
                  <a:avLst/>
                </a:prstGeom>
                <a:solidFill>
                  <a:srgbClr val="4E00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3" name="Rectangle 85"/>
                <p:cNvSpPr>
                  <a:spLocks noChangeArrowheads="1"/>
                </p:cNvSpPr>
                <p:nvPr/>
              </p:nvSpPr>
              <p:spPr bwMode="auto">
                <a:xfrm>
                  <a:off x="3500" y="51"/>
                  <a:ext cx="44" cy="132"/>
                </a:xfrm>
                <a:prstGeom prst="rect">
                  <a:avLst/>
                </a:prstGeom>
                <a:solidFill>
                  <a:srgbClr val="4F00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4" name="Rectangle 86"/>
                <p:cNvSpPr>
                  <a:spLocks noChangeArrowheads="1"/>
                </p:cNvSpPr>
                <p:nvPr/>
              </p:nvSpPr>
              <p:spPr bwMode="auto">
                <a:xfrm>
                  <a:off x="3544" y="51"/>
                  <a:ext cx="44" cy="132"/>
                </a:xfrm>
                <a:prstGeom prst="rect">
                  <a:avLst/>
                </a:prstGeom>
                <a:solidFill>
                  <a:srgbClr val="5000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5" name="Rectangle 87"/>
                <p:cNvSpPr>
                  <a:spLocks noChangeArrowheads="1"/>
                </p:cNvSpPr>
                <p:nvPr/>
              </p:nvSpPr>
              <p:spPr bwMode="auto">
                <a:xfrm>
                  <a:off x="3588" y="51"/>
                  <a:ext cx="44" cy="132"/>
                </a:xfrm>
                <a:prstGeom prst="rect">
                  <a:avLst/>
                </a:prstGeom>
                <a:solidFill>
                  <a:srgbClr val="510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6" name="Rectangle 88"/>
                <p:cNvSpPr>
                  <a:spLocks noChangeArrowheads="1"/>
                </p:cNvSpPr>
                <p:nvPr/>
              </p:nvSpPr>
              <p:spPr bwMode="auto">
                <a:xfrm>
                  <a:off x="3632" y="51"/>
                  <a:ext cx="44" cy="132"/>
                </a:xfrm>
                <a:prstGeom prst="rect">
                  <a:avLst/>
                </a:prstGeom>
                <a:solidFill>
                  <a:srgbClr val="5300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7" name="Rectangle 89"/>
                <p:cNvSpPr>
                  <a:spLocks noChangeArrowheads="1"/>
                </p:cNvSpPr>
                <p:nvPr/>
              </p:nvSpPr>
              <p:spPr bwMode="auto">
                <a:xfrm>
                  <a:off x="3676" y="51"/>
                  <a:ext cx="44" cy="132"/>
                </a:xfrm>
                <a:prstGeom prst="rect">
                  <a:avLst/>
                </a:prstGeom>
                <a:solidFill>
                  <a:srgbClr val="5400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8" name="Rectangle 90"/>
                <p:cNvSpPr>
                  <a:spLocks noChangeArrowheads="1"/>
                </p:cNvSpPr>
                <p:nvPr/>
              </p:nvSpPr>
              <p:spPr bwMode="auto">
                <a:xfrm>
                  <a:off x="3720" y="51"/>
                  <a:ext cx="44" cy="132"/>
                </a:xfrm>
                <a:prstGeom prst="rect">
                  <a:avLst/>
                </a:prstGeom>
                <a:solidFill>
                  <a:srgbClr val="56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29" name="Rectangle 91"/>
                <p:cNvSpPr>
                  <a:spLocks noChangeArrowheads="1"/>
                </p:cNvSpPr>
                <p:nvPr/>
              </p:nvSpPr>
              <p:spPr bwMode="auto">
                <a:xfrm>
                  <a:off x="3764" y="51"/>
                  <a:ext cx="44" cy="132"/>
                </a:xfrm>
                <a:prstGeom prst="rect">
                  <a:avLst/>
                </a:prstGeom>
                <a:solidFill>
                  <a:srgbClr val="570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0" name="Rectangle 92"/>
                <p:cNvSpPr>
                  <a:spLocks noChangeArrowheads="1"/>
                </p:cNvSpPr>
                <p:nvPr/>
              </p:nvSpPr>
              <p:spPr bwMode="auto">
                <a:xfrm>
                  <a:off x="3808" y="51"/>
                  <a:ext cx="44" cy="132"/>
                </a:xfrm>
                <a:prstGeom prst="rect">
                  <a:avLst/>
                </a:prstGeom>
                <a:solidFill>
                  <a:srgbClr val="590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1" name="Rectangle 93"/>
                <p:cNvSpPr>
                  <a:spLocks noChangeArrowheads="1"/>
                </p:cNvSpPr>
                <p:nvPr/>
              </p:nvSpPr>
              <p:spPr bwMode="auto">
                <a:xfrm>
                  <a:off x="3852" y="51"/>
                  <a:ext cx="44" cy="132"/>
                </a:xfrm>
                <a:prstGeom prst="rect">
                  <a:avLst/>
                </a:prstGeom>
                <a:solidFill>
                  <a:srgbClr val="5B0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2" name="Rectangle 94"/>
                <p:cNvSpPr>
                  <a:spLocks noChangeArrowheads="1"/>
                </p:cNvSpPr>
                <p:nvPr/>
              </p:nvSpPr>
              <p:spPr bwMode="auto">
                <a:xfrm>
                  <a:off x="3896" y="51"/>
                  <a:ext cx="44" cy="132"/>
                </a:xfrm>
                <a:prstGeom prst="rect">
                  <a:avLst/>
                </a:prstGeom>
                <a:solidFill>
                  <a:srgbClr val="5C00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3" name="Rectangle 95"/>
                <p:cNvSpPr>
                  <a:spLocks noChangeArrowheads="1"/>
                </p:cNvSpPr>
                <p:nvPr/>
              </p:nvSpPr>
              <p:spPr bwMode="auto">
                <a:xfrm>
                  <a:off x="3940" y="51"/>
                  <a:ext cx="44" cy="132"/>
                </a:xfrm>
                <a:prstGeom prst="rect">
                  <a:avLst/>
                </a:prstGeom>
                <a:solidFill>
                  <a:srgbClr val="5E00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4" name="Rectangle 96"/>
                <p:cNvSpPr>
                  <a:spLocks noChangeArrowheads="1"/>
                </p:cNvSpPr>
                <p:nvPr/>
              </p:nvSpPr>
              <p:spPr bwMode="auto">
                <a:xfrm>
                  <a:off x="3984" y="51"/>
                  <a:ext cx="44" cy="132"/>
                </a:xfrm>
                <a:prstGeom prst="rect">
                  <a:avLst/>
                </a:prstGeom>
                <a:solidFill>
                  <a:srgbClr val="6000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5" name="Rectangle 97"/>
                <p:cNvSpPr>
                  <a:spLocks noChangeArrowheads="1"/>
                </p:cNvSpPr>
                <p:nvPr/>
              </p:nvSpPr>
              <p:spPr bwMode="auto">
                <a:xfrm>
                  <a:off x="4028" y="51"/>
                  <a:ext cx="44" cy="132"/>
                </a:xfrm>
                <a:prstGeom prst="rect">
                  <a:avLst/>
                </a:prstGeom>
                <a:solidFill>
                  <a:srgbClr val="6200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6" name="Rectangle 98"/>
                <p:cNvSpPr>
                  <a:spLocks noChangeArrowheads="1"/>
                </p:cNvSpPr>
                <p:nvPr/>
              </p:nvSpPr>
              <p:spPr bwMode="auto">
                <a:xfrm>
                  <a:off x="4072" y="51"/>
                  <a:ext cx="44" cy="132"/>
                </a:xfrm>
                <a:prstGeom prst="rect">
                  <a:avLst/>
                </a:prstGeom>
                <a:solidFill>
                  <a:srgbClr val="6400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7" name="Rectangle 99"/>
                <p:cNvSpPr>
                  <a:spLocks noChangeArrowheads="1"/>
                </p:cNvSpPr>
                <p:nvPr/>
              </p:nvSpPr>
              <p:spPr bwMode="auto">
                <a:xfrm>
                  <a:off x="4116" y="51"/>
                  <a:ext cx="44" cy="132"/>
                </a:xfrm>
                <a:prstGeom prst="rect">
                  <a:avLst/>
                </a:prstGeom>
                <a:solidFill>
                  <a:srgbClr val="6500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8" name="Rectangle 100"/>
                <p:cNvSpPr>
                  <a:spLocks noChangeArrowheads="1"/>
                </p:cNvSpPr>
                <p:nvPr/>
              </p:nvSpPr>
              <p:spPr bwMode="auto">
                <a:xfrm>
                  <a:off x="4160" y="51"/>
                  <a:ext cx="44" cy="132"/>
                </a:xfrm>
                <a:prstGeom prst="rect">
                  <a:avLst/>
                </a:prstGeom>
                <a:solidFill>
                  <a:srgbClr val="6700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39" name="Rectangle 101"/>
                <p:cNvSpPr>
                  <a:spLocks noChangeArrowheads="1"/>
                </p:cNvSpPr>
                <p:nvPr/>
              </p:nvSpPr>
              <p:spPr bwMode="auto">
                <a:xfrm>
                  <a:off x="4204" y="51"/>
                  <a:ext cx="44" cy="132"/>
                </a:xfrm>
                <a:prstGeom prst="rect">
                  <a:avLst/>
                </a:prstGeom>
                <a:solidFill>
                  <a:srgbClr val="6900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0" name="Rectangle 102"/>
                <p:cNvSpPr>
                  <a:spLocks noChangeArrowheads="1"/>
                </p:cNvSpPr>
                <p:nvPr/>
              </p:nvSpPr>
              <p:spPr bwMode="auto">
                <a:xfrm>
                  <a:off x="4248" y="51"/>
                  <a:ext cx="44" cy="132"/>
                </a:xfrm>
                <a:prstGeom prst="rect">
                  <a:avLst/>
                </a:prstGeom>
                <a:solidFill>
                  <a:srgbClr val="6B00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1" name="Rectangle 103"/>
                <p:cNvSpPr>
                  <a:spLocks noChangeArrowheads="1"/>
                </p:cNvSpPr>
                <p:nvPr/>
              </p:nvSpPr>
              <p:spPr bwMode="auto">
                <a:xfrm>
                  <a:off x="4292" y="51"/>
                  <a:ext cx="45" cy="132"/>
                </a:xfrm>
                <a:prstGeom prst="rect">
                  <a:avLst/>
                </a:prstGeom>
                <a:solidFill>
                  <a:srgbClr val="6C00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2" name="Rectangle 104"/>
                <p:cNvSpPr>
                  <a:spLocks noChangeArrowheads="1"/>
                </p:cNvSpPr>
                <p:nvPr/>
              </p:nvSpPr>
              <p:spPr bwMode="auto">
                <a:xfrm>
                  <a:off x="4337" y="51"/>
                  <a:ext cx="44" cy="132"/>
                </a:xfrm>
                <a:prstGeom prst="rect">
                  <a:avLst/>
                </a:prstGeom>
                <a:solidFill>
                  <a:srgbClr val="6E00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3" name="Rectangle 105"/>
                <p:cNvSpPr>
                  <a:spLocks noChangeArrowheads="1"/>
                </p:cNvSpPr>
                <p:nvPr/>
              </p:nvSpPr>
              <p:spPr bwMode="auto">
                <a:xfrm>
                  <a:off x="4381" y="51"/>
                  <a:ext cx="44" cy="132"/>
                </a:xfrm>
                <a:prstGeom prst="rect">
                  <a:avLst/>
                </a:prstGeom>
                <a:solidFill>
                  <a:srgbClr val="7000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4" name="Rectangle 106"/>
                <p:cNvSpPr>
                  <a:spLocks noChangeArrowheads="1"/>
                </p:cNvSpPr>
                <p:nvPr/>
              </p:nvSpPr>
              <p:spPr bwMode="auto">
                <a:xfrm>
                  <a:off x="4425" y="51"/>
                  <a:ext cx="44" cy="132"/>
                </a:xfrm>
                <a:prstGeom prst="rect">
                  <a:avLst/>
                </a:prstGeom>
                <a:solidFill>
                  <a:srgbClr val="7100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5" name="Rectangle 107"/>
                <p:cNvSpPr>
                  <a:spLocks noChangeArrowheads="1"/>
                </p:cNvSpPr>
                <p:nvPr/>
              </p:nvSpPr>
              <p:spPr bwMode="auto">
                <a:xfrm>
                  <a:off x="4469" y="51"/>
                  <a:ext cx="44" cy="132"/>
                </a:xfrm>
                <a:prstGeom prst="rect">
                  <a:avLst/>
                </a:prstGeom>
                <a:solidFill>
                  <a:srgbClr val="7300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6" name="Rectangle 108"/>
                <p:cNvSpPr>
                  <a:spLocks noChangeArrowheads="1"/>
                </p:cNvSpPr>
                <p:nvPr/>
              </p:nvSpPr>
              <p:spPr bwMode="auto">
                <a:xfrm>
                  <a:off x="4513" y="51"/>
                  <a:ext cx="44" cy="132"/>
                </a:xfrm>
                <a:prstGeom prst="rect">
                  <a:avLst/>
                </a:prstGeom>
                <a:solidFill>
                  <a:srgbClr val="7400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7" name="Rectangle 109"/>
                <p:cNvSpPr>
                  <a:spLocks noChangeArrowheads="1"/>
                </p:cNvSpPr>
                <p:nvPr/>
              </p:nvSpPr>
              <p:spPr bwMode="auto">
                <a:xfrm>
                  <a:off x="4557" y="51"/>
                  <a:ext cx="44" cy="132"/>
                </a:xfrm>
                <a:prstGeom prst="rect">
                  <a:avLst/>
                </a:prstGeom>
                <a:solidFill>
                  <a:srgbClr val="7600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8" name="Rectangle 110"/>
                <p:cNvSpPr>
                  <a:spLocks noChangeArrowheads="1"/>
                </p:cNvSpPr>
                <p:nvPr/>
              </p:nvSpPr>
              <p:spPr bwMode="auto">
                <a:xfrm>
                  <a:off x="4601" y="51"/>
                  <a:ext cx="44" cy="132"/>
                </a:xfrm>
                <a:prstGeom prst="rect">
                  <a:avLst/>
                </a:prstGeom>
                <a:solidFill>
                  <a:srgbClr val="7700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49" name="Rectangle 111"/>
                <p:cNvSpPr>
                  <a:spLocks noChangeArrowheads="1"/>
                </p:cNvSpPr>
                <p:nvPr/>
              </p:nvSpPr>
              <p:spPr bwMode="auto">
                <a:xfrm>
                  <a:off x="4645" y="51"/>
                  <a:ext cx="44" cy="132"/>
                </a:xfrm>
                <a:prstGeom prst="rect">
                  <a:avLst/>
                </a:prstGeom>
                <a:solidFill>
                  <a:srgbClr val="7900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0" name="Rectangle 112"/>
                <p:cNvSpPr>
                  <a:spLocks noChangeArrowheads="1"/>
                </p:cNvSpPr>
                <p:nvPr/>
              </p:nvSpPr>
              <p:spPr bwMode="auto">
                <a:xfrm>
                  <a:off x="4689" y="51"/>
                  <a:ext cx="44" cy="132"/>
                </a:xfrm>
                <a:prstGeom prst="rect">
                  <a:avLst/>
                </a:prstGeom>
                <a:solidFill>
                  <a:srgbClr val="7A00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1" name="Rectangle 113"/>
                <p:cNvSpPr>
                  <a:spLocks noChangeArrowheads="1"/>
                </p:cNvSpPr>
                <p:nvPr/>
              </p:nvSpPr>
              <p:spPr bwMode="auto">
                <a:xfrm>
                  <a:off x="4733" y="51"/>
                  <a:ext cx="44" cy="132"/>
                </a:xfrm>
                <a:prstGeom prst="rect">
                  <a:avLst/>
                </a:prstGeom>
                <a:solidFill>
                  <a:srgbClr val="7B00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2" name="Rectangle 114"/>
                <p:cNvSpPr>
                  <a:spLocks noChangeArrowheads="1"/>
                </p:cNvSpPr>
                <p:nvPr/>
              </p:nvSpPr>
              <p:spPr bwMode="auto">
                <a:xfrm>
                  <a:off x="4777" y="51"/>
                  <a:ext cx="44" cy="132"/>
                </a:xfrm>
                <a:prstGeom prst="rect">
                  <a:avLst/>
                </a:prstGeom>
                <a:solidFill>
                  <a:srgbClr val="7C00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3" name="Rectangle 115"/>
                <p:cNvSpPr>
                  <a:spLocks noChangeArrowheads="1"/>
                </p:cNvSpPr>
                <p:nvPr/>
              </p:nvSpPr>
              <p:spPr bwMode="auto">
                <a:xfrm>
                  <a:off x="4821" y="51"/>
                  <a:ext cx="44" cy="132"/>
                </a:xfrm>
                <a:prstGeom prst="rect">
                  <a:avLst/>
                </a:prstGeom>
                <a:solidFill>
                  <a:srgbClr val="7D00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4" name="Rectangle 116"/>
                <p:cNvSpPr>
                  <a:spLocks noChangeArrowheads="1"/>
                </p:cNvSpPr>
                <p:nvPr/>
              </p:nvSpPr>
              <p:spPr bwMode="auto">
                <a:xfrm>
                  <a:off x="4865" y="51"/>
                  <a:ext cx="44" cy="132"/>
                </a:xfrm>
                <a:prstGeom prst="rect">
                  <a:avLst/>
                </a:prstGeom>
                <a:solidFill>
                  <a:srgbClr val="7F00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5" name="Rectangle 117"/>
                <p:cNvSpPr>
                  <a:spLocks noChangeArrowheads="1"/>
                </p:cNvSpPr>
                <p:nvPr/>
              </p:nvSpPr>
              <p:spPr bwMode="auto">
                <a:xfrm>
                  <a:off x="4909" y="51"/>
                  <a:ext cx="44" cy="132"/>
                </a:xfrm>
                <a:prstGeom prst="rect">
                  <a:avLst/>
                </a:prstGeom>
                <a:solidFill>
                  <a:srgbClr val="8000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6" name="Rectangle 118"/>
                <p:cNvSpPr>
                  <a:spLocks noChangeArrowheads="1"/>
                </p:cNvSpPr>
                <p:nvPr/>
              </p:nvSpPr>
              <p:spPr bwMode="auto">
                <a:xfrm>
                  <a:off x="4953" y="51"/>
                  <a:ext cx="44" cy="132"/>
                </a:xfrm>
                <a:prstGeom prst="rect">
                  <a:avLst/>
                </a:prstGeom>
                <a:solidFill>
                  <a:srgbClr val="800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7" name="Rectangle 119"/>
                <p:cNvSpPr>
                  <a:spLocks noChangeArrowheads="1"/>
                </p:cNvSpPr>
                <p:nvPr/>
              </p:nvSpPr>
              <p:spPr bwMode="auto">
                <a:xfrm>
                  <a:off x="4997" y="51"/>
                  <a:ext cx="44" cy="132"/>
                </a:xfrm>
                <a:prstGeom prst="rect">
                  <a:avLst/>
                </a:prstGeom>
                <a:solidFill>
                  <a:srgbClr val="8100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8" name="Rectangle 120"/>
                <p:cNvSpPr>
                  <a:spLocks noChangeArrowheads="1"/>
                </p:cNvSpPr>
                <p:nvPr/>
              </p:nvSpPr>
              <p:spPr bwMode="auto">
                <a:xfrm>
                  <a:off x="5041" y="51"/>
                  <a:ext cx="44" cy="132"/>
                </a:xfrm>
                <a:prstGeom prst="rect">
                  <a:avLst/>
                </a:prstGeom>
                <a:solidFill>
                  <a:srgbClr val="8200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59" name="Rectangle 121"/>
                <p:cNvSpPr>
                  <a:spLocks noChangeArrowheads="1"/>
                </p:cNvSpPr>
                <p:nvPr/>
              </p:nvSpPr>
              <p:spPr bwMode="auto">
                <a:xfrm>
                  <a:off x="5085" y="51"/>
                  <a:ext cx="44" cy="132"/>
                </a:xfrm>
                <a:prstGeom prst="rect">
                  <a:avLst/>
                </a:prstGeom>
                <a:solidFill>
                  <a:srgbClr val="830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0" name="Rectangle 122"/>
                <p:cNvSpPr>
                  <a:spLocks noChangeArrowheads="1"/>
                </p:cNvSpPr>
                <p:nvPr/>
              </p:nvSpPr>
              <p:spPr bwMode="auto">
                <a:xfrm>
                  <a:off x="5129" y="51"/>
                  <a:ext cx="44" cy="132"/>
                </a:xfrm>
                <a:prstGeom prst="rect">
                  <a:avLst/>
                </a:prstGeom>
                <a:solidFill>
                  <a:srgbClr val="8400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1" name="Rectangle 123"/>
                <p:cNvSpPr>
                  <a:spLocks noChangeArrowheads="1"/>
                </p:cNvSpPr>
                <p:nvPr/>
              </p:nvSpPr>
              <p:spPr bwMode="auto">
                <a:xfrm>
                  <a:off x="5173" y="51"/>
                  <a:ext cx="44" cy="132"/>
                </a:xfrm>
                <a:prstGeom prst="rect">
                  <a:avLst/>
                </a:prstGeom>
                <a:solidFill>
                  <a:srgbClr val="8400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2" name="Rectangle 124"/>
                <p:cNvSpPr>
                  <a:spLocks noChangeArrowheads="1"/>
                </p:cNvSpPr>
                <p:nvPr/>
              </p:nvSpPr>
              <p:spPr bwMode="auto">
                <a:xfrm>
                  <a:off x="5217" y="51"/>
                  <a:ext cx="44" cy="132"/>
                </a:xfrm>
                <a:prstGeom prst="rect">
                  <a:avLst/>
                </a:prstGeom>
                <a:solidFill>
                  <a:srgbClr val="8500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3" name="Rectangle 125"/>
                <p:cNvSpPr>
                  <a:spLocks noChangeArrowheads="1"/>
                </p:cNvSpPr>
                <p:nvPr/>
              </p:nvSpPr>
              <p:spPr bwMode="auto">
                <a:xfrm>
                  <a:off x="5261" y="51"/>
                  <a:ext cx="45" cy="132"/>
                </a:xfrm>
                <a:prstGeom prst="rect">
                  <a:avLst/>
                </a:prstGeom>
                <a:solidFill>
                  <a:srgbClr val="8500E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4" name="Rectangle 126"/>
                <p:cNvSpPr>
                  <a:spLocks noChangeArrowheads="1"/>
                </p:cNvSpPr>
                <p:nvPr/>
              </p:nvSpPr>
              <p:spPr bwMode="auto">
                <a:xfrm>
                  <a:off x="5306" y="51"/>
                  <a:ext cx="44" cy="132"/>
                </a:xfrm>
                <a:prstGeom prst="rect">
                  <a:avLst/>
                </a:prstGeom>
                <a:solidFill>
                  <a:srgbClr val="8600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5" name="Rectangle 127"/>
                <p:cNvSpPr>
                  <a:spLocks noChangeArrowheads="1"/>
                </p:cNvSpPr>
                <p:nvPr/>
              </p:nvSpPr>
              <p:spPr bwMode="auto">
                <a:xfrm>
                  <a:off x="5350" y="51"/>
                  <a:ext cx="44" cy="132"/>
                </a:xfrm>
                <a:prstGeom prst="rect">
                  <a:avLst/>
                </a:prstGeom>
                <a:solidFill>
                  <a:srgbClr val="8600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6" name="Rectangle 128"/>
                <p:cNvSpPr>
                  <a:spLocks noChangeArrowheads="1"/>
                </p:cNvSpPr>
                <p:nvPr/>
              </p:nvSpPr>
              <p:spPr bwMode="auto">
                <a:xfrm>
                  <a:off x="5394" y="51"/>
                  <a:ext cx="44" cy="132"/>
                </a:xfrm>
                <a:prstGeom prst="rect">
                  <a:avLst/>
                </a:prstGeom>
                <a:solidFill>
                  <a:srgbClr val="8700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7" name="Rectangle 129"/>
                <p:cNvSpPr>
                  <a:spLocks noChangeArrowheads="1"/>
                </p:cNvSpPr>
                <p:nvPr/>
              </p:nvSpPr>
              <p:spPr bwMode="auto">
                <a:xfrm>
                  <a:off x="5438" y="51"/>
                  <a:ext cx="44" cy="132"/>
                </a:xfrm>
                <a:prstGeom prst="rect">
                  <a:avLst/>
                </a:prstGeom>
                <a:solidFill>
                  <a:srgbClr val="870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8" name="Rectangle 130"/>
                <p:cNvSpPr>
                  <a:spLocks noChangeArrowheads="1"/>
                </p:cNvSpPr>
                <p:nvPr/>
              </p:nvSpPr>
              <p:spPr bwMode="auto">
                <a:xfrm>
                  <a:off x="5482" y="51"/>
                  <a:ext cx="44" cy="132"/>
                </a:xfrm>
                <a:prstGeom prst="rect">
                  <a:avLst/>
                </a:prstGeom>
                <a:solidFill>
                  <a:srgbClr val="8700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69" name="Rectangle 131"/>
                <p:cNvSpPr>
                  <a:spLocks noChangeArrowheads="1"/>
                </p:cNvSpPr>
                <p:nvPr/>
              </p:nvSpPr>
              <p:spPr bwMode="auto">
                <a:xfrm>
                  <a:off x="5526" y="51"/>
                  <a:ext cx="44" cy="132"/>
                </a:xfrm>
                <a:prstGeom prst="rect">
                  <a:avLst/>
                </a:prstGeom>
                <a:solidFill>
                  <a:srgbClr val="8800F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70" name="Rectangle 132"/>
                <p:cNvSpPr>
                  <a:spLocks noChangeArrowheads="1"/>
                </p:cNvSpPr>
                <p:nvPr/>
              </p:nvSpPr>
              <p:spPr bwMode="auto">
                <a:xfrm>
                  <a:off x="5570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71" name="Rectangle 133"/>
                <p:cNvSpPr>
                  <a:spLocks noChangeArrowheads="1"/>
                </p:cNvSpPr>
                <p:nvPr/>
              </p:nvSpPr>
              <p:spPr bwMode="auto">
                <a:xfrm>
                  <a:off x="5614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472" name="Rectangle 134"/>
                <p:cNvSpPr>
                  <a:spLocks noChangeArrowheads="1"/>
                </p:cNvSpPr>
                <p:nvPr/>
              </p:nvSpPr>
              <p:spPr bwMode="auto">
                <a:xfrm>
                  <a:off x="5658" y="51"/>
                  <a:ext cx="44" cy="132"/>
                </a:xfrm>
                <a:prstGeom prst="rect">
                  <a:avLst/>
                </a:prstGeom>
                <a:solidFill>
                  <a:srgbClr val="8800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  <p:grpSp>
            <p:nvGrpSpPr>
              <p:cNvPr id="3087" name="Group 135"/>
              <p:cNvGrpSpPr>
                <a:grpSpLocks/>
              </p:cNvGrpSpPr>
              <p:nvPr/>
            </p:nvGrpSpPr>
            <p:grpSpPr bwMode="auto">
              <a:xfrm>
                <a:off x="196" y="243"/>
                <a:ext cx="5434" cy="72"/>
                <a:chOff x="196" y="243"/>
                <a:chExt cx="5434" cy="72"/>
              </a:xfrm>
            </p:grpSpPr>
            <p:grpSp>
              <p:nvGrpSpPr>
                <p:cNvPr id="3088" name="Group 136"/>
                <p:cNvGrpSpPr>
                  <a:grpSpLocks/>
                </p:cNvGrpSpPr>
                <p:nvPr/>
              </p:nvGrpSpPr>
              <p:grpSpPr bwMode="auto">
                <a:xfrm>
                  <a:off x="196" y="243"/>
                  <a:ext cx="4246" cy="72"/>
                  <a:chOff x="196" y="243"/>
                  <a:chExt cx="4246" cy="72"/>
                </a:xfrm>
              </p:grpSpPr>
              <p:sp>
                <p:nvSpPr>
                  <p:cNvPr id="3145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196" y="243"/>
                    <a:ext cx="21" cy="72"/>
                  </a:xfrm>
                  <a:prstGeom prst="rect">
                    <a:avLst/>
                  </a:prstGeom>
                  <a:solidFill>
                    <a:srgbClr val="FF50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46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217" y="243"/>
                    <a:ext cx="21" cy="72"/>
                  </a:xfrm>
                  <a:prstGeom prst="rect">
                    <a:avLst/>
                  </a:prstGeom>
                  <a:solidFill>
                    <a:srgbClr val="FE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47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238" y="243"/>
                    <a:ext cx="22" cy="72"/>
                  </a:xfrm>
                  <a:prstGeom prst="rect">
                    <a:avLst/>
                  </a:prstGeom>
                  <a:solidFill>
                    <a:srgbClr val="FE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48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260" y="243"/>
                    <a:ext cx="21" cy="72"/>
                  </a:xfrm>
                  <a:prstGeom prst="rect">
                    <a:avLst/>
                  </a:prstGeom>
                  <a:solidFill>
                    <a:srgbClr val="FE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49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281" y="243"/>
                    <a:ext cx="21" cy="72"/>
                  </a:xfrm>
                  <a:prstGeom prst="rect">
                    <a:avLst/>
                  </a:prstGeom>
                  <a:solidFill>
                    <a:srgbClr val="FD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0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302" y="243"/>
                    <a:ext cx="21" cy="72"/>
                  </a:xfrm>
                  <a:prstGeom prst="rect">
                    <a:avLst/>
                  </a:prstGeom>
                  <a:solidFill>
                    <a:srgbClr val="FD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1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323" y="243"/>
                    <a:ext cx="21" cy="72"/>
                  </a:xfrm>
                  <a:prstGeom prst="rect">
                    <a:avLst/>
                  </a:prstGeom>
                  <a:solidFill>
                    <a:srgbClr val="FD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2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344" y="243"/>
                    <a:ext cx="22" cy="72"/>
                  </a:xfrm>
                  <a:prstGeom prst="rect">
                    <a:avLst/>
                  </a:prstGeom>
                  <a:solidFill>
                    <a:srgbClr val="FD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3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366" y="243"/>
                    <a:ext cx="21" cy="72"/>
                  </a:xfrm>
                  <a:prstGeom prst="rect">
                    <a:avLst/>
                  </a:prstGeom>
                  <a:solidFill>
                    <a:srgbClr val="FC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4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387" y="243"/>
                    <a:ext cx="21" cy="72"/>
                  </a:xfrm>
                  <a:prstGeom prst="rect">
                    <a:avLst/>
                  </a:prstGeom>
                  <a:solidFill>
                    <a:srgbClr val="FC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5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408" y="243"/>
                    <a:ext cx="21" cy="72"/>
                  </a:xfrm>
                  <a:prstGeom prst="rect">
                    <a:avLst/>
                  </a:prstGeom>
                  <a:solidFill>
                    <a:srgbClr val="FC4F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6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429" y="243"/>
                    <a:ext cx="21" cy="72"/>
                  </a:xfrm>
                  <a:prstGeom prst="rect">
                    <a:avLst/>
                  </a:prstGeom>
                  <a:solidFill>
                    <a:srgbClr val="FB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7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450" y="243"/>
                    <a:ext cx="22" cy="72"/>
                  </a:xfrm>
                  <a:prstGeom prst="rect">
                    <a:avLst/>
                  </a:prstGeom>
                  <a:solidFill>
                    <a:srgbClr val="FB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8" name="Rectangle 150"/>
                  <p:cNvSpPr>
                    <a:spLocks noChangeArrowheads="1"/>
                  </p:cNvSpPr>
                  <p:nvPr/>
                </p:nvSpPr>
                <p:spPr bwMode="auto">
                  <a:xfrm>
                    <a:off x="472" y="243"/>
                    <a:ext cx="22" cy="72"/>
                  </a:xfrm>
                  <a:prstGeom prst="rect">
                    <a:avLst/>
                  </a:prstGeom>
                  <a:solidFill>
                    <a:srgbClr val="FA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59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494" y="243"/>
                    <a:ext cx="21" cy="72"/>
                  </a:xfrm>
                  <a:prstGeom prst="rect">
                    <a:avLst/>
                  </a:prstGeom>
                  <a:solidFill>
                    <a:srgbClr val="FA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0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515" y="243"/>
                    <a:ext cx="21" cy="72"/>
                  </a:xfrm>
                  <a:prstGeom prst="rect">
                    <a:avLst/>
                  </a:prstGeom>
                  <a:solidFill>
                    <a:srgbClr val="FA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1" name="Rectangle 153"/>
                  <p:cNvSpPr>
                    <a:spLocks noChangeArrowheads="1"/>
                  </p:cNvSpPr>
                  <p:nvPr/>
                </p:nvSpPr>
                <p:spPr bwMode="auto">
                  <a:xfrm>
                    <a:off x="536" y="243"/>
                    <a:ext cx="21" cy="72"/>
                  </a:xfrm>
                  <a:prstGeom prst="rect">
                    <a:avLst/>
                  </a:prstGeom>
                  <a:solidFill>
                    <a:srgbClr val="F9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2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557" y="243"/>
                    <a:ext cx="22" cy="72"/>
                  </a:xfrm>
                  <a:prstGeom prst="rect">
                    <a:avLst/>
                  </a:prstGeom>
                  <a:solidFill>
                    <a:srgbClr val="F94E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3" name="Rectangle 155"/>
                  <p:cNvSpPr>
                    <a:spLocks noChangeArrowheads="1"/>
                  </p:cNvSpPr>
                  <p:nvPr/>
                </p:nvSpPr>
                <p:spPr bwMode="auto">
                  <a:xfrm>
                    <a:off x="579" y="243"/>
                    <a:ext cx="21" cy="72"/>
                  </a:xfrm>
                  <a:prstGeom prst="rect">
                    <a:avLst/>
                  </a:prstGeom>
                  <a:solidFill>
                    <a:srgbClr val="F84D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4" name="Rectangle 156"/>
                  <p:cNvSpPr>
                    <a:spLocks noChangeArrowheads="1"/>
                  </p:cNvSpPr>
                  <p:nvPr/>
                </p:nvSpPr>
                <p:spPr bwMode="auto">
                  <a:xfrm>
                    <a:off x="600" y="243"/>
                    <a:ext cx="21" cy="72"/>
                  </a:xfrm>
                  <a:prstGeom prst="rect">
                    <a:avLst/>
                  </a:prstGeom>
                  <a:solidFill>
                    <a:srgbClr val="F74D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5" name="Rectangle 157"/>
                  <p:cNvSpPr>
                    <a:spLocks noChangeArrowheads="1"/>
                  </p:cNvSpPr>
                  <p:nvPr/>
                </p:nvSpPr>
                <p:spPr bwMode="auto">
                  <a:xfrm>
                    <a:off x="621" y="243"/>
                    <a:ext cx="21" cy="72"/>
                  </a:xfrm>
                  <a:prstGeom prst="rect">
                    <a:avLst/>
                  </a:prstGeom>
                  <a:solidFill>
                    <a:srgbClr val="F74D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6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642" y="243"/>
                    <a:ext cx="21" cy="72"/>
                  </a:xfrm>
                  <a:prstGeom prst="rect">
                    <a:avLst/>
                  </a:prstGeom>
                  <a:solidFill>
                    <a:srgbClr val="F64D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7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663" y="243"/>
                    <a:ext cx="22" cy="72"/>
                  </a:xfrm>
                  <a:prstGeom prst="rect">
                    <a:avLst/>
                  </a:prstGeom>
                  <a:solidFill>
                    <a:srgbClr val="F64D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8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685" y="243"/>
                    <a:ext cx="21" cy="72"/>
                  </a:xfrm>
                  <a:prstGeom prst="rect">
                    <a:avLst/>
                  </a:prstGeom>
                  <a:solidFill>
                    <a:srgbClr val="F44C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69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706" y="243"/>
                    <a:ext cx="21" cy="72"/>
                  </a:xfrm>
                  <a:prstGeom prst="rect">
                    <a:avLst/>
                  </a:prstGeom>
                  <a:solidFill>
                    <a:srgbClr val="F44C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0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727" y="243"/>
                    <a:ext cx="21" cy="72"/>
                  </a:xfrm>
                  <a:prstGeom prst="rect">
                    <a:avLst/>
                  </a:prstGeom>
                  <a:solidFill>
                    <a:srgbClr val="F34C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1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748" y="243"/>
                    <a:ext cx="21" cy="72"/>
                  </a:xfrm>
                  <a:prstGeom prst="rect">
                    <a:avLst/>
                  </a:prstGeom>
                  <a:solidFill>
                    <a:srgbClr val="F34C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2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769" y="243"/>
                    <a:ext cx="22" cy="72"/>
                  </a:xfrm>
                  <a:prstGeom prst="rect">
                    <a:avLst/>
                  </a:prstGeom>
                  <a:solidFill>
                    <a:srgbClr val="F24B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3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791" y="243"/>
                    <a:ext cx="21" cy="72"/>
                  </a:xfrm>
                  <a:prstGeom prst="rect">
                    <a:avLst/>
                  </a:prstGeom>
                  <a:solidFill>
                    <a:srgbClr val="F14B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4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812" y="243"/>
                    <a:ext cx="21" cy="72"/>
                  </a:xfrm>
                  <a:prstGeom prst="rect">
                    <a:avLst/>
                  </a:prstGeom>
                  <a:solidFill>
                    <a:srgbClr val="F04B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5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833" y="243"/>
                    <a:ext cx="21" cy="72"/>
                  </a:xfrm>
                  <a:prstGeom prst="rect">
                    <a:avLst/>
                  </a:prstGeom>
                  <a:solidFill>
                    <a:srgbClr val="EF4B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6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854" y="243"/>
                    <a:ext cx="21" cy="72"/>
                  </a:xfrm>
                  <a:prstGeom prst="rect">
                    <a:avLst/>
                  </a:prstGeom>
                  <a:solidFill>
                    <a:srgbClr val="EE4A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7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875" y="243"/>
                    <a:ext cx="22" cy="72"/>
                  </a:xfrm>
                  <a:prstGeom prst="rect">
                    <a:avLst/>
                  </a:prstGeom>
                  <a:solidFill>
                    <a:srgbClr val="ED4A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8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897" y="243"/>
                    <a:ext cx="21" cy="72"/>
                  </a:xfrm>
                  <a:prstGeom prst="rect">
                    <a:avLst/>
                  </a:prstGeom>
                  <a:solidFill>
                    <a:srgbClr val="EC4A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79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918" y="243"/>
                    <a:ext cx="21" cy="72"/>
                  </a:xfrm>
                  <a:prstGeom prst="rect">
                    <a:avLst/>
                  </a:prstGeom>
                  <a:solidFill>
                    <a:srgbClr val="EB49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0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939" y="243"/>
                    <a:ext cx="21" cy="72"/>
                  </a:xfrm>
                  <a:prstGeom prst="rect">
                    <a:avLst/>
                  </a:prstGeom>
                  <a:solidFill>
                    <a:srgbClr val="EA49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1" name="Rectangle 173"/>
                  <p:cNvSpPr>
                    <a:spLocks noChangeArrowheads="1"/>
                  </p:cNvSpPr>
                  <p:nvPr/>
                </p:nvSpPr>
                <p:spPr bwMode="auto">
                  <a:xfrm>
                    <a:off x="960" y="243"/>
                    <a:ext cx="22" cy="72"/>
                  </a:xfrm>
                  <a:prstGeom prst="rect">
                    <a:avLst/>
                  </a:prstGeom>
                  <a:solidFill>
                    <a:srgbClr val="E849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2" name="Rectangle 174"/>
                  <p:cNvSpPr>
                    <a:spLocks noChangeArrowheads="1"/>
                  </p:cNvSpPr>
                  <p:nvPr/>
                </p:nvSpPr>
                <p:spPr bwMode="auto">
                  <a:xfrm>
                    <a:off x="982" y="243"/>
                    <a:ext cx="21" cy="72"/>
                  </a:xfrm>
                  <a:prstGeom prst="rect">
                    <a:avLst/>
                  </a:prstGeom>
                  <a:solidFill>
                    <a:srgbClr val="E748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3" name="Rectangle 175"/>
                  <p:cNvSpPr>
                    <a:spLocks noChangeArrowheads="1"/>
                  </p:cNvSpPr>
                  <p:nvPr/>
                </p:nvSpPr>
                <p:spPr bwMode="auto">
                  <a:xfrm>
                    <a:off x="1003" y="243"/>
                    <a:ext cx="21" cy="72"/>
                  </a:xfrm>
                  <a:prstGeom prst="rect">
                    <a:avLst/>
                  </a:prstGeom>
                  <a:solidFill>
                    <a:srgbClr val="E648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4" name="Rectangle 176"/>
                  <p:cNvSpPr>
                    <a:spLocks noChangeArrowheads="1"/>
                  </p:cNvSpPr>
                  <p:nvPr/>
                </p:nvSpPr>
                <p:spPr bwMode="auto">
                  <a:xfrm>
                    <a:off x="1024" y="243"/>
                    <a:ext cx="21" cy="72"/>
                  </a:xfrm>
                  <a:prstGeom prst="rect">
                    <a:avLst/>
                  </a:prstGeom>
                  <a:solidFill>
                    <a:srgbClr val="E548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5" name="Rectangle 177"/>
                  <p:cNvSpPr>
                    <a:spLocks noChangeArrowheads="1"/>
                  </p:cNvSpPr>
                  <p:nvPr/>
                </p:nvSpPr>
                <p:spPr bwMode="auto">
                  <a:xfrm>
                    <a:off x="1045" y="243"/>
                    <a:ext cx="21" cy="72"/>
                  </a:xfrm>
                  <a:prstGeom prst="rect">
                    <a:avLst/>
                  </a:prstGeom>
                  <a:solidFill>
                    <a:srgbClr val="E447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6" name="Rectangle 178"/>
                  <p:cNvSpPr>
                    <a:spLocks noChangeArrowheads="1"/>
                  </p:cNvSpPr>
                  <p:nvPr/>
                </p:nvSpPr>
                <p:spPr bwMode="auto">
                  <a:xfrm>
                    <a:off x="1066" y="243"/>
                    <a:ext cx="22" cy="72"/>
                  </a:xfrm>
                  <a:prstGeom prst="rect">
                    <a:avLst/>
                  </a:prstGeom>
                  <a:solidFill>
                    <a:srgbClr val="E247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7" name="Rectangle 179"/>
                  <p:cNvSpPr>
                    <a:spLocks noChangeArrowheads="1"/>
                  </p:cNvSpPr>
                  <p:nvPr/>
                </p:nvSpPr>
                <p:spPr bwMode="auto">
                  <a:xfrm>
                    <a:off x="1088" y="243"/>
                    <a:ext cx="21" cy="72"/>
                  </a:xfrm>
                  <a:prstGeom prst="rect">
                    <a:avLst/>
                  </a:prstGeom>
                  <a:solidFill>
                    <a:srgbClr val="E146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8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1109" y="243"/>
                    <a:ext cx="21" cy="72"/>
                  </a:xfrm>
                  <a:prstGeom prst="rect">
                    <a:avLst/>
                  </a:prstGeom>
                  <a:solidFill>
                    <a:srgbClr val="DF46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89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1130" y="243"/>
                    <a:ext cx="21" cy="72"/>
                  </a:xfrm>
                  <a:prstGeom prst="rect">
                    <a:avLst/>
                  </a:prstGeom>
                  <a:solidFill>
                    <a:srgbClr val="DF45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0" name="Rectangle 182"/>
                  <p:cNvSpPr>
                    <a:spLocks noChangeArrowheads="1"/>
                  </p:cNvSpPr>
                  <p:nvPr/>
                </p:nvSpPr>
                <p:spPr bwMode="auto">
                  <a:xfrm>
                    <a:off x="1151" y="243"/>
                    <a:ext cx="21" cy="72"/>
                  </a:xfrm>
                  <a:prstGeom prst="rect">
                    <a:avLst/>
                  </a:prstGeom>
                  <a:solidFill>
                    <a:srgbClr val="DD45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1" name="Rectangle 183"/>
                  <p:cNvSpPr>
                    <a:spLocks noChangeArrowheads="1"/>
                  </p:cNvSpPr>
                  <p:nvPr/>
                </p:nvSpPr>
                <p:spPr bwMode="auto">
                  <a:xfrm>
                    <a:off x="1172" y="243"/>
                    <a:ext cx="22" cy="72"/>
                  </a:xfrm>
                  <a:prstGeom prst="rect">
                    <a:avLst/>
                  </a:prstGeom>
                  <a:solidFill>
                    <a:srgbClr val="DB44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2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1194" y="243"/>
                    <a:ext cx="21" cy="72"/>
                  </a:xfrm>
                  <a:prstGeom prst="rect">
                    <a:avLst/>
                  </a:prstGeom>
                  <a:solidFill>
                    <a:srgbClr val="D944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3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243"/>
                    <a:ext cx="21" cy="72"/>
                  </a:xfrm>
                  <a:prstGeom prst="rect">
                    <a:avLst/>
                  </a:prstGeom>
                  <a:solidFill>
                    <a:srgbClr val="D843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4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1236" y="243"/>
                    <a:ext cx="21" cy="72"/>
                  </a:xfrm>
                  <a:prstGeom prst="rect">
                    <a:avLst/>
                  </a:prstGeom>
                  <a:solidFill>
                    <a:srgbClr val="D743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5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1257" y="243"/>
                    <a:ext cx="21" cy="72"/>
                  </a:xfrm>
                  <a:prstGeom prst="rect">
                    <a:avLst/>
                  </a:prstGeom>
                  <a:solidFill>
                    <a:srgbClr val="D543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6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1278" y="243"/>
                    <a:ext cx="22" cy="72"/>
                  </a:xfrm>
                  <a:prstGeom prst="rect">
                    <a:avLst/>
                  </a:prstGeom>
                  <a:solidFill>
                    <a:srgbClr val="D342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7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1300" y="243"/>
                    <a:ext cx="21" cy="72"/>
                  </a:xfrm>
                  <a:prstGeom prst="rect">
                    <a:avLst/>
                  </a:prstGeom>
                  <a:solidFill>
                    <a:srgbClr val="D141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8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1321" y="243"/>
                    <a:ext cx="21" cy="72"/>
                  </a:xfrm>
                  <a:prstGeom prst="rect">
                    <a:avLst/>
                  </a:prstGeom>
                  <a:solidFill>
                    <a:srgbClr val="CF41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199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1342" y="243"/>
                    <a:ext cx="21" cy="72"/>
                  </a:xfrm>
                  <a:prstGeom prst="rect">
                    <a:avLst/>
                  </a:prstGeom>
                  <a:solidFill>
                    <a:srgbClr val="CF4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0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1363" y="243"/>
                    <a:ext cx="21" cy="72"/>
                  </a:xfrm>
                  <a:prstGeom prst="rect">
                    <a:avLst/>
                  </a:prstGeom>
                  <a:solidFill>
                    <a:srgbClr val="CD4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1" name="Rectangle 193"/>
                  <p:cNvSpPr>
                    <a:spLocks noChangeArrowheads="1"/>
                  </p:cNvSpPr>
                  <p:nvPr/>
                </p:nvSpPr>
                <p:spPr bwMode="auto">
                  <a:xfrm>
                    <a:off x="1384" y="243"/>
                    <a:ext cx="22" cy="72"/>
                  </a:xfrm>
                  <a:prstGeom prst="rect">
                    <a:avLst/>
                  </a:prstGeom>
                  <a:solidFill>
                    <a:srgbClr val="CA3F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2" name="Rectangle 194"/>
                  <p:cNvSpPr>
                    <a:spLocks noChangeArrowheads="1"/>
                  </p:cNvSpPr>
                  <p:nvPr/>
                </p:nvSpPr>
                <p:spPr bwMode="auto">
                  <a:xfrm>
                    <a:off x="1406" y="243"/>
                    <a:ext cx="21" cy="72"/>
                  </a:xfrm>
                  <a:prstGeom prst="rect">
                    <a:avLst/>
                  </a:prstGeom>
                  <a:solidFill>
                    <a:srgbClr val="C83E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3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1427" y="243"/>
                    <a:ext cx="22" cy="72"/>
                  </a:xfrm>
                  <a:prstGeom prst="rect">
                    <a:avLst/>
                  </a:prstGeom>
                  <a:solidFill>
                    <a:srgbClr val="C63E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4" name="Rectangle 196"/>
                  <p:cNvSpPr>
                    <a:spLocks noChangeArrowheads="1"/>
                  </p:cNvSpPr>
                  <p:nvPr/>
                </p:nvSpPr>
                <p:spPr bwMode="auto">
                  <a:xfrm>
                    <a:off x="1449" y="243"/>
                    <a:ext cx="21" cy="72"/>
                  </a:xfrm>
                  <a:prstGeom prst="rect">
                    <a:avLst/>
                  </a:prstGeom>
                  <a:solidFill>
                    <a:srgbClr val="C53D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5" name="Rectangle 197"/>
                  <p:cNvSpPr>
                    <a:spLocks noChangeArrowheads="1"/>
                  </p:cNvSpPr>
                  <p:nvPr/>
                </p:nvSpPr>
                <p:spPr bwMode="auto">
                  <a:xfrm>
                    <a:off x="1470" y="243"/>
                    <a:ext cx="21" cy="72"/>
                  </a:xfrm>
                  <a:prstGeom prst="rect">
                    <a:avLst/>
                  </a:prstGeom>
                  <a:solidFill>
                    <a:srgbClr val="C33D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6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1491" y="243"/>
                    <a:ext cx="22" cy="72"/>
                  </a:xfrm>
                  <a:prstGeom prst="rect">
                    <a:avLst/>
                  </a:prstGeom>
                  <a:solidFill>
                    <a:srgbClr val="C03C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7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1513" y="243"/>
                    <a:ext cx="21" cy="72"/>
                  </a:xfrm>
                  <a:prstGeom prst="rect">
                    <a:avLst/>
                  </a:prstGeom>
                  <a:solidFill>
                    <a:srgbClr val="BE3B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8" name="Rectangle 200"/>
                  <p:cNvSpPr>
                    <a:spLocks noChangeArrowheads="1"/>
                  </p:cNvSpPr>
                  <p:nvPr/>
                </p:nvSpPr>
                <p:spPr bwMode="auto">
                  <a:xfrm>
                    <a:off x="1534" y="243"/>
                    <a:ext cx="21" cy="72"/>
                  </a:xfrm>
                  <a:prstGeom prst="rect">
                    <a:avLst/>
                  </a:prstGeom>
                  <a:solidFill>
                    <a:srgbClr val="BC3B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09" name="Rectangle 201"/>
                  <p:cNvSpPr>
                    <a:spLocks noChangeArrowheads="1"/>
                  </p:cNvSpPr>
                  <p:nvPr/>
                </p:nvSpPr>
                <p:spPr bwMode="auto">
                  <a:xfrm>
                    <a:off x="1555" y="243"/>
                    <a:ext cx="21" cy="72"/>
                  </a:xfrm>
                  <a:prstGeom prst="rect">
                    <a:avLst/>
                  </a:prstGeom>
                  <a:solidFill>
                    <a:srgbClr val="BB3A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0" name="Rectangle 202"/>
                  <p:cNvSpPr>
                    <a:spLocks noChangeArrowheads="1"/>
                  </p:cNvSpPr>
                  <p:nvPr/>
                </p:nvSpPr>
                <p:spPr bwMode="auto">
                  <a:xfrm>
                    <a:off x="1576" y="243"/>
                    <a:ext cx="21" cy="72"/>
                  </a:xfrm>
                  <a:prstGeom prst="rect">
                    <a:avLst/>
                  </a:prstGeom>
                  <a:solidFill>
                    <a:srgbClr val="B93A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1" name="Rectangle 203"/>
                  <p:cNvSpPr>
                    <a:spLocks noChangeArrowheads="1"/>
                  </p:cNvSpPr>
                  <p:nvPr/>
                </p:nvSpPr>
                <p:spPr bwMode="auto">
                  <a:xfrm>
                    <a:off x="1597" y="243"/>
                    <a:ext cx="22" cy="72"/>
                  </a:xfrm>
                  <a:prstGeom prst="rect">
                    <a:avLst/>
                  </a:prstGeom>
                  <a:solidFill>
                    <a:srgbClr val="B639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2" name="Rectangle 204"/>
                  <p:cNvSpPr>
                    <a:spLocks noChangeArrowheads="1"/>
                  </p:cNvSpPr>
                  <p:nvPr/>
                </p:nvSpPr>
                <p:spPr bwMode="auto">
                  <a:xfrm>
                    <a:off x="1619" y="243"/>
                    <a:ext cx="21" cy="72"/>
                  </a:xfrm>
                  <a:prstGeom prst="rect">
                    <a:avLst/>
                  </a:prstGeom>
                  <a:solidFill>
                    <a:srgbClr val="B438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3" name="Rectangle 205"/>
                  <p:cNvSpPr>
                    <a:spLocks noChangeArrowheads="1"/>
                  </p:cNvSpPr>
                  <p:nvPr/>
                </p:nvSpPr>
                <p:spPr bwMode="auto">
                  <a:xfrm>
                    <a:off x="1640" y="243"/>
                    <a:ext cx="21" cy="72"/>
                  </a:xfrm>
                  <a:prstGeom prst="rect">
                    <a:avLst/>
                  </a:prstGeom>
                  <a:solidFill>
                    <a:srgbClr val="B23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4" name="Rectangle 206"/>
                  <p:cNvSpPr>
                    <a:spLocks noChangeArrowheads="1"/>
                  </p:cNvSpPr>
                  <p:nvPr/>
                </p:nvSpPr>
                <p:spPr bwMode="auto">
                  <a:xfrm>
                    <a:off x="1661" y="243"/>
                    <a:ext cx="21" cy="72"/>
                  </a:xfrm>
                  <a:prstGeom prst="rect">
                    <a:avLst/>
                  </a:prstGeom>
                  <a:solidFill>
                    <a:srgbClr val="B13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5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1682" y="243"/>
                    <a:ext cx="21" cy="72"/>
                  </a:xfrm>
                  <a:prstGeom prst="rect">
                    <a:avLst/>
                  </a:prstGeom>
                  <a:solidFill>
                    <a:srgbClr val="AE36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6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1703" y="243"/>
                    <a:ext cx="22" cy="72"/>
                  </a:xfrm>
                  <a:prstGeom prst="rect">
                    <a:avLst/>
                  </a:prstGeom>
                  <a:solidFill>
                    <a:srgbClr val="AC3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7" name="Rectangle 209"/>
                  <p:cNvSpPr>
                    <a:spLocks noChangeArrowheads="1"/>
                  </p:cNvSpPr>
                  <p:nvPr/>
                </p:nvSpPr>
                <p:spPr bwMode="auto">
                  <a:xfrm>
                    <a:off x="1725" y="243"/>
                    <a:ext cx="21" cy="72"/>
                  </a:xfrm>
                  <a:prstGeom prst="rect">
                    <a:avLst/>
                  </a:prstGeom>
                  <a:solidFill>
                    <a:srgbClr val="A934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8" name="Rectangle 210"/>
                  <p:cNvSpPr>
                    <a:spLocks noChangeArrowheads="1"/>
                  </p:cNvSpPr>
                  <p:nvPr/>
                </p:nvSpPr>
                <p:spPr bwMode="auto">
                  <a:xfrm>
                    <a:off x="1746" y="243"/>
                    <a:ext cx="21" cy="72"/>
                  </a:xfrm>
                  <a:prstGeom prst="rect">
                    <a:avLst/>
                  </a:prstGeom>
                  <a:solidFill>
                    <a:srgbClr val="A734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19" name="Rectangle 211"/>
                  <p:cNvSpPr>
                    <a:spLocks noChangeArrowheads="1"/>
                  </p:cNvSpPr>
                  <p:nvPr/>
                </p:nvSpPr>
                <p:spPr bwMode="auto">
                  <a:xfrm>
                    <a:off x="1767" y="243"/>
                    <a:ext cx="21" cy="72"/>
                  </a:xfrm>
                  <a:prstGeom prst="rect">
                    <a:avLst/>
                  </a:prstGeom>
                  <a:solidFill>
                    <a:srgbClr val="A633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0" name="Rectangle 212"/>
                  <p:cNvSpPr>
                    <a:spLocks noChangeArrowheads="1"/>
                  </p:cNvSpPr>
                  <p:nvPr/>
                </p:nvSpPr>
                <p:spPr bwMode="auto">
                  <a:xfrm>
                    <a:off x="1788" y="243"/>
                    <a:ext cx="21" cy="72"/>
                  </a:xfrm>
                  <a:prstGeom prst="rect">
                    <a:avLst/>
                  </a:prstGeom>
                  <a:solidFill>
                    <a:srgbClr val="A333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1" name="Rectangle 213"/>
                  <p:cNvSpPr>
                    <a:spLocks noChangeArrowheads="1"/>
                  </p:cNvSpPr>
                  <p:nvPr/>
                </p:nvSpPr>
                <p:spPr bwMode="auto">
                  <a:xfrm>
                    <a:off x="1809" y="243"/>
                    <a:ext cx="22" cy="72"/>
                  </a:xfrm>
                  <a:prstGeom prst="rect">
                    <a:avLst/>
                  </a:prstGeom>
                  <a:solidFill>
                    <a:srgbClr val="A132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2" name="Rectangle 214"/>
                  <p:cNvSpPr>
                    <a:spLocks noChangeArrowheads="1"/>
                  </p:cNvSpPr>
                  <p:nvPr/>
                </p:nvSpPr>
                <p:spPr bwMode="auto">
                  <a:xfrm>
                    <a:off x="1831" y="243"/>
                    <a:ext cx="21" cy="72"/>
                  </a:xfrm>
                  <a:prstGeom prst="rect">
                    <a:avLst/>
                  </a:prstGeom>
                  <a:solidFill>
                    <a:srgbClr val="9E31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3" name="Rectangle 215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243"/>
                    <a:ext cx="21" cy="72"/>
                  </a:xfrm>
                  <a:prstGeom prst="rect">
                    <a:avLst/>
                  </a:prstGeom>
                  <a:solidFill>
                    <a:srgbClr val="9C30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4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1873" y="243"/>
                    <a:ext cx="21" cy="72"/>
                  </a:xfrm>
                  <a:prstGeom prst="rect">
                    <a:avLst/>
                  </a:prstGeom>
                  <a:solidFill>
                    <a:srgbClr val="9A30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5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1894" y="243"/>
                    <a:ext cx="21" cy="72"/>
                  </a:xfrm>
                  <a:prstGeom prst="rect">
                    <a:avLst/>
                  </a:prstGeom>
                  <a:solidFill>
                    <a:srgbClr val="982F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6" name="Rectangle 218"/>
                  <p:cNvSpPr>
                    <a:spLocks noChangeArrowheads="1"/>
                  </p:cNvSpPr>
                  <p:nvPr/>
                </p:nvSpPr>
                <p:spPr bwMode="auto">
                  <a:xfrm>
                    <a:off x="1915" y="243"/>
                    <a:ext cx="22" cy="72"/>
                  </a:xfrm>
                  <a:prstGeom prst="rect">
                    <a:avLst/>
                  </a:prstGeom>
                  <a:solidFill>
                    <a:srgbClr val="962E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7" name="Rectangle 219"/>
                  <p:cNvSpPr>
                    <a:spLocks noChangeArrowheads="1"/>
                  </p:cNvSpPr>
                  <p:nvPr/>
                </p:nvSpPr>
                <p:spPr bwMode="auto">
                  <a:xfrm>
                    <a:off x="1937" y="243"/>
                    <a:ext cx="21" cy="72"/>
                  </a:xfrm>
                  <a:prstGeom prst="rect">
                    <a:avLst/>
                  </a:prstGeom>
                  <a:solidFill>
                    <a:srgbClr val="932D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8" name="Rectangle 220"/>
                  <p:cNvSpPr>
                    <a:spLocks noChangeArrowheads="1"/>
                  </p:cNvSpPr>
                  <p:nvPr/>
                </p:nvSpPr>
                <p:spPr bwMode="auto">
                  <a:xfrm>
                    <a:off x="1958" y="243"/>
                    <a:ext cx="21" cy="72"/>
                  </a:xfrm>
                  <a:prstGeom prst="rect">
                    <a:avLst/>
                  </a:prstGeom>
                  <a:solidFill>
                    <a:srgbClr val="902D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29" name="Rectangle 221"/>
                  <p:cNvSpPr>
                    <a:spLocks noChangeArrowheads="1"/>
                  </p:cNvSpPr>
                  <p:nvPr/>
                </p:nvSpPr>
                <p:spPr bwMode="auto">
                  <a:xfrm>
                    <a:off x="1979" y="243"/>
                    <a:ext cx="21" cy="72"/>
                  </a:xfrm>
                  <a:prstGeom prst="rect">
                    <a:avLst/>
                  </a:prstGeom>
                  <a:solidFill>
                    <a:srgbClr val="8F2C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0" name="Rectangle 222"/>
                  <p:cNvSpPr>
                    <a:spLocks noChangeArrowheads="1"/>
                  </p:cNvSpPr>
                  <p:nvPr/>
                </p:nvSpPr>
                <p:spPr bwMode="auto">
                  <a:xfrm>
                    <a:off x="2000" y="243"/>
                    <a:ext cx="21" cy="72"/>
                  </a:xfrm>
                  <a:prstGeom prst="rect">
                    <a:avLst/>
                  </a:prstGeom>
                  <a:solidFill>
                    <a:srgbClr val="8D2C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1" name="Rectangle 223"/>
                  <p:cNvSpPr>
                    <a:spLocks noChangeArrowheads="1"/>
                  </p:cNvSpPr>
                  <p:nvPr/>
                </p:nvSpPr>
                <p:spPr bwMode="auto">
                  <a:xfrm>
                    <a:off x="2021" y="243"/>
                    <a:ext cx="22" cy="72"/>
                  </a:xfrm>
                  <a:prstGeom prst="rect">
                    <a:avLst/>
                  </a:prstGeom>
                  <a:solidFill>
                    <a:srgbClr val="8B2B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2" name="Rectangle 224"/>
                  <p:cNvSpPr>
                    <a:spLocks noChangeArrowheads="1"/>
                  </p:cNvSpPr>
                  <p:nvPr/>
                </p:nvSpPr>
                <p:spPr bwMode="auto">
                  <a:xfrm>
                    <a:off x="2043" y="243"/>
                    <a:ext cx="21" cy="72"/>
                  </a:xfrm>
                  <a:prstGeom prst="rect">
                    <a:avLst/>
                  </a:prstGeom>
                  <a:solidFill>
                    <a:srgbClr val="882A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3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2064" y="243"/>
                    <a:ext cx="21" cy="72"/>
                  </a:xfrm>
                  <a:prstGeom prst="rect">
                    <a:avLst/>
                  </a:prstGeom>
                  <a:solidFill>
                    <a:srgbClr val="852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4" name="Rectangle 226"/>
                  <p:cNvSpPr>
                    <a:spLocks noChangeArrowheads="1"/>
                  </p:cNvSpPr>
                  <p:nvPr/>
                </p:nvSpPr>
                <p:spPr bwMode="auto">
                  <a:xfrm>
                    <a:off x="2085" y="243"/>
                    <a:ext cx="21" cy="72"/>
                  </a:xfrm>
                  <a:prstGeom prst="rect">
                    <a:avLst/>
                  </a:prstGeom>
                  <a:solidFill>
                    <a:srgbClr val="842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5" name="Rectangle 227"/>
                  <p:cNvSpPr>
                    <a:spLocks noChangeArrowheads="1"/>
                  </p:cNvSpPr>
                  <p:nvPr/>
                </p:nvSpPr>
                <p:spPr bwMode="auto">
                  <a:xfrm>
                    <a:off x="2106" y="243"/>
                    <a:ext cx="21" cy="72"/>
                  </a:xfrm>
                  <a:prstGeom prst="rect">
                    <a:avLst/>
                  </a:prstGeom>
                  <a:solidFill>
                    <a:srgbClr val="8228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6" name="Rectangle 228"/>
                  <p:cNvSpPr>
                    <a:spLocks noChangeArrowheads="1"/>
                  </p:cNvSpPr>
                  <p:nvPr/>
                </p:nvSpPr>
                <p:spPr bwMode="auto">
                  <a:xfrm>
                    <a:off x="2127" y="243"/>
                    <a:ext cx="22" cy="72"/>
                  </a:xfrm>
                  <a:prstGeom prst="rect">
                    <a:avLst/>
                  </a:prstGeom>
                  <a:solidFill>
                    <a:srgbClr val="8027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7" name="Rectangle 229"/>
                  <p:cNvSpPr>
                    <a:spLocks noChangeArrowheads="1"/>
                  </p:cNvSpPr>
                  <p:nvPr/>
                </p:nvSpPr>
                <p:spPr bwMode="auto">
                  <a:xfrm>
                    <a:off x="2149" y="243"/>
                    <a:ext cx="21" cy="72"/>
                  </a:xfrm>
                  <a:prstGeom prst="rect">
                    <a:avLst/>
                  </a:prstGeom>
                  <a:solidFill>
                    <a:srgbClr val="7D2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8" name="Rectangle 230"/>
                  <p:cNvSpPr>
                    <a:spLocks noChangeArrowheads="1"/>
                  </p:cNvSpPr>
                  <p:nvPr/>
                </p:nvSpPr>
                <p:spPr bwMode="auto">
                  <a:xfrm>
                    <a:off x="2170" y="243"/>
                    <a:ext cx="21" cy="72"/>
                  </a:xfrm>
                  <a:prstGeom prst="rect">
                    <a:avLst/>
                  </a:prstGeom>
                  <a:solidFill>
                    <a:srgbClr val="7B2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39" name="Rectangle 231"/>
                  <p:cNvSpPr>
                    <a:spLocks noChangeArrowheads="1"/>
                  </p:cNvSpPr>
                  <p:nvPr/>
                </p:nvSpPr>
                <p:spPr bwMode="auto">
                  <a:xfrm>
                    <a:off x="2191" y="243"/>
                    <a:ext cx="21" cy="72"/>
                  </a:xfrm>
                  <a:prstGeom prst="rect">
                    <a:avLst/>
                  </a:prstGeom>
                  <a:solidFill>
                    <a:srgbClr val="7A25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0" name="Rectangle 232"/>
                  <p:cNvSpPr>
                    <a:spLocks noChangeArrowheads="1"/>
                  </p:cNvSpPr>
                  <p:nvPr/>
                </p:nvSpPr>
                <p:spPr bwMode="auto">
                  <a:xfrm>
                    <a:off x="2212" y="243"/>
                    <a:ext cx="21" cy="72"/>
                  </a:xfrm>
                  <a:prstGeom prst="rect">
                    <a:avLst/>
                  </a:prstGeom>
                  <a:solidFill>
                    <a:srgbClr val="7825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1" name="Rectangle 233"/>
                  <p:cNvSpPr>
                    <a:spLocks noChangeArrowheads="1"/>
                  </p:cNvSpPr>
                  <p:nvPr/>
                </p:nvSpPr>
                <p:spPr bwMode="auto">
                  <a:xfrm>
                    <a:off x="2233" y="243"/>
                    <a:ext cx="22" cy="72"/>
                  </a:xfrm>
                  <a:prstGeom prst="rect">
                    <a:avLst/>
                  </a:prstGeom>
                  <a:solidFill>
                    <a:srgbClr val="7624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2" name="Rectangle 234"/>
                  <p:cNvSpPr>
                    <a:spLocks noChangeArrowheads="1"/>
                  </p:cNvSpPr>
                  <p:nvPr/>
                </p:nvSpPr>
                <p:spPr bwMode="auto">
                  <a:xfrm>
                    <a:off x="2255" y="243"/>
                    <a:ext cx="21" cy="72"/>
                  </a:xfrm>
                  <a:prstGeom prst="rect">
                    <a:avLst/>
                  </a:prstGeom>
                  <a:solidFill>
                    <a:srgbClr val="732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3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2276" y="243"/>
                    <a:ext cx="21" cy="72"/>
                  </a:xfrm>
                  <a:prstGeom prst="rect">
                    <a:avLst/>
                  </a:prstGeom>
                  <a:solidFill>
                    <a:srgbClr val="712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4" name="Rectangle 236"/>
                  <p:cNvSpPr>
                    <a:spLocks noChangeArrowheads="1"/>
                  </p:cNvSpPr>
                  <p:nvPr/>
                </p:nvSpPr>
                <p:spPr bwMode="auto">
                  <a:xfrm>
                    <a:off x="2297" y="243"/>
                    <a:ext cx="21" cy="72"/>
                  </a:xfrm>
                  <a:prstGeom prst="rect">
                    <a:avLst/>
                  </a:prstGeom>
                  <a:solidFill>
                    <a:srgbClr val="7022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5" name="Rectangle 237"/>
                  <p:cNvSpPr>
                    <a:spLocks noChangeArrowheads="1"/>
                  </p:cNvSpPr>
                  <p:nvPr/>
                </p:nvSpPr>
                <p:spPr bwMode="auto">
                  <a:xfrm>
                    <a:off x="2318" y="243"/>
                    <a:ext cx="22" cy="72"/>
                  </a:xfrm>
                  <a:prstGeom prst="rect">
                    <a:avLst/>
                  </a:prstGeom>
                  <a:solidFill>
                    <a:srgbClr val="6D2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6" name="Rectangle 238"/>
                  <p:cNvSpPr>
                    <a:spLocks noChangeArrowheads="1"/>
                  </p:cNvSpPr>
                  <p:nvPr/>
                </p:nvSpPr>
                <p:spPr bwMode="auto">
                  <a:xfrm>
                    <a:off x="2340" y="243"/>
                    <a:ext cx="21" cy="72"/>
                  </a:xfrm>
                  <a:prstGeom prst="rect">
                    <a:avLst/>
                  </a:prstGeom>
                  <a:solidFill>
                    <a:srgbClr val="6C2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7" name="Rectangle 239"/>
                  <p:cNvSpPr>
                    <a:spLocks noChangeArrowheads="1"/>
                  </p:cNvSpPr>
                  <p:nvPr/>
                </p:nvSpPr>
                <p:spPr bwMode="auto">
                  <a:xfrm>
                    <a:off x="2361" y="243"/>
                    <a:ext cx="21" cy="72"/>
                  </a:xfrm>
                  <a:prstGeom prst="rect">
                    <a:avLst/>
                  </a:prstGeom>
                  <a:solidFill>
                    <a:srgbClr val="6A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8" name="Rectangle 240"/>
                  <p:cNvSpPr>
                    <a:spLocks noChangeArrowheads="1"/>
                  </p:cNvSpPr>
                  <p:nvPr/>
                </p:nvSpPr>
                <p:spPr bwMode="auto">
                  <a:xfrm>
                    <a:off x="2382" y="243"/>
                    <a:ext cx="22" cy="72"/>
                  </a:xfrm>
                  <a:prstGeom prst="rect">
                    <a:avLst/>
                  </a:prstGeom>
                  <a:solidFill>
                    <a:srgbClr val="69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49" name="Rectangle 241"/>
                  <p:cNvSpPr>
                    <a:spLocks noChangeArrowheads="1"/>
                  </p:cNvSpPr>
                  <p:nvPr/>
                </p:nvSpPr>
                <p:spPr bwMode="auto">
                  <a:xfrm>
                    <a:off x="2404" y="243"/>
                    <a:ext cx="21" cy="72"/>
                  </a:xfrm>
                  <a:prstGeom prst="rect">
                    <a:avLst/>
                  </a:prstGeom>
                  <a:solidFill>
                    <a:srgbClr val="67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0" name="Rectangle 242"/>
                  <p:cNvSpPr>
                    <a:spLocks noChangeArrowheads="1"/>
                  </p:cNvSpPr>
                  <p:nvPr/>
                </p:nvSpPr>
                <p:spPr bwMode="auto">
                  <a:xfrm>
                    <a:off x="2425" y="243"/>
                    <a:ext cx="22" cy="72"/>
                  </a:xfrm>
                  <a:prstGeom prst="rect">
                    <a:avLst/>
                  </a:prstGeom>
                  <a:solidFill>
                    <a:srgbClr val="651F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1" name="Rectangle 243"/>
                  <p:cNvSpPr>
                    <a:spLocks noChangeArrowheads="1"/>
                  </p:cNvSpPr>
                  <p:nvPr/>
                </p:nvSpPr>
                <p:spPr bwMode="auto">
                  <a:xfrm>
                    <a:off x="2447" y="243"/>
                    <a:ext cx="21" cy="72"/>
                  </a:xfrm>
                  <a:prstGeom prst="rect">
                    <a:avLst/>
                  </a:prstGeom>
                  <a:solidFill>
                    <a:srgbClr val="631E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2" name="Rectangle 244"/>
                  <p:cNvSpPr>
                    <a:spLocks noChangeArrowheads="1"/>
                  </p:cNvSpPr>
                  <p:nvPr/>
                </p:nvSpPr>
                <p:spPr bwMode="auto">
                  <a:xfrm>
                    <a:off x="2468" y="243"/>
                    <a:ext cx="21" cy="72"/>
                  </a:xfrm>
                  <a:prstGeom prst="rect">
                    <a:avLst/>
                  </a:prstGeom>
                  <a:solidFill>
                    <a:srgbClr val="621E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3" name="Rectangle 245"/>
                  <p:cNvSpPr>
                    <a:spLocks noChangeArrowheads="1"/>
                  </p:cNvSpPr>
                  <p:nvPr/>
                </p:nvSpPr>
                <p:spPr bwMode="auto">
                  <a:xfrm>
                    <a:off x="2489" y="243"/>
                    <a:ext cx="21" cy="72"/>
                  </a:xfrm>
                  <a:prstGeom prst="rect">
                    <a:avLst/>
                  </a:prstGeom>
                  <a:solidFill>
                    <a:srgbClr val="611D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4" name="Rectangle 246"/>
                  <p:cNvSpPr>
                    <a:spLocks noChangeArrowheads="1"/>
                  </p:cNvSpPr>
                  <p:nvPr/>
                </p:nvSpPr>
                <p:spPr bwMode="auto">
                  <a:xfrm>
                    <a:off x="2510" y="243"/>
                    <a:ext cx="21" cy="72"/>
                  </a:xfrm>
                  <a:prstGeom prst="rect">
                    <a:avLst/>
                  </a:prstGeom>
                  <a:solidFill>
                    <a:srgbClr val="5F1D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5" name="Rectangle 247"/>
                  <p:cNvSpPr>
                    <a:spLocks noChangeArrowheads="1"/>
                  </p:cNvSpPr>
                  <p:nvPr/>
                </p:nvSpPr>
                <p:spPr bwMode="auto">
                  <a:xfrm>
                    <a:off x="2531" y="243"/>
                    <a:ext cx="22" cy="72"/>
                  </a:xfrm>
                  <a:prstGeom prst="rect">
                    <a:avLst/>
                  </a:prstGeom>
                  <a:solidFill>
                    <a:srgbClr val="5D1C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6" name="Rectangle 248"/>
                  <p:cNvSpPr>
                    <a:spLocks noChangeArrowheads="1"/>
                  </p:cNvSpPr>
                  <p:nvPr/>
                </p:nvSpPr>
                <p:spPr bwMode="auto">
                  <a:xfrm>
                    <a:off x="2553" y="243"/>
                    <a:ext cx="21" cy="72"/>
                  </a:xfrm>
                  <a:prstGeom prst="rect">
                    <a:avLst/>
                  </a:prstGeom>
                  <a:solidFill>
                    <a:srgbClr val="5C1C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7" name="Rectangle 249"/>
                  <p:cNvSpPr>
                    <a:spLocks noChangeArrowheads="1"/>
                  </p:cNvSpPr>
                  <p:nvPr/>
                </p:nvSpPr>
                <p:spPr bwMode="auto">
                  <a:xfrm>
                    <a:off x="2574" y="243"/>
                    <a:ext cx="21" cy="72"/>
                  </a:xfrm>
                  <a:prstGeom prst="rect">
                    <a:avLst/>
                  </a:prstGeom>
                  <a:solidFill>
                    <a:srgbClr val="5A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8" name="Rectangle 250"/>
                  <p:cNvSpPr>
                    <a:spLocks noChangeArrowheads="1"/>
                  </p:cNvSpPr>
                  <p:nvPr/>
                </p:nvSpPr>
                <p:spPr bwMode="auto">
                  <a:xfrm>
                    <a:off x="2595" y="243"/>
                    <a:ext cx="21" cy="72"/>
                  </a:xfrm>
                  <a:prstGeom prst="rect">
                    <a:avLst/>
                  </a:prstGeom>
                  <a:solidFill>
                    <a:srgbClr val="5A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59" name="Rectangle 251"/>
                  <p:cNvSpPr>
                    <a:spLocks noChangeArrowheads="1"/>
                  </p:cNvSpPr>
                  <p:nvPr/>
                </p:nvSpPr>
                <p:spPr bwMode="auto">
                  <a:xfrm>
                    <a:off x="2616" y="243"/>
                    <a:ext cx="21" cy="72"/>
                  </a:xfrm>
                  <a:prstGeom prst="rect">
                    <a:avLst/>
                  </a:prstGeom>
                  <a:solidFill>
                    <a:srgbClr val="59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0" name="Rectangle 252"/>
                  <p:cNvSpPr>
                    <a:spLocks noChangeArrowheads="1"/>
                  </p:cNvSpPr>
                  <p:nvPr/>
                </p:nvSpPr>
                <p:spPr bwMode="auto">
                  <a:xfrm>
                    <a:off x="2637" y="243"/>
                    <a:ext cx="22" cy="72"/>
                  </a:xfrm>
                  <a:prstGeom prst="rect">
                    <a:avLst/>
                  </a:prstGeom>
                  <a:solidFill>
                    <a:srgbClr val="571A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1" name="Rectangle 253"/>
                  <p:cNvSpPr>
                    <a:spLocks noChangeArrowheads="1"/>
                  </p:cNvSpPr>
                  <p:nvPr/>
                </p:nvSpPr>
                <p:spPr bwMode="auto">
                  <a:xfrm>
                    <a:off x="2659" y="243"/>
                    <a:ext cx="21" cy="72"/>
                  </a:xfrm>
                  <a:prstGeom prst="rect">
                    <a:avLst/>
                  </a:prstGeom>
                  <a:solidFill>
                    <a:srgbClr val="561A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2" name="Rectangle 254"/>
                  <p:cNvSpPr>
                    <a:spLocks noChangeArrowheads="1"/>
                  </p:cNvSpPr>
                  <p:nvPr/>
                </p:nvSpPr>
                <p:spPr bwMode="auto">
                  <a:xfrm>
                    <a:off x="2680" y="243"/>
                    <a:ext cx="21" cy="72"/>
                  </a:xfrm>
                  <a:prstGeom prst="rect">
                    <a:avLst/>
                  </a:prstGeom>
                  <a:solidFill>
                    <a:srgbClr val="54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3" name="Rectangle 255"/>
                  <p:cNvSpPr>
                    <a:spLocks noChangeArrowheads="1"/>
                  </p:cNvSpPr>
                  <p:nvPr/>
                </p:nvSpPr>
                <p:spPr bwMode="auto">
                  <a:xfrm>
                    <a:off x="2701" y="243"/>
                    <a:ext cx="21" cy="72"/>
                  </a:xfrm>
                  <a:prstGeom prst="rect">
                    <a:avLst/>
                  </a:prstGeom>
                  <a:solidFill>
                    <a:srgbClr val="54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4" name="Rectangle 256"/>
                  <p:cNvSpPr>
                    <a:spLocks noChangeArrowheads="1"/>
                  </p:cNvSpPr>
                  <p:nvPr/>
                </p:nvSpPr>
                <p:spPr bwMode="auto">
                  <a:xfrm>
                    <a:off x="2722" y="243"/>
                    <a:ext cx="21" cy="72"/>
                  </a:xfrm>
                  <a:prstGeom prst="rect">
                    <a:avLst/>
                  </a:prstGeom>
                  <a:solidFill>
                    <a:srgbClr val="53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5" name="Rectangle 257"/>
                  <p:cNvSpPr>
                    <a:spLocks noChangeArrowheads="1"/>
                  </p:cNvSpPr>
                  <p:nvPr/>
                </p:nvSpPr>
                <p:spPr bwMode="auto">
                  <a:xfrm>
                    <a:off x="2743" y="243"/>
                    <a:ext cx="22" cy="72"/>
                  </a:xfrm>
                  <a:prstGeom prst="rect">
                    <a:avLst/>
                  </a:prstGeom>
                  <a:solidFill>
                    <a:srgbClr val="51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6" name="Rectangle 258"/>
                  <p:cNvSpPr>
                    <a:spLocks noChangeArrowheads="1"/>
                  </p:cNvSpPr>
                  <p:nvPr/>
                </p:nvSpPr>
                <p:spPr bwMode="auto">
                  <a:xfrm>
                    <a:off x="2765" y="243"/>
                    <a:ext cx="21" cy="72"/>
                  </a:xfrm>
                  <a:prstGeom prst="rect">
                    <a:avLst/>
                  </a:prstGeom>
                  <a:solidFill>
                    <a:srgbClr val="50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7" name="Rectangle 259"/>
                  <p:cNvSpPr>
                    <a:spLocks noChangeArrowheads="1"/>
                  </p:cNvSpPr>
                  <p:nvPr/>
                </p:nvSpPr>
                <p:spPr bwMode="auto">
                  <a:xfrm>
                    <a:off x="2786" y="243"/>
                    <a:ext cx="21" cy="72"/>
                  </a:xfrm>
                  <a:prstGeom prst="rect">
                    <a:avLst/>
                  </a:prstGeom>
                  <a:solidFill>
                    <a:srgbClr val="4F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8" name="Rectangle 260"/>
                  <p:cNvSpPr>
                    <a:spLocks noChangeArrowheads="1"/>
                  </p:cNvSpPr>
                  <p:nvPr/>
                </p:nvSpPr>
                <p:spPr bwMode="auto">
                  <a:xfrm>
                    <a:off x="2807" y="243"/>
                    <a:ext cx="21" cy="72"/>
                  </a:xfrm>
                  <a:prstGeom prst="rect">
                    <a:avLst/>
                  </a:prstGeom>
                  <a:solidFill>
                    <a:srgbClr val="4F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69" name="Rectangle 261"/>
                  <p:cNvSpPr>
                    <a:spLocks noChangeArrowheads="1"/>
                  </p:cNvSpPr>
                  <p:nvPr/>
                </p:nvSpPr>
                <p:spPr bwMode="auto">
                  <a:xfrm>
                    <a:off x="2828" y="243"/>
                    <a:ext cx="21" cy="72"/>
                  </a:xfrm>
                  <a:prstGeom prst="rect">
                    <a:avLst/>
                  </a:prstGeom>
                  <a:solidFill>
                    <a:srgbClr val="4E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0" name="Rectangle 262"/>
                  <p:cNvSpPr>
                    <a:spLocks noChangeArrowheads="1"/>
                  </p:cNvSpPr>
                  <p:nvPr/>
                </p:nvSpPr>
                <p:spPr bwMode="auto">
                  <a:xfrm>
                    <a:off x="2849" y="243"/>
                    <a:ext cx="22" cy="72"/>
                  </a:xfrm>
                  <a:prstGeom prst="rect">
                    <a:avLst/>
                  </a:prstGeom>
                  <a:solidFill>
                    <a:srgbClr val="4D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1" name="Rectangle 263"/>
                  <p:cNvSpPr>
                    <a:spLocks noChangeArrowheads="1"/>
                  </p:cNvSpPr>
                  <p:nvPr/>
                </p:nvSpPr>
                <p:spPr bwMode="auto">
                  <a:xfrm>
                    <a:off x="2871" y="243"/>
                    <a:ext cx="21" cy="72"/>
                  </a:xfrm>
                  <a:prstGeom prst="rect">
                    <a:avLst/>
                  </a:prstGeom>
                  <a:solidFill>
                    <a:srgbClr val="4C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2" name="Rectangle 264"/>
                  <p:cNvSpPr>
                    <a:spLocks noChangeArrowheads="1"/>
                  </p:cNvSpPr>
                  <p:nvPr/>
                </p:nvSpPr>
                <p:spPr bwMode="auto">
                  <a:xfrm>
                    <a:off x="2892" y="243"/>
                    <a:ext cx="21" cy="72"/>
                  </a:xfrm>
                  <a:prstGeom prst="rect">
                    <a:avLst/>
                  </a:prstGeom>
                  <a:solidFill>
                    <a:srgbClr val="4C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3" name="Rectangle 265"/>
                  <p:cNvSpPr>
                    <a:spLocks noChangeArrowheads="1"/>
                  </p:cNvSpPr>
                  <p:nvPr/>
                </p:nvSpPr>
                <p:spPr bwMode="auto">
                  <a:xfrm>
                    <a:off x="2913" y="243"/>
                    <a:ext cx="21" cy="72"/>
                  </a:xfrm>
                  <a:prstGeom prst="rect">
                    <a:avLst/>
                  </a:prstGeom>
                  <a:solidFill>
                    <a:srgbClr val="4C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4" name="Rectangle 266"/>
                  <p:cNvSpPr>
                    <a:spLocks noChangeArrowheads="1"/>
                  </p:cNvSpPr>
                  <p:nvPr/>
                </p:nvSpPr>
                <p:spPr bwMode="auto">
                  <a:xfrm>
                    <a:off x="2934" y="243"/>
                    <a:ext cx="21" cy="72"/>
                  </a:xfrm>
                  <a:prstGeom prst="rect">
                    <a:avLst/>
                  </a:prstGeom>
                  <a:solidFill>
                    <a:srgbClr val="4C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5" name="Rectangle 267"/>
                  <p:cNvSpPr>
                    <a:spLocks noChangeArrowheads="1"/>
                  </p:cNvSpPr>
                  <p:nvPr/>
                </p:nvSpPr>
                <p:spPr bwMode="auto">
                  <a:xfrm>
                    <a:off x="2955" y="243"/>
                    <a:ext cx="22" cy="72"/>
                  </a:xfrm>
                  <a:prstGeom prst="rect">
                    <a:avLst/>
                  </a:prstGeom>
                  <a:solidFill>
                    <a:srgbClr val="4D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6" name="Rectangle 268"/>
                  <p:cNvSpPr>
                    <a:spLocks noChangeArrowheads="1"/>
                  </p:cNvSpPr>
                  <p:nvPr/>
                </p:nvSpPr>
                <p:spPr bwMode="auto">
                  <a:xfrm>
                    <a:off x="2977" y="243"/>
                    <a:ext cx="21" cy="72"/>
                  </a:xfrm>
                  <a:prstGeom prst="rect">
                    <a:avLst/>
                  </a:prstGeom>
                  <a:solidFill>
                    <a:srgbClr val="4E17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7" name="Rectangle 269"/>
                  <p:cNvSpPr>
                    <a:spLocks noChangeArrowheads="1"/>
                  </p:cNvSpPr>
                  <p:nvPr/>
                </p:nvSpPr>
                <p:spPr bwMode="auto">
                  <a:xfrm>
                    <a:off x="2998" y="243"/>
                    <a:ext cx="21" cy="72"/>
                  </a:xfrm>
                  <a:prstGeom prst="rect">
                    <a:avLst/>
                  </a:prstGeom>
                  <a:solidFill>
                    <a:srgbClr val="4F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8" name="Rectangle 270"/>
                  <p:cNvSpPr>
                    <a:spLocks noChangeArrowheads="1"/>
                  </p:cNvSpPr>
                  <p:nvPr/>
                </p:nvSpPr>
                <p:spPr bwMode="auto">
                  <a:xfrm>
                    <a:off x="3019" y="243"/>
                    <a:ext cx="21" cy="72"/>
                  </a:xfrm>
                  <a:prstGeom prst="rect">
                    <a:avLst/>
                  </a:prstGeom>
                  <a:solidFill>
                    <a:srgbClr val="4F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79" name="Rectangle 271"/>
                  <p:cNvSpPr>
                    <a:spLocks noChangeArrowheads="1"/>
                  </p:cNvSpPr>
                  <p:nvPr/>
                </p:nvSpPr>
                <p:spPr bwMode="auto">
                  <a:xfrm>
                    <a:off x="3040" y="243"/>
                    <a:ext cx="21" cy="72"/>
                  </a:xfrm>
                  <a:prstGeom prst="rect">
                    <a:avLst/>
                  </a:prstGeom>
                  <a:solidFill>
                    <a:srgbClr val="50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0" name="Rectangle 272"/>
                  <p:cNvSpPr>
                    <a:spLocks noChangeArrowheads="1"/>
                  </p:cNvSpPr>
                  <p:nvPr/>
                </p:nvSpPr>
                <p:spPr bwMode="auto">
                  <a:xfrm>
                    <a:off x="3061" y="243"/>
                    <a:ext cx="22" cy="72"/>
                  </a:xfrm>
                  <a:prstGeom prst="rect">
                    <a:avLst/>
                  </a:prstGeom>
                  <a:solidFill>
                    <a:srgbClr val="5118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1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3083" y="243"/>
                    <a:ext cx="21" cy="72"/>
                  </a:xfrm>
                  <a:prstGeom prst="rect">
                    <a:avLst/>
                  </a:prstGeom>
                  <a:solidFill>
                    <a:srgbClr val="53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2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3104" y="243"/>
                    <a:ext cx="21" cy="72"/>
                  </a:xfrm>
                  <a:prstGeom prst="rect">
                    <a:avLst/>
                  </a:prstGeom>
                  <a:solidFill>
                    <a:srgbClr val="54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3" name="Rectangle 275"/>
                  <p:cNvSpPr>
                    <a:spLocks noChangeArrowheads="1"/>
                  </p:cNvSpPr>
                  <p:nvPr/>
                </p:nvSpPr>
                <p:spPr bwMode="auto">
                  <a:xfrm>
                    <a:off x="3125" y="243"/>
                    <a:ext cx="21" cy="72"/>
                  </a:xfrm>
                  <a:prstGeom prst="rect">
                    <a:avLst/>
                  </a:prstGeom>
                  <a:solidFill>
                    <a:srgbClr val="5419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4" name="Rectangle 276"/>
                  <p:cNvSpPr>
                    <a:spLocks noChangeArrowheads="1"/>
                  </p:cNvSpPr>
                  <p:nvPr/>
                </p:nvSpPr>
                <p:spPr bwMode="auto">
                  <a:xfrm>
                    <a:off x="3146" y="243"/>
                    <a:ext cx="21" cy="72"/>
                  </a:xfrm>
                  <a:prstGeom prst="rect">
                    <a:avLst/>
                  </a:prstGeom>
                  <a:solidFill>
                    <a:srgbClr val="561A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5" name="Rectangle 277"/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43"/>
                    <a:ext cx="22" cy="72"/>
                  </a:xfrm>
                  <a:prstGeom prst="rect">
                    <a:avLst/>
                  </a:prstGeom>
                  <a:solidFill>
                    <a:srgbClr val="571A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6" name="Rectangle 278"/>
                  <p:cNvSpPr>
                    <a:spLocks noChangeArrowheads="1"/>
                  </p:cNvSpPr>
                  <p:nvPr/>
                </p:nvSpPr>
                <p:spPr bwMode="auto">
                  <a:xfrm>
                    <a:off x="3189" y="243"/>
                    <a:ext cx="21" cy="72"/>
                  </a:xfrm>
                  <a:prstGeom prst="rect">
                    <a:avLst/>
                  </a:prstGeom>
                  <a:solidFill>
                    <a:srgbClr val="59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7" name="Rectangle 279"/>
                  <p:cNvSpPr>
                    <a:spLocks noChangeArrowheads="1"/>
                  </p:cNvSpPr>
                  <p:nvPr/>
                </p:nvSpPr>
                <p:spPr bwMode="auto">
                  <a:xfrm>
                    <a:off x="3210" y="243"/>
                    <a:ext cx="21" cy="72"/>
                  </a:xfrm>
                  <a:prstGeom prst="rect">
                    <a:avLst/>
                  </a:prstGeom>
                  <a:solidFill>
                    <a:srgbClr val="5A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8" name="Rectangle 280"/>
                  <p:cNvSpPr>
                    <a:spLocks noChangeArrowheads="1"/>
                  </p:cNvSpPr>
                  <p:nvPr/>
                </p:nvSpPr>
                <p:spPr bwMode="auto">
                  <a:xfrm>
                    <a:off x="3231" y="243"/>
                    <a:ext cx="21" cy="72"/>
                  </a:xfrm>
                  <a:prstGeom prst="rect">
                    <a:avLst/>
                  </a:prstGeom>
                  <a:solidFill>
                    <a:srgbClr val="5A1B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89" name="Rectangle 281"/>
                  <p:cNvSpPr>
                    <a:spLocks noChangeArrowheads="1"/>
                  </p:cNvSpPr>
                  <p:nvPr/>
                </p:nvSpPr>
                <p:spPr bwMode="auto">
                  <a:xfrm>
                    <a:off x="3252" y="243"/>
                    <a:ext cx="21" cy="72"/>
                  </a:xfrm>
                  <a:prstGeom prst="rect">
                    <a:avLst/>
                  </a:prstGeom>
                  <a:solidFill>
                    <a:srgbClr val="5C1C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0" name="Rectangle 282"/>
                  <p:cNvSpPr>
                    <a:spLocks noChangeArrowheads="1"/>
                  </p:cNvSpPr>
                  <p:nvPr/>
                </p:nvSpPr>
                <p:spPr bwMode="auto">
                  <a:xfrm>
                    <a:off x="3273" y="243"/>
                    <a:ext cx="22" cy="72"/>
                  </a:xfrm>
                  <a:prstGeom prst="rect">
                    <a:avLst/>
                  </a:prstGeom>
                  <a:solidFill>
                    <a:srgbClr val="5D1C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1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3295" y="243"/>
                    <a:ext cx="21" cy="72"/>
                  </a:xfrm>
                  <a:prstGeom prst="rect">
                    <a:avLst/>
                  </a:prstGeom>
                  <a:solidFill>
                    <a:srgbClr val="5F1D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2" name="Rectangle 284"/>
                  <p:cNvSpPr>
                    <a:spLocks noChangeArrowheads="1"/>
                  </p:cNvSpPr>
                  <p:nvPr/>
                </p:nvSpPr>
                <p:spPr bwMode="auto">
                  <a:xfrm>
                    <a:off x="3316" y="243"/>
                    <a:ext cx="21" cy="72"/>
                  </a:xfrm>
                  <a:prstGeom prst="rect">
                    <a:avLst/>
                  </a:prstGeom>
                  <a:solidFill>
                    <a:srgbClr val="611D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3" name="Rectangle 285"/>
                  <p:cNvSpPr>
                    <a:spLocks noChangeArrowheads="1"/>
                  </p:cNvSpPr>
                  <p:nvPr/>
                </p:nvSpPr>
                <p:spPr bwMode="auto">
                  <a:xfrm>
                    <a:off x="3337" y="243"/>
                    <a:ext cx="21" cy="72"/>
                  </a:xfrm>
                  <a:prstGeom prst="rect">
                    <a:avLst/>
                  </a:prstGeom>
                  <a:solidFill>
                    <a:srgbClr val="621E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4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3358" y="243"/>
                    <a:ext cx="22" cy="72"/>
                  </a:xfrm>
                  <a:prstGeom prst="rect">
                    <a:avLst/>
                  </a:prstGeom>
                  <a:solidFill>
                    <a:srgbClr val="631E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5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3380" y="243"/>
                    <a:ext cx="22" cy="72"/>
                  </a:xfrm>
                  <a:prstGeom prst="rect">
                    <a:avLst/>
                  </a:prstGeom>
                  <a:solidFill>
                    <a:srgbClr val="651F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6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3402" y="243"/>
                    <a:ext cx="21" cy="72"/>
                  </a:xfrm>
                  <a:prstGeom prst="rect">
                    <a:avLst/>
                  </a:prstGeom>
                  <a:solidFill>
                    <a:srgbClr val="67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7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3423" y="243"/>
                    <a:ext cx="21" cy="72"/>
                  </a:xfrm>
                  <a:prstGeom prst="rect">
                    <a:avLst/>
                  </a:prstGeom>
                  <a:solidFill>
                    <a:srgbClr val="69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8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3444" y="243"/>
                    <a:ext cx="21" cy="72"/>
                  </a:xfrm>
                  <a:prstGeom prst="rect">
                    <a:avLst/>
                  </a:prstGeom>
                  <a:solidFill>
                    <a:srgbClr val="6A20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299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3465" y="243"/>
                    <a:ext cx="21" cy="72"/>
                  </a:xfrm>
                  <a:prstGeom prst="rect">
                    <a:avLst/>
                  </a:prstGeom>
                  <a:solidFill>
                    <a:srgbClr val="6C2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0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3486" y="243"/>
                    <a:ext cx="22" cy="72"/>
                  </a:xfrm>
                  <a:prstGeom prst="rect">
                    <a:avLst/>
                  </a:prstGeom>
                  <a:solidFill>
                    <a:srgbClr val="6D21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1" name="Rectangle 293"/>
                  <p:cNvSpPr>
                    <a:spLocks noChangeArrowheads="1"/>
                  </p:cNvSpPr>
                  <p:nvPr/>
                </p:nvSpPr>
                <p:spPr bwMode="auto">
                  <a:xfrm>
                    <a:off x="3508" y="243"/>
                    <a:ext cx="21" cy="72"/>
                  </a:xfrm>
                  <a:prstGeom prst="rect">
                    <a:avLst/>
                  </a:prstGeom>
                  <a:solidFill>
                    <a:srgbClr val="7022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2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3529" y="243"/>
                    <a:ext cx="21" cy="72"/>
                  </a:xfrm>
                  <a:prstGeom prst="rect">
                    <a:avLst/>
                  </a:prstGeom>
                  <a:solidFill>
                    <a:srgbClr val="712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3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3550" y="243"/>
                    <a:ext cx="21" cy="72"/>
                  </a:xfrm>
                  <a:prstGeom prst="rect">
                    <a:avLst/>
                  </a:prstGeom>
                  <a:solidFill>
                    <a:srgbClr val="732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4" name="Rectangle 296"/>
                  <p:cNvSpPr>
                    <a:spLocks noChangeArrowheads="1"/>
                  </p:cNvSpPr>
                  <p:nvPr/>
                </p:nvSpPr>
                <p:spPr bwMode="auto">
                  <a:xfrm>
                    <a:off x="3571" y="243"/>
                    <a:ext cx="21" cy="72"/>
                  </a:xfrm>
                  <a:prstGeom prst="rect">
                    <a:avLst/>
                  </a:prstGeom>
                  <a:solidFill>
                    <a:srgbClr val="7524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5" name="Rectangle 297"/>
                  <p:cNvSpPr>
                    <a:spLocks noChangeArrowheads="1"/>
                  </p:cNvSpPr>
                  <p:nvPr/>
                </p:nvSpPr>
                <p:spPr bwMode="auto">
                  <a:xfrm>
                    <a:off x="3592" y="243"/>
                    <a:ext cx="22" cy="72"/>
                  </a:xfrm>
                  <a:prstGeom prst="rect">
                    <a:avLst/>
                  </a:prstGeom>
                  <a:solidFill>
                    <a:srgbClr val="7725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6" name="Rectangle 298"/>
                  <p:cNvSpPr>
                    <a:spLocks noChangeArrowheads="1"/>
                  </p:cNvSpPr>
                  <p:nvPr/>
                </p:nvSpPr>
                <p:spPr bwMode="auto">
                  <a:xfrm>
                    <a:off x="3614" y="243"/>
                    <a:ext cx="21" cy="72"/>
                  </a:xfrm>
                  <a:prstGeom prst="rect">
                    <a:avLst/>
                  </a:prstGeom>
                  <a:solidFill>
                    <a:srgbClr val="7A25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7" name="Rectangle 299"/>
                  <p:cNvSpPr>
                    <a:spLocks noChangeArrowheads="1"/>
                  </p:cNvSpPr>
                  <p:nvPr/>
                </p:nvSpPr>
                <p:spPr bwMode="auto">
                  <a:xfrm>
                    <a:off x="3635" y="243"/>
                    <a:ext cx="21" cy="72"/>
                  </a:xfrm>
                  <a:prstGeom prst="rect">
                    <a:avLst/>
                  </a:prstGeom>
                  <a:solidFill>
                    <a:srgbClr val="7B2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8" name="Rectangle 300"/>
                  <p:cNvSpPr>
                    <a:spLocks noChangeArrowheads="1"/>
                  </p:cNvSpPr>
                  <p:nvPr/>
                </p:nvSpPr>
                <p:spPr bwMode="auto">
                  <a:xfrm>
                    <a:off x="3656" y="243"/>
                    <a:ext cx="21" cy="72"/>
                  </a:xfrm>
                  <a:prstGeom prst="rect">
                    <a:avLst/>
                  </a:prstGeom>
                  <a:solidFill>
                    <a:srgbClr val="7D2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09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3677" y="243"/>
                    <a:ext cx="22" cy="72"/>
                  </a:xfrm>
                  <a:prstGeom prst="rect">
                    <a:avLst/>
                  </a:prstGeom>
                  <a:solidFill>
                    <a:srgbClr val="8027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0" name="Rectangle 302"/>
                  <p:cNvSpPr>
                    <a:spLocks noChangeArrowheads="1"/>
                  </p:cNvSpPr>
                  <p:nvPr/>
                </p:nvSpPr>
                <p:spPr bwMode="auto">
                  <a:xfrm>
                    <a:off x="3699" y="243"/>
                    <a:ext cx="21" cy="72"/>
                  </a:xfrm>
                  <a:prstGeom prst="rect">
                    <a:avLst/>
                  </a:prstGeom>
                  <a:solidFill>
                    <a:srgbClr val="8228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1" name="Rectangle 303"/>
                  <p:cNvSpPr>
                    <a:spLocks noChangeArrowheads="1"/>
                  </p:cNvSpPr>
                  <p:nvPr/>
                </p:nvSpPr>
                <p:spPr bwMode="auto">
                  <a:xfrm>
                    <a:off x="3720" y="243"/>
                    <a:ext cx="21" cy="72"/>
                  </a:xfrm>
                  <a:prstGeom prst="rect">
                    <a:avLst/>
                  </a:prstGeom>
                  <a:solidFill>
                    <a:srgbClr val="842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2" name="Rectangle 304"/>
                  <p:cNvSpPr>
                    <a:spLocks noChangeArrowheads="1"/>
                  </p:cNvSpPr>
                  <p:nvPr/>
                </p:nvSpPr>
                <p:spPr bwMode="auto">
                  <a:xfrm>
                    <a:off x="3741" y="243"/>
                    <a:ext cx="21" cy="72"/>
                  </a:xfrm>
                  <a:prstGeom prst="rect">
                    <a:avLst/>
                  </a:prstGeom>
                  <a:solidFill>
                    <a:srgbClr val="852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3" name="Rectangle 305"/>
                  <p:cNvSpPr>
                    <a:spLocks noChangeArrowheads="1"/>
                  </p:cNvSpPr>
                  <p:nvPr/>
                </p:nvSpPr>
                <p:spPr bwMode="auto">
                  <a:xfrm>
                    <a:off x="3762" y="243"/>
                    <a:ext cx="21" cy="72"/>
                  </a:xfrm>
                  <a:prstGeom prst="rect">
                    <a:avLst/>
                  </a:prstGeom>
                  <a:solidFill>
                    <a:srgbClr val="882A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4" name="Rectangle 306"/>
                  <p:cNvSpPr>
                    <a:spLocks noChangeArrowheads="1"/>
                  </p:cNvSpPr>
                  <p:nvPr/>
                </p:nvSpPr>
                <p:spPr bwMode="auto">
                  <a:xfrm>
                    <a:off x="3783" y="243"/>
                    <a:ext cx="22" cy="72"/>
                  </a:xfrm>
                  <a:prstGeom prst="rect">
                    <a:avLst/>
                  </a:prstGeom>
                  <a:solidFill>
                    <a:srgbClr val="8B2B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5" name="Rectangle 307"/>
                  <p:cNvSpPr>
                    <a:spLocks noChangeArrowheads="1"/>
                  </p:cNvSpPr>
                  <p:nvPr/>
                </p:nvSpPr>
                <p:spPr bwMode="auto">
                  <a:xfrm>
                    <a:off x="3805" y="243"/>
                    <a:ext cx="21" cy="72"/>
                  </a:xfrm>
                  <a:prstGeom prst="rect">
                    <a:avLst/>
                  </a:prstGeom>
                  <a:solidFill>
                    <a:srgbClr val="8D2C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6" name="Rectangle 308"/>
                  <p:cNvSpPr>
                    <a:spLocks noChangeArrowheads="1"/>
                  </p:cNvSpPr>
                  <p:nvPr/>
                </p:nvSpPr>
                <p:spPr bwMode="auto">
                  <a:xfrm>
                    <a:off x="3826" y="243"/>
                    <a:ext cx="21" cy="72"/>
                  </a:xfrm>
                  <a:prstGeom prst="rect">
                    <a:avLst/>
                  </a:prstGeom>
                  <a:solidFill>
                    <a:srgbClr val="8F2C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7" name="Rectangle 309"/>
                  <p:cNvSpPr>
                    <a:spLocks noChangeArrowheads="1"/>
                  </p:cNvSpPr>
                  <p:nvPr/>
                </p:nvSpPr>
                <p:spPr bwMode="auto">
                  <a:xfrm>
                    <a:off x="3847" y="243"/>
                    <a:ext cx="21" cy="72"/>
                  </a:xfrm>
                  <a:prstGeom prst="rect">
                    <a:avLst/>
                  </a:prstGeom>
                  <a:solidFill>
                    <a:srgbClr val="902D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8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3868" y="243"/>
                    <a:ext cx="21" cy="72"/>
                  </a:xfrm>
                  <a:prstGeom prst="rect">
                    <a:avLst/>
                  </a:prstGeom>
                  <a:solidFill>
                    <a:srgbClr val="932D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19" name="Rectangle 311"/>
                  <p:cNvSpPr>
                    <a:spLocks noChangeArrowheads="1"/>
                  </p:cNvSpPr>
                  <p:nvPr/>
                </p:nvSpPr>
                <p:spPr bwMode="auto">
                  <a:xfrm>
                    <a:off x="3889" y="243"/>
                    <a:ext cx="22" cy="72"/>
                  </a:xfrm>
                  <a:prstGeom prst="rect">
                    <a:avLst/>
                  </a:prstGeom>
                  <a:solidFill>
                    <a:srgbClr val="962E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0" name="Rectangle 312"/>
                  <p:cNvSpPr>
                    <a:spLocks noChangeArrowheads="1"/>
                  </p:cNvSpPr>
                  <p:nvPr/>
                </p:nvSpPr>
                <p:spPr bwMode="auto">
                  <a:xfrm>
                    <a:off x="3911" y="243"/>
                    <a:ext cx="21" cy="72"/>
                  </a:xfrm>
                  <a:prstGeom prst="rect">
                    <a:avLst/>
                  </a:prstGeom>
                  <a:solidFill>
                    <a:srgbClr val="982F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1" name="Rectangle 313"/>
                  <p:cNvSpPr>
                    <a:spLocks noChangeArrowheads="1"/>
                  </p:cNvSpPr>
                  <p:nvPr/>
                </p:nvSpPr>
                <p:spPr bwMode="auto">
                  <a:xfrm>
                    <a:off x="3932" y="243"/>
                    <a:ext cx="21" cy="72"/>
                  </a:xfrm>
                  <a:prstGeom prst="rect">
                    <a:avLst/>
                  </a:prstGeom>
                  <a:solidFill>
                    <a:srgbClr val="9A30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2" name="Rectangle 314"/>
                  <p:cNvSpPr>
                    <a:spLocks noChangeArrowheads="1"/>
                  </p:cNvSpPr>
                  <p:nvPr/>
                </p:nvSpPr>
                <p:spPr bwMode="auto">
                  <a:xfrm>
                    <a:off x="3953" y="243"/>
                    <a:ext cx="21" cy="72"/>
                  </a:xfrm>
                  <a:prstGeom prst="rect">
                    <a:avLst/>
                  </a:prstGeom>
                  <a:solidFill>
                    <a:srgbClr val="9C30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3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3974" y="243"/>
                    <a:ext cx="21" cy="72"/>
                  </a:xfrm>
                  <a:prstGeom prst="rect">
                    <a:avLst/>
                  </a:prstGeom>
                  <a:solidFill>
                    <a:srgbClr val="9E31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4" name="Rectangle 316"/>
                  <p:cNvSpPr>
                    <a:spLocks noChangeArrowheads="1"/>
                  </p:cNvSpPr>
                  <p:nvPr/>
                </p:nvSpPr>
                <p:spPr bwMode="auto">
                  <a:xfrm>
                    <a:off x="3995" y="243"/>
                    <a:ext cx="22" cy="72"/>
                  </a:xfrm>
                  <a:prstGeom prst="rect">
                    <a:avLst/>
                  </a:prstGeom>
                  <a:solidFill>
                    <a:srgbClr val="A132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5" name="Rectangle 317"/>
                  <p:cNvSpPr>
                    <a:spLocks noChangeArrowheads="1"/>
                  </p:cNvSpPr>
                  <p:nvPr/>
                </p:nvSpPr>
                <p:spPr bwMode="auto">
                  <a:xfrm>
                    <a:off x="4017" y="243"/>
                    <a:ext cx="21" cy="72"/>
                  </a:xfrm>
                  <a:prstGeom prst="rect">
                    <a:avLst/>
                  </a:prstGeom>
                  <a:solidFill>
                    <a:srgbClr val="A333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6" name="Rectangle 318"/>
                  <p:cNvSpPr>
                    <a:spLocks noChangeArrowheads="1"/>
                  </p:cNvSpPr>
                  <p:nvPr/>
                </p:nvSpPr>
                <p:spPr bwMode="auto">
                  <a:xfrm>
                    <a:off x="4038" y="243"/>
                    <a:ext cx="21" cy="72"/>
                  </a:xfrm>
                  <a:prstGeom prst="rect">
                    <a:avLst/>
                  </a:prstGeom>
                  <a:solidFill>
                    <a:srgbClr val="A633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7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4059" y="243"/>
                    <a:ext cx="21" cy="72"/>
                  </a:xfrm>
                  <a:prstGeom prst="rect">
                    <a:avLst/>
                  </a:prstGeom>
                  <a:solidFill>
                    <a:srgbClr val="A734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8" name="Rectangle 320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43"/>
                    <a:ext cx="21" cy="72"/>
                  </a:xfrm>
                  <a:prstGeom prst="rect">
                    <a:avLst/>
                  </a:prstGeom>
                  <a:solidFill>
                    <a:srgbClr val="A934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29" name="Rectangle 321"/>
                  <p:cNvSpPr>
                    <a:spLocks noChangeArrowheads="1"/>
                  </p:cNvSpPr>
                  <p:nvPr/>
                </p:nvSpPr>
                <p:spPr bwMode="auto">
                  <a:xfrm>
                    <a:off x="4101" y="243"/>
                    <a:ext cx="22" cy="72"/>
                  </a:xfrm>
                  <a:prstGeom prst="rect">
                    <a:avLst/>
                  </a:prstGeom>
                  <a:solidFill>
                    <a:srgbClr val="AC3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0" name="Rectangle 322"/>
                  <p:cNvSpPr>
                    <a:spLocks noChangeArrowheads="1"/>
                  </p:cNvSpPr>
                  <p:nvPr/>
                </p:nvSpPr>
                <p:spPr bwMode="auto">
                  <a:xfrm>
                    <a:off x="4123" y="243"/>
                    <a:ext cx="21" cy="72"/>
                  </a:xfrm>
                  <a:prstGeom prst="rect">
                    <a:avLst/>
                  </a:prstGeom>
                  <a:solidFill>
                    <a:srgbClr val="AE36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1" name="Rectangle 323"/>
                  <p:cNvSpPr>
                    <a:spLocks noChangeArrowheads="1"/>
                  </p:cNvSpPr>
                  <p:nvPr/>
                </p:nvSpPr>
                <p:spPr bwMode="auto">
                  <a:xfrm>
                    <a:off x="4144" y="243"/>
                    <a:ext cx="21" cy="72"/>
                  </a:xfrm>
                  <a:prstGeom prst="rect">
                    <a:avLst/>
                  </a:prstGeom>
                  <a:solidFill>
                    <a:srgbClr val="B13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2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165" y="243"/>
                    <a:ext cx="21" cy="72"/>
                  </a:xfrm>
                  <a:prstGeom prst="rect">
                    <a:avLst/>
                  </a:prstGeom>
                  <a:solidFill>
                    <a:srgbClr val="B23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3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4186" y="243"/>
                    <a:ext cx="21" cy="72"/>
                  </a:xfrm>
                  <a:prstGeom prst="rect">
                    <a:avLst/>
                  </a:prstGeom>
                  <a:solidFill>
                    <a:srgbClr val="B438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4" name="Rectangle 326"/>
                  <p:cNvSpPr>
                    <a:spLocks noChangeArrowheads="1"/>
                  </p:cNvSpPr>
                  <p:nvPr/>
                </p:nvSpPr>
                <p:spPr bwMode="auto">
                  <a:xfrm>
                    <a:off x="4207" y="243"/>
                    <a:ext cx="22" cy="72"/>
                  </a:xfrm>
                  <a:prstGeom prst="rect">
                    <a:avLst/>
                  </a:prstGeom>
                  <a:solidFill>
                    <a:srgbClr val="B639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5" name="Rectangle 327"/>
                  <p:cNvSpPr>
                    <a:spLocks noChangeArrowheads="1"/>
                  </p:cNvSpPr>
                  <p:nvPr/>
                </p:nvSpPr>
                <p:spPr bwMode="auto">
                  <a:xfrm>
                    <a:off x="4229" y="243"/>
                    <a:ext cx="21" cy="72"/>
                  </a:xfrm>
                  <a:prstGeom prst="rect">
                    <a:avLst/>
                  </a:prstGeom>
                  <a:solidFill>
                    <a:srgbClr val="B93A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6" name="Rectangle 328"/>
                  <p:cNvSpPr>
                    <a:spLocks noChangeArrowheads="1"/>
                  </p:cNvSpPr>
                  <p:nvPr/>
                </p:nvSpPr>
                <p:spPr bwMode="auto">
                  <a:xfrm>
                    <a:off x="4250" y="243"/>
                    <a:ext cx="21" cy="72"/>
                  </a:xfrm>
                  <a:prstGeom prst="rect">
                    <a:avLst/>
                  </a:prstGeom>
                  <a:solidFill>
                    <a:srgbClr val="BB3A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7" name="Rectangle 329"/>
                  <p:cNvSpPr>
                    <a:spLocks noChangeArrowheads="1"/>
                  </p:cNvSpPr>
                  <p:nvPr/>
                </p:nvSpPr>
                <p:spPr bwMode="auto">
                  <a:xfrm>
                    <a:off x="4271" y="243"/>
                    <a:ext cx="21" cy="72"/>
                  </a:xfrm>
                  <a:prstGeom prst="rect">
                    <a:avLst/>
                  </a:prstGeom>
                  <a:solidFill>
                    <a:srgbClr val="BC3B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8" name="Rectangle 330"/>
                  <p:cNvSpPr>
                    <a:spLocks noChangeArrowheads="1"/>
                  </p:cNvSpPr>
                  <p:nvPr/>
                </p:nvSpPr>
                <p:spPr bwMode="auto">
                  <a:xfrm>
                    <a:off x="4292" y="243"/>
                    <a:ext cx="21" cy="72"/>
                  </a:xfrm>
                  <a:prstGeom prst="rect">
                    <a:avLst/>
                  </a:prstGeom>
                  <a:solidFill>
                    <a:srgbClr val="BE3B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39" name="Rectangle 331"/>
                  <p:cNvSpPr>
                    <a:spLocks noChangeArrowheads="1"/>
                  </p:cNvSpPr>
                  <p:nvPr/>
                </p:nvSpPr>
                <p:spPr bwMode="auto">
                  <a:xfrm>
                    <a:off x="4313" y="243"/>
                    <a:ext cx="23" cy="72"/>
                  </a:xfrm>
                  <a:prstGeom prst="rect">
                    <a:avLst/>
                  </a:prstGeom>
                  <a:solidFill>
                    <a:srgbClr val="C03C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40" name="Rectangle 332"/>
                  <p:cNvSpPr>
                    <a:spLocks noChangeArrowheads="1"/>
                  </p:cNvSpPr>
                  <p:nvPr/>
                </p:nvSpPr>
                <p:spPr bwMode="auto">
                  <a:xfrm>
                    <a:off x="4336" y="243"/>
                    <a:ext cx="21" cy="72"/>
                  </a:xfrm>
                  <a:prstGeom prst="rect">
                    <a:avLst/>
                  </a:prstGeom>
                  <a:solidFill>
                    <a:srgbClr val="C33D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41" name="Rectangle 333"/>
                  <p:cNvSpPr>
                    <a:spLocks noChangeArrowheads="1"/>
                  </p:cNvSpPr>
                  <p:nvPr/>
                </p:nvSpPr>
                <p:spPr bwMode="auto">
                  <a:xfrm>
                    <a:off x="4357" y="243"/>
                    <a:ext cx="21" cy="72"/>
                  </a:xfrm>
                  <a:prstGeom prst="rect">
                    <a:avLst/>
                  </a:prstGeom>
                  <a:solidFill>
                    <a:srgbClr val="C53D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42" name="Rectangle 334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243"/>
                    <a:ext cx="21" cy="72"/>
                  </a:xfrm>
                  <a:prstGeom prst="rect">
                    <a:avLst/>
                  </a:prstGeom>
                  <a:solidFill>
                    <a:srgbClr val="C63E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43" name="Rectangle 335"/>
                  <p:cNvSpPr>
                    <a:spLocks noChangeArrowheads="1"/>
                  </p:cNvSpPr>
                  <p:nvPr/>
                </p:nvSpPr>
                <p:spPr bwMode="auto">
                  <a:xfrm>
                    <a:off x="4399" y="243"/>
                    <a:ext cx="21" cy="72"/>
                  </a:xfrm>
                  <a:prstGeom prst="rect">
                    <a:avLst/>
                  </a:prstGeom>
                  <a:solidFill>
                    <a:srgbClr val="C83E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  <p:sp>
                <p:nvSpPr>
                  <p:cNvPr id="3344" name="Rectangle 336"/>
                  <p:cNvSpPr>
                    <a:spLocks noChangeArrowheads="1"/>
                  </p:cNvSpPr>
                  <p:nvPr/>
                </p:nvSpPr>
                <p:spPr bwMode="auto">
                  <a:xfrm>
                    <a:off x="4420" y="243"/>
                    <a:ext cx="22" cy="72"/>
                  </a:xfrm>
                  <a:prstGeom prst="rect">
                    <a:avLst/>
                  </a:prstGeom>
                  <a:solidFill>
                    <a:srgbClr val="CA3F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th-TH"/>
                  </a:p>
                </p:txBody>
              </p:sp>
            </p:grpSp>
            <p:sp>
              <p:nvSpPr>
                <p:cNvPr id="3089" name="Rectangle 337"/>
                <p:cNvSpPr>
                  <a:spLocks noChangeArrowheads="1"/>
                </p:cNvSpPr>
                <p:nvPr/>
              </p:nvSpPr>
              <p:spPr bwMode="auto">
                <a:xfrm>
                  <a:off x="4442" y="243"/>
                  <a:ext cx="21" cy="72"/>
                </a:xfrm>
                <a:prstGeom prst="rect">
                  <a:avLst/>
                </a:prstGeom>
                <a:solidFill>
                  <a:srgbClr val="CD40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0" name="Rectangle 338"/>
                <p:cNvSpPr>
                  <a:spLocks noChangeArrowheads="1"/>
                </p:cNvSpPr>
                <p:nvPr/>
              </p:nvSpPr>
              <p:spPr bwMode="auto">
                <a:xfrm>
                  <a:off x="4463" y="243"/>
                  <a:ext cx="21" cy="72"/>
                </a:xfrm>
                <a:prstGeom prst="rect">
                  <a:avLst/>
                </a:prstGeom>
                <a:solidFill>
                  <a:srgbClr val="CF40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1" name="Rectangle 339"/>
                <p:cNvSpPr>
                  <a:spLocks noChangeArrowheads="1"/>
                </p:cNvSpPr>
                <p:nvPr/>
              </p:nvSpPr>
              <p:spPr bwMode="auto">
                <a:xfrm>
                  <a:off x="4484" y="243"/>
                  <a:ext cx="21" cy="72"/>
                </a:xfrm>
                <a:prstGeom prst="rect">
                  <a:avLst/>
                </a:prstGeom>
                <a:solidFill>
                  <a:srgbClr val="CF41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2" name="Rectangle 340"/>
                <p:cNvSpPr>
                  <a:spLocks noChangeArrowheads="1"/>
                </p:cNvSpPr>
                <p:nvPr/>
              </p:nvSpPr>
              <p:spPr bwMode="auto">
                <a:xfrm>
                  <a:off x="4505" y="243"/>
                  <a:ext cx="21" cy="72"/>
                </a:xfrm>
                <a:prstGeom prst="rect">
                  <a:avLst/>
                </a:prstGeom>
                <a:solidFill>
                  <a:srgbClr val="D141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3" name="Rectangle 341"/>
                <p:cNvSpPr>
                  <a:spLocks noChangeArrowheads="1"/>
                </p:cNvSpPr>
                <p:nvPr/>
              </p:nvSpPr>
              <p:spPr bwMode="auto">
                <a:xfrm>
                  <a:off x="4526" y="243"/>
                  <a:ext cx="22" cy="72"/>
                </a:xfrm>
                <a:prstGeom prst="rect">
                  <a:avLst/>
                </a:prstGeom>
                <a:solidFill>
                  <a:srgbClr val="D342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4" name="Rectangle 342"/>
                <p:cNvSpPr>
                  <a:spLocks noChangeArrowheads="1"/>
                </p:cNvSpPr>
                <p:nvPr/>
              </p:nvSpPr>
              <p:spPr bwMode="auto">
                <a:xfrm>
                  <a:off x="4548" y="243"/>
                  <a:ext cx="21" cy="72"/>
                </a:xfrm>
                <a:prstGeom prst="rect">
                  <a:avLst/>
                </a:prstGeom>
                <a:solidFill>
                  <a:srgbClr val="D543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5" name="Rectangle 343"/>
                <p:cNvSpPr>
                  <a:spLocks noChangeArrowheads="1"/>
                </p:cNvSpPr>
                <p:nvPr/>
              </p:nvSpPr>
              <p:spPr bwMode="auto">
                <a:xfrm>
                  <a:off x="4569" y="243"/>
                  <a:ext cx="21" cy="72"/>
                </a:xfrm>
                <a:prstGeom prst="rect">
                  <a:avLst/>
                </a:prstGeom>
                <a:solidFill>
                  <a:srgbClr val="D743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6" name="Rectangle 344"/>
                <p:cNvSpPr>
                  <a:spLocks noChangeArrowheads="1"/>
                </p:cNvSpPr>
                <p:nvPr/>
              </p:nvSpPr>
              <p:spPr bwMode="auto">
                <a:xfrm>
                  <a:off x="4590" y="243"/>
                  <a:ext cx="21" cy="72"/>
                </a:xfrm>
                <a:prstGeom prst="rect">
                  <a:avLst/>
                </a:prstGeom>
                <a:solidFill>
                  <a:srgbClr val="D843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7" name="Rectangle 345"/>
                <p:cNvSpPr>
                  <a:spLocks noChangeArrowheads="1"/>
                </p:cNvSpPr>
                <p:nvPr/>
              </p:nvSpPr>
              <p:spPr bwMode="auto">
                <a:xfrm>
                  <a:off x="4611" y="243"/>
                  <a:ext cx="21" cy="72"/>
                </a:xfrm>
                <a:prstGeom prst="rect">
                  <a:avLst/>
                </a:prstGeom>
                <a:solidFill>
                  <a:srgbClr val="D944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8" name="Rectangle 346"/>
                <p:cNvSpPr>
                  <a:spLocks noChangeArrowheads="1"/>
                </p:cNvSpPr>
                <p:nvPr/>
              </p:nvSpPr>
              <p:spPr bwMode="auto">
                <a:xfrm>
                  <a:off x="4632" y="243"/>
                  <a:ext cx="22" cy="72"/>
                </a:xfrm>
                <a:prstGeom prst="rect">
                  <a:avLst/>
                </a:prstGeom>
                <a:solidFill>
                  <a:srgbClr val="DB44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099" name="Rectangle 347"/>
                <p:cNvSpPr>
                  <a:spLocks noChangeArrowheads="1"/>
                </p:cNvSpPr>
                <p:nvPr/>
              </p:nvSpPr>
              <p:spPr bwMode="auto">
                <a:xfrm>
                  <a:off x="4654" y="243"/>
                  <a:ext cx="21" cy="72"/>
                </a:xfrm>
                <a:prstGeom prst="rect">
                  <a:avLst/>
                </a:prstGeom>
                <a:solidFill>
                  <a:srgbClr val="DD45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0" name="Rectangle 348"/>
                <p:cNvSpPr>
                  <a:spLocks noChangeArrowheads="1"/>
                </p:cNvSpPr>
                <p:nvPr/>
              </p:nvSpPr>
              <p:spPr bwMode="auto">
                <a:xfrm>
                  <a:off x="4675" y="243"/>
                  <a:ext cx="21" cy="72"/>
                </a:xfrm>
                <a:prstGeom prst="rect">
                  <a:avLst/>
                </a:prstGeom>
                <a:solidFill>
                  <a:srgbClr val="DF45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1" name="Rectangle 349"/>
                <p:cNvSpPr>
                  <a:spLocks noChangeArrowheads="1"/>
                </p:cNvSpPr>
                <p:nvPr/>
              </p:nvSpPr>
              <p:spPr bwMode="auto">
                <a:xfrm>
                  <a:off x="4696" y="243"/>
                  <a:ext cx="21" cy="72"/>
                </a:xfrm>
                <a:prstGeom prst="rect">
                  <a:avLst/>
                </a:prstGeom>
                <a:solidFill>
                  <a:srgbClr val="DF460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2" name="Rectangle 350"/>
                <p:cNvSpPr>
                  <a:spLocks noChangeArrowheads="1"/>
                </p:cNvSpPr>
                <p:nvPr/>
              </p:nvSpPr>
              <p:spPr bwMode="auto">
                <a:xfrm>
                  <a:off x="4717" y="243"/>
                  <a:ext cx="21" cy="72"/>
                </a:xfrm>
                <a:prstGeom prst="rect">
                  <a:avLst/>
                </a:prstGeom>
                <a:solidFill>
                  <a:srgbClr val="E14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3" name="Rectangle 351"/>
                <p:cNvSpPr>
                  <a:spLocks noChangeArrowheads="1"/>
                </p:cNvSpPr>
                <p:nvPr/>
              </p:nvSpPr>
              <p:spPr bwMode="auto">
                <a:xfrm>
                  <a:off x="4738" y="243"/>
                  <a:ext cx="22" cy="72"/>
                </a:xfrm>
                <a:prstGeom prst="rect">
                  <a:avLst/>
                </a:prstGeom>
                <a:solidFill>
                  <a:srgbClr val="E247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4" name="Rectangle 352"/>
                <p:cNvSpPr>
                  <a:spLocks noChangeArrowheads="1"/>
                </p:cNvSpPr>
                <p:nvPr/>
              </p:nvSpPr>
              <p:spPr bwMode="auto">
                <a:xfrm>
                  <a:off x="4760" y="243"/>
                  <a:ext cx="21" cy="72"/>
                </a:xfrm>
                <a:prstGeom prst="rect">
                  <a:avLst/>
                </a:prstGeom>
                <a:solidFill>
                  <a:srgbClr val="E447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5" name="Rectangle 353"/>
                <p:cNvSpPr>
                  <a:spLocks noChangeArrowheads="1"/>
                </p:cNvSpPr>
                <p:nvPr/>
              </p:nvSpPr>
              <p:spPr bwMode="auto">
                <a:xfrm>
                  <a:off x="4781" y="243"/>
                  <a:ext cx="21" cy="72"/>
                </a:xfrm>
                <a:prstGeom prst="rect">
                  <a:avLst/>
                </a:prstGeom>
                <a:solidFill>
                  <a:srgbClr val="E548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6" name="Rectangle 354"/>
                <p:cNvSpPr>
                  <a:spLocks noChangeArrowheads="1"/>
                </p:cNvSpPr>
                <p:nvPr/>
              </p:nvSpPr>
              <p:spPr bwMode="auto">
                <a:xfrm>
                  <a:off x="4802" y="243"/>
                  <a:ext cx="21" cy="72"/>
                </a:xfrm>
                <a:prstGeom prst="rect">
                  <a:avLst/>
                </a:prstGeom>
                <a:solidFill>
                  <a:srgbClr val="E648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7" name="Rectangle 355"/>
                <p:cNvSpPr>
                  <a:spLocks noChangeArrowheads="1"/>
                </p:cNvSpPr>
                <p:nvPr/>
              </p:nvSpPr>
              <p:spPr bwMode="auto">
                <a:xfrm>
                  <a:off x="4823" y="243"/>
                  <a:ext cx="21" cy="72"/>
                </a:xfrm>
                <a:prstGeom prst="rect">
                  <a:avLst/>
                </a:prstGeom>
                <a:solidFill>
                  <a:srgbClr val="E748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8" name="Rectangle 356"/>
                <p:cNvSpPr>
                  <a:spLocks noChangeArrowheads="1"/>
                </p:cNvSpPr>
                <p:nvPr/>
              </p:nvSpPr>
              <p:spPr bwMode="auto">
                <a:xfrm>
                  <a:off x="4844" y="243"/>
                  <a:ext cx="22" cy="72"/>
                </a:xfrm>
                <a:prstGeom prst="rect">
                  <a:avLst/>
                </a:prstGeom>
                <a:solidFill>
                  <a:srgbClr val="E849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09" name="Rectangle 357"/>
                <p:cNvSpPr>
                  <a:spLocks noChangeArrowheads="1"/>
                </p:cNvSpPr>
                <p:nvPr/>
              </p:nvSpPr>
              <p:spPr bwMode="auto">
                <a:xfrm>
                  <a:off x="4866" y="243"/>
                  <a:ext cx="21" cy="72"/>
                </a:xfrm>
                <a:prstGeom prst="rect">
                  <a:avLst/>
                </a:prstGeom>
                <a:solidFill>
                  <a:srgbClr val="EA49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0" name="Rectangle 358"/>
                <p:cNvSpPr>
                  <a:spLocks noChangeArrowheads="1"/>
                </p:cNvSpPr>
                <p:nvPr/>
              </p:nvSpPr>
              <p:spPr bwMode="auto">
                <a:xfrm>
                  <a:off x="4887" y="243"/>
                  <a:ext cx="21" cy="72"/>
                </a:xfrm>
                <a:prstGeom prst="rect">
                  <a:avLst/>
                </a:prstGeom>
                <a:solidFill>
                  <a:srgbClr val="EB49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1" name="Rectangle 359"/>
                <p:cNvSpPr>
                  <a:spLocks noChangeArrowheads="1"/>
                </p:cNvSpPr>
                <p:nvPr/>
              </p:nvSpPr>
              <p:spPr bwMode="auto">
                <a:xfrm>
                  <a:off x="4908" y="243"/>
                  <a:ext cx="21" cy="72"/>
                </a:xfrm>
                <a:prstGeom prst="rect">
                  <a:avLst/>
                </a:prstGeom>
                <a:solidFill>
                  <a:srgbClr val="EC4A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2" name="Rectangle 360"/>
                <p:cNvSpPr>
                  <a:spLocks noChangeArrowheads="1"/>
                </p:cNvSpPr>
                <p:nvPr/>
              </p:nvSpPr>
              <p:spPr bwMode="auto">
                <a:xfrm>
                  <a:off x="4929" y="243"/>
                  <a:ext cx="21" cy="72"/>
                </a:xfrm>
                <a:prstGeom prst="rect">
                  <a:avLst/>
                </a:prstGeom>
                <a:solidFill>
                  <a:srgbClr val="ED4A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3" name="Rectangle 361"/>
                <p:cNvSpPr>
                  <a:spLocks noChangeArrowheads="1"/>
                </p:cNvSpPr>
                <p:nvPr/>
              </p:nvSpPr>
              <p:spPr bwMode="auto">
                <a:xfrm>
                  <a:off x="4950" y="243"/>
                  <a:ext cx="22" cy="72"/>
                </a:xfrm>
                <a:prstGeom prst="rect">
                  <a:avLst/>
                </a:prstGeom>
                <a:solidFill>
                  <a:srgbClr val="EE4A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4" name="Rectangle 362"/>
                <p:cNvSpPr>
                  <a:spLocks noChangeArrowheads="1"/>
                </p:cNvSpPr>
                <p:nvPr/>
              </p:nvSpPr>
              <p:spPr bwMode="auto">
                <a:xfrm>
                  <a:off x="4972" y="243"/>
                  <a:ext cx="21" cy="72"/>
                </a:xfrm>
                <a:prstGeom prst="rect">
                  <a:avLst/>
                </a:prstGeom>
                <a:solidFill>
                  <a:srgbClr val="EF4B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5" name="Rectangle 363"/>
                <p:cNvSpPr>
                  <a:spLocks noChangeArrowheads="1"/>
                </p:cNvSpPr>
                <p:nvPr/>
              </p:nvSpPr>
              <p:spPr bwMode="auto">
                <a:xfrm>
                  <a:off x="4993" y="243"/>
                  <a:ext cx="21" cy="72"/>
                </a:xfrm>
                <a:prstGeom prst="rect">
                  <a:avLst/>
                </a:prstGeom>
                <a:solidFill>
                  <a:srgbClr val="F04B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6" name="Rectangle 364"/>
                <p:cNvSpPr>
                  <a:spLocks noChangeArrowheads="1"/>
                </p:cNvSpPr>
                <p:nvPr/>
              </p:nvSpPr>
              <p:spPr bwMode="auto">
                <a:xfrm>
                  <a:off x="5014" y="243"/>
                  <a:ext cx="21" cy="72"/>
                </a:xfrm>
                <a:prstGeom prst="rect">
                  <a:avLst/>
                </a:prstGeom>
                <a:solidFill>
                  <a:srgbClr val="F14B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7" name="Rectangle 365"/>
                <p:cNvSpPr>
                  <a:spLocks noChangeArrowheads="1"/>
                </p:cNvSpPr>
                <p:nvPr/>
              </p:nvSpPr>
              <p:spPr bwMode="auto">
                <a:xfrm>
                  <a:off x="5035" y="243"/>
                  <a:ext cx="22" cy="72"/>
                </a:xfrm>
                <a:prstGeom prst="rect">
                  <a:avLst/>
                </a:prstGeom>
                <a:solidFill>
                  <a:srgbClr val="F24B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8" name="Rectangle 366"/>
                <p:cNvSpPr>
                  <a:spLocks noChangeArrowheads="1"/>
                </p:cNvSpPr>
                <p:nvPr/>
              </p:nvSpPr>
              <p:spPr bwMode="auto">
                <a:xfrm>
                  <a:off x="5057" y="243"/>
                  <a:ext cx="21" cy="72"/>
                </a:xfrm>
                <a:prstGeom prst="rect">
                  <a:avLst/>
                </a:prstGeom>
                <a:solidFill>
                  <a:srgbClr val="F34C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19" name="Rectangle 367"/>
                <p:cNvSpPr>
                  <a:spLocks noChangeArrowheads="1"/>
                </p:cNvSpPr>
                <p:nvPr/>
              </p:nvSpPr>
              <p:spPr bwMode="auto">
                <a:xfrm>
                  <a:off x="5078" y="243"/>
                  <a:ext cx="21" cy="72"/>
                </a:xfrm>
                <a:prstGeom prst="rect">
                  <a:avLst/>
                </a:prstGeom>
                <a:solidFill>
                  <a:srgbClr val="F34C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0" name="Rectangle 368"/>
                <p:cNvSpPr>
                  <a:spLocks noChangeArrowheads="1"/>
                </p:cNvSpPr>
                <p:nvPr/>
              </p:nvSpPr>
              <p:spPr bwMode="auto">
                <a:xfrm>
                  <a:off x="5099" y="243"/>
                  <a:ext cx="21" cy="72"/>
                </a:xfrm>
                <a:prstGeom prst="rect">
                  <a:avLst/>
                </a:prstGeom>
                <a:solidFill>
                  <a:srgbClr val="F44C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1" name="Rectangle 369"/>
                <p:cNvSpPr>
                  <a:spLocks noChangeArrowheads="1"/>
                </p:cNvSpPr>
                <p:nvPr/>
              </p:nvSpPr>
              <p:spPr bwMode="auto">
                <a:xfrm>
                  <a:off x="5120" y="243"/>
                  <a:ext cx="21" cy="72"/>
                </a:xfrm>
                <a:prstGeom prst="rect">
                  <a:avLst/>
                </a:prstGeom>
                <a:solidFill>
                  <a:srgbClr val="F44C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2" name="Rectangle 370"/>
                <p:cNvSpPr>
                  <a:spLocks noChangeArrowheads="1"/>
                </p:cNvSpPr>
                <p:nvPr/>
              </p:nvSpPr>
              <p:spPr bwMode="auto">
                <a:xfrm>
                  <a:off x="5141" y="243"/>
                  <a:ext cx="22" cy="72"/>
                </a:xfrm>
                <a:prstGeom prst="rect">
                  <a:avLst/>
                </a:prstGeom>
                <a:solidFill>
                  <a:srgbClr val="F64D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3" name="Rectangle 371"/>
                <p:cNvSpPr>
                  <a:spLocks noChangeArrowheads="1"/>
                </p:cNvSpPr>
                <p:nvPr/>
              </p:nvSpPr>
              <p:spPr bwMode="auto">
                <a:xfrm>
                  <a:off x="5163" y="243"/>
                  <a:ext cx="21" cy="72"/>
                </a:xfrm>
                <a:prstGeom prst="rect">
                  <a:avLst/>
                </a:prstGeom>
                <a:solidFill>
                  <a:srgbClr val="F64D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4" name="Rectangle 372"/>
                <p:cNvSpPr>
                  <a:spLocks noChangeArrowheads="1"/>
                </p:cNvSpPr>
                <p:nvPr/>
              </p:nvSpPr>
              <p:spPr bwMode="auto">
                <a:xfrm>
                  <a:off x="5184" y="243"/>
                  <a:ext cx="21" cy="72"/>
                </a:xfrm>
                <a:prstGeom prst="rect">
                  <a:avLst/>
                </a:prstGeom>
                <a:solidFill>
                  <a:srgbClr val="F74D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5" name="Rectangle 373"/>
                <p:cNvSpPr>
                  <a:spLocks noChangeArrowheads="1"/>
                </p:cNvSpPr>
                <p:nvPr/>
              </p:nvSpPr>
              <p:spPr bwMode="auto">
                <a:xfrm>
                  <a:off x="5205" y="243"/>
                  <a:ext cx="21" cy="72"/>
                </a:xfrm>
                <a:prstGeom prst="rect">
                  <a:avLst/>
                </a:prstGeom>
                <a:solidFill>
                  <a:srgbClr val="F74D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6" name="Rectangle 374"/>
                <p:cNvSpPr>
                  <a:spLocks noChangeArrowheads="1"/>
                </p:cNvSpPr>
                <p:nvPr/>
              </p:nvSpPr>
              <p:spPr bwMode="auto">
                <a:xfrm>
                  <a:off x="5226" y="243"/>
                  <a:ext cx="21" cy="72"/>
                </a:xfrm>
                <a:prstGeom prst="rect">
                  <a:avLst/>
                </a:prstGeom>
                <a:solidFill>
                  <a:srgbClr val="F84D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7" name="Rectangle 375"/>
                <p:cNvSpPr>
                  <a:spLocks noChangeArrowheads="1"/>
                </p:cNvSpPr>
                <p:nvPr/>
              </p:nvSpPr>
              <p:spPr bwMode="auto">
                <a:xfrm>
                  <a:off x="5247" y="243"/>
                  <a:ext cx="22" cy="72"/>
                </a:xfrm>
                <a:prstGeom prst="rect">
                  <a:avLst/>
                </a:prstGeom>
                <a:solidFill>
                  <a:srgbClr val="F9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8" name="Rectangle 376"/>
                <p:cNvSpPr>
                  <a:spLocks noChangeArrowheads="1"/>
                </p:cNvSpPr>
                <p:nvPr/>
              </p:nvSpPr>
              <p:spPr bwMode="auto">
                <a:xfrm>
                  <a:off x="5269" y="243"/>
                  <a:ext cx="22" cy="72"/>
                </a:xfrm>
                <a:prstGeom prst="rect">
                  <a:avLst/>
                </a:prstGeom>
                <a:solidFill>
                  <a:srgbClr val="F9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29" name="Rectangle 377"/>
                <p:cNvSpPr>
                  <a:spLocks noChangeArrowheads="1"/>
                </p:cNvSpPr>
                <p:nvPr/>
              </p:nvSpPr>
              <p:spPr bwMode="auto">
                <a:xfrm>
                  <a:off x="5291" y="243"/>
                  <a:ext cx="21" cy="72"/>
                </a:xfrm>
                <a:prstGeom prst="rect">
                  <a:avLst/>
                </a:prstGeom>
                <a:solidFill>
                  <a:srgbClr val="FA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0" name="Rectangle 378"/>
                <p:cNvSpPr>
                  <a:spLocks noChangeArrowheads="1"/>
                </p:cNvSpPr>
                <p:nvPr/>
              </p:nvSpPr>
              <p:spPr bwMode="auto">
                <a:xfrm>
                  <a:off x="5312" y="243"/>
                  <a:ext cx="21" cy="72"/>
                </a:xfrm>
                <a:prstGeom prst="rect">
                  <a:avLst/>
                </a:prstGeom>
                <a:solidFill>
                  <a:srgbClr val="FA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1" name="Rectangle 379"/>
                <p:cNvSpPr>
                  <a:spLocks noChangeArrowheads="1"/>
                </p:cNvSpPr>
                <p:nvPr/>
              </p:nvSpPr>
              <p:spPr bwMode="auto">
                <a:xfrm>
                  <a:off x="5333" y="243"/>
                  <a:ext cx="21" cy="72"/>
                </a:xfrm>
                <a:prstGeom prst="rect">
                  <a:avLst/>
                </a:prstGeom>
                <a:solidFill>
                  <a:srgbClr val="FA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2" name="Rectangle 380"/>
                <p:cNvSpPr>
                  <a:spLocks noChangeArrowheads="1"/>
                </p:cNvSpPr>
                <p:nvPr/>
              </p:nvSpPr>
              <p:spPr bwMode="auto">
                <a:xfrm>
                  <a:off x="5354" y="243"/>
                  <a:ext cx="22" cy="72"/>
                </a:xfrm>
                <a:prstGeom prst="rect">
                  <a:avLst/>
                </a:prstGeom>
                <a:solidFill>
                  <a:srgbClr val="FB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3" name="Rectangle 381"/>
                <p:cNvSpPr>
                  <a:spLocks noChangeArrowheads="1"/>
                </p:cNvSpPr>
                <p:nvPr/>
              </p:nvSpPr>
              <p:spPr bwMode="auto">
                <a:xfrm>
                  <a:off x="5376" y="243"/>
                  <a:ext cx="21" cy="72"/>
                </a:xfrm>
                <a:prstGeom prst="rect">
                  <a:avLst/>
                </a:prstGeom>
                <a:solidFill>
                  <a:srgbClr val="FB4E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4" name="Rectangle 382"/>
                <p:cNvSpPr>
                  <a:spLocks noChangeArrowheads="1"/>
                </p:cNvSpPr>
                <p:nvPr/>
              </p:nvSpPr>
              <p:spPr bwMode="auto">
                <a:xfrm>
                  <a:off x="5397" y="243"/>
                  <a:ext cx="21" cy="72"/>
                </a:xfrm>
                <a:prstGeom prst="rect">
                  <a:avLst/>
                </a:prstGeom>
                <a:solidFill>
                  <a:srgbClr val="FC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5" name="Rectangle 383"/>
                <p:cNvSpPr>
                  <a:spLocks noChangeArrowheads="1"/>
                </p:cNvSpPr>
                <p:nvPr/>
              </p:nvSpPr>
              <p:spPr bwMode="auto">
                <a:xfrm>
                  <a:off x="5418" y="243"/>
                  <a:ext cx="21" cy="72"/>
                </a:xfrm>
                <a:prstGeom prst="rect">
                  <a:avLst/>
                </a:prstGeom>
                <a:solidFill>
                  <a:srgbClr val="FC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6" name="Rectangle 384"/>
                <p:cNvSpPr>
                  <a:spLocks noChangeArrowheads="1"/>
                </p:cNvSpPr>
                <p:nvPr/>
              </p:nvSpPr>
              <p:spPr bwMode="auto">
                <a:xfrm>
                  <a:off x="5439" y="243"/>
                  <a:ext cx="21" cy="72"/>
                </a:xfrm>
                <a:prstGeom prst="rect">
                  <a:avLst/>
                </a:prstGeom>
                <a:solidFill>
                  <a:srgbClr val="FC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7" name="Rectangle 385"/>
                <p:cNvSpPr>
                  <a:spLocks noChangeArrowheads="1"/>
                </p:cNvSpPr>
                <p:nvPr/>
              </p:nvSpPr>
              <p:spPr bwMode="auto">
                <a:xfrm>
                  <a:off x="5460" y="243"/>
                  <a:ext cx="22" cy="72"/>
                </a:xfrm>
                <a:prstGeom prst="rect">
                  <a:avLst/>
                </a:prstGeom>
                <a:solidFill>
                  <a:srgbClr val="FD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8" name="Rectangle 386"/>
                <p:cNvSpPr>
                  <a:spLocks noChangeArrowheads="1"/>
                </p:cNvSpPr>
                <p:nvPr/>
              </p:nvSpPr>
              <p:spPr bwMode="auto">
                <a:xfrm>
                  <a:off x="5482" y="243"/>
                  <a:ext cx="21" cy="72"/>
                </a:xfrm>
                <a:prstGeom prst="rect">
                  <a:avLst/>
                </a:prstGeom>
                <a:solidFill>
                  <a:srgbClr val="FD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39" name="Rectangle 387"/>
                <p:cNvSpPr>
                  <a:spLocks noChangeArrowheads="1"/>
                </p:cNvSpPr>
                <p:nvPr/>
              </p:nvSpPr>
              <p:spPr bwMode="auto">
                <a:xfrm>
                  <a:off x="5503" y="243"/>
                  <a:ext cx="21" cy="72"/>
                </a:xfrm>
                <a:prstGeom prst="rect">
                  <a:avLst/>
                </a:prstGeom>
                <a:solidFill>
                  <a:srgbClr val="FD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40" name="Rectangle 388"/>
                <p:cNvSpPr>
                  <a:spLocks noChangeArrowheads="1"/>
                </p:cNvSpPr>
                <p:nvPr/>
              </p:nvSpPr>
              <p:spPr bwMode="auto">
                <a:xfrm>
                  <a:off x="5524" y="243"/>
                  <a:ext cx="21" cy="72"/>
                </a:xfrm>
                <a:prstGeom prst="rect">
                  <a:avLst/>
                </a:prstGeom>
                <a:solidFill>
                  <a:srgbClr val="FD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41" name="Rectangle 389"/>
                <p:cNvSpPr>
                  <a:spLocks noChangeArrowheads="1"/>
                </p:cNvSpPr>
                <p:nvPr/>
              </p:nvSpPr>
              <p:spPr bwMode="auto">
                <a:xfrm>
                  <a:off x="5545" y="243"/>
                  <a:ext cx="21" cy="72"/>
                </a:xfrm>
                <a:prstGeom prst="rect">
                  <a:avLst/>
                </a:prstGeom>
                <a:solidFill>
                  <a:srgbClr val="FE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42" name="Rectangle 390"/>
                <p:cNvSpPr>
                  <a:spLocks noChangeArrowheads="1"/>
                </p:cNvSpPr>
                <p:nvPr/>
              </p:nvSpPr>
              <p:spPr bwMode="auto">
                <a:xfrm>
                  <a:off x="5566" y="243"/>
                  <a:ext cx="22" cy="72"/>
                </a:xfrm>
                <a:prstGeom prst="rect">
                  <a:avLst/>
                </a:prstGeom>
                <a:solidFill>
                  <a:srgbClr val="FE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43" name="Rectangle 391"/>
                <p:cNvSpPr>
                  <a:spLocks noChangeArrowheads="1"/>
                </p:cNvSpPr>
                <p:nvPr/>
              </p:nvSpPr>
              <p:spPr bwMode="auto">
                <a:xfrm>
                  <a:off x="5588" y="243"/>
                  <a:ext cx="21" cy="72"/>
                </a:xfrm>
                <a:prstGeom prst="rect">
                  <a:avLst/>
                </a:prstGeom>
                <a:solidFill>
                  <a:srgbClr val="FE4F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  <p:sp>
              <p:nvSpPr>
                <p:cNvPr id="3144" name="Rectangle 392"/>
                <p:cNvSpPr>
                  <a:spLocks noChangeArrowheads="1"/>
                </p:cNvSpPr>
                <p:nvPr/>
              </p:nvSpPr>
              <p:spPr bwMode="auto">
                <a:xfrm>
                  <a:off x="5609" y="243"/>
                  <a:ext cx="21" cy="72"/>
                </a:xfrm>
                <a:prstGeom prst="rect">
                  <a:avLst/>
                </a:prstGeom>
                <a:solidFill>
                  <a:srgbClr val="FF50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th-TH"/>
                </a:p>
              </p:txBody>
            </p:sp>
          </p:grpSp>
        </p:grpSp>
        <p:grpSp>
          <p:nvGrpSpPr>
            <p:cNvPr id="3083" name="Group 393"/>
            <p:cNvGrpSpPr>
              <a:grpSpLocks/>
            </p:cNvGrpSpPr>
            <p:nvPr/>
          </p:nvGrpSpPr>
          <p:grpSpPr bwMode="auto">
            <a:xfrm>
              <a:off x="64" y="4144"/>
              <a:ext cx="5638" cy="128"/>
              <a:chOff x="64" y="4032"/>
              <a:chExt cx="5638" cy="128"/>
            </a:xfrm>
          </p:grpSpPr>
          <p:sp>
            <p:nvSpPr>
              <p:cNvPr id="3084" name="Rectangle 394"/>
              <p:cNvSpPr>
                <a:spLocks noChangeArrowheads="1"/>
              </p:cNvSpPr>
              <p:nvPr/>
            </p:nvSpPr>
            <p:spPr bwMode="auto">
              <a:xfrm>
                <a:off x="64" y="4100"/>
                <a:ext cx="5638" cy="60"/>
              </a:xfrm>
              <a:prstGeom prst="rect">
                <a:avLst/>
              </a:prstGeom>
              <a:solidFill>
                <a:srgbClr val="8901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3085" name="Rectangle 395"/>
              <p:cNvSpPr>
                <a:spLocks noChangeArrowheads="1"/>
              </p:cNvSpPr>
              <p:nvPr/>
            </p:nvSpPr>
            <p:spPr bwMode="auto">
              <a:xfrm>
                <a:off x="233" y="4032"/>
                <a:ext cx="5301" cy="17"/>
              </a:xfrm>
              <a:prstGeom prst="rect">
                <a:avLst/>
              </a:prstGeom>
              <a:solidFill>
                <a:srgbClr val="FF5008"/>
              </a:solidFill>
              <a:ln w="12700">
                <a:solidFill>
                  <a:srgbClr val="FF5008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sp>
        <p:nvSpPr>
          <p:cNvPr id="1070476" name="Rectangle 396"/>
          <p:cNvSpPr>
            <a:spLocks noChangeArrowheads="1"/>
          </p:cNvSpPr>
          <p:nvPr/>
        </p:nvSpPr>
        <p:spPr bwMode="auto">
          <a:xfrm>
            <a:off x="1038225" y="457200"/>
            <a:ext cx="6962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00"/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lnSpc>
                <a:spcPct val="90000"/>
              </a:lnSpc>
              <a:defRPr/>
            </a:pPr>
            <a:r>
              <a:rPr lang="th-TH" sz="22900" b="1" dirty="0">
                <a:solidFill>
                  <a:srgbClr val="FF0000"/>
                </a:solidFill>
                <a:cs typeface="LilyUPC" pitchFamily="34" charset="-34"/>
              </a:rPr>
              <a:t>พวกเรา</a:t>
            </a:r>
          </a:p>
          <a:p>
            <a:pPr marL="342900" indent="-342900" algn="ctr">
              <a:lnSpc>
                <a:spcPct val="90000"/>
              </a:lnSpc>
              <a:defRPr/>
            </a:pPr>
            <a:r>
              <a:rPr lang="th-TH" sz="22900" b="1" dirty="0">
                <a:solidFill>
                  <a:srgbClr val="FF0000"/>
                </a:solidFill>
                <a:cs typeface="LilyUPC" pitchFamily="34" charset="-34"/>
              </a:rPr>
              <a:t>ทำได้</a:t>
            </a:r>
          </a:p>
        </p:txBody>
      </p:sp>
      <p:grpSp>
        <p:nvGrpSpPr>
          <p:cNvPr id="8" name="Group 397"/>
          <p:cNvGrpSpPr>
            <a:grpSpLocks/>
          </p:cNvGrpSpPr>
          <p:nvPr/>
        </p:nvGrpSpPr>
        <p:grpSpPr bwMode="auto">
          <a:xfrm>
            <a:off x="6858000" y="5105400"/>
            <a:ext cx="2255838" cy="2886075"/>
            <a:chOff x="4339" y="2502"/>
            <a:chExt cx="1421" cy="1818"/>
          </a:xfrm>
        </p:grpSpPr>
        <p:graphicFrame>
          <p:nvGraphicFramePr>
            <p:cNvPr id="3074" name="Object 398"/>
            <p:cNvGraphicFramePr>
              <a:graphicFrameLocks/>
            </p:cNvGraphicFramePr>
            <p:nvPr/>
          </p:nvGraphicFramePr>
          <p:xfrm>
            <a:off x="4560" y="2502"/>
            <a:ext cx="749" cy="13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77" name="Clip" r:id="rId4" imgW="1579320" imgH="2286000" progId="MS_ClipArt_Gallery.2">
                    <p:embed/>
                  </p:oleObj>
                </mc:Choice>
                <mc:Fallback>
                  <p:oleObj name="Clip" r:id="rId4" imgW="1579320" imgH="2286000" progId="MS_ClipArt_Gallery.2">
                    <p:embed/>
                    <p:pic>
                      <p:nvPicPr>
                        <p:cNvPr id="0" name="Object 39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lum bright="6000" contrast="4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0" y="2502"/>
                          <a:ext cx="749" cy="13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5" name="Object 399"/>
            <p:cNvGraphicFramePr>
              <a:graphicFrameLocks/>
            </p:cNvGraphicFramePr>
            <p:nvPr/>
          </p:nvGraphicFramePr>
          <p:xfrm>
            <a:off x="4771" y="2784"/>
            <a:ext cx="989" cy="1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78" name="Clip" r:id="rId6" imgW="1579320" imgH="2286000" progId="MS_ClipArt_Gallery.2">
                    <p:embed/>
                  </p:oleObj>
                </mc:Choice>
                <mc:Fallback>
                  <p:oleObj name="Clip" r:id="rId6" imgW="1579320" imgH="2286000" progId="MS_ClipArt_Gallery.2">
                    <p:embed/>
                    <p:pic>
                      <p:nvPicPr>
                        <p:cNvPr id="0" name="Object 39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lum bright="6000" contrast="4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71" y="2784"/>
                          <a:ext cx="989" cy="13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6" name="Object 400"/>
            <p:cNvGraphicFramePr>
              <a:graphicFrameLocks/>
            </p:cNvGraphicFramePr>
            <p:nvPr/>
          </p:nvGraphicFramePr>
          <p:xfrm>
            <a:off x="4339" y="2886"/>
            <a:ext cx="989" cy="14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79" name="Clip" r:id="rId7" imgW="1579320" imgH="2286000" progId="MS_ClipArt_Gallery.2">
                    <p:embed/>
                  </p:oleObj>
                </mc:Choice>
                <mc:Fallback>
                  <p:oleObj name="Clip" r:id="rId7" imgW="1579320" imgH="2286000" progId="MS_ClipArt_Gallery.2">
                    <p:embed/>
                    <p:pic>
                      <p:nvPicPr>
                        <p:cNvPr id="0" name="Object 40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lum bright="6000" contrast="4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9" y="2886"/>
                          <a:ext cx="989" cy="14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0" name="Image" r:id="rId8" imgW="4825397" imgH="6984127" progId="Photoshop.Image.8">
                  <p:embed/>
                </p:oleObj>
              </mc:Choice>
              <mc:Fallback>
                <p:oleObj name="Image" r:id="rId8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0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0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047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914" name="Rectangle 2"/>
          <p:cNvSpPr>
            <a:spLocks noChangeArrowheads="1"/>
          </p:cNvSpPr>
          <p:nvPr/>
        </p:nvSpPr>
        <p:spPr bwMode="auto">
          <a:xfrm>
            <a:off x="1728788" y="3040063"/>
            <a:ext cx="5957887" cy="366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6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พัฒนางาน</a:t>
            </a:r>
            <a:endParaRPr lang="en-US" sz="60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5400" b="1">
                <a:latin typeface="Tahoma" pitchFamily="34" charset="0"/>
                <a:cs typeface="Tahoma" pitchFamily="34" charset="0"/>
              </a:rPr>
              <a:t>2.</a:t>
            </a:r>
            <a:r>
              <a:rPr lang="th-TH" sz="5400" b="1">
                <a:latin typeface="Tahoma" pitchFamily="34" charset="0"/>
                <a:cs typeface="Tahoma" pitchFamily="34" charset="0"/>
              </a:rPr>
              <a:t>พัฒนาคน</a:t>
            </a:r>
            <a:endParaRPr lang="en-US" sz="54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4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4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พัฒนาองค์การ</a:t>
            </a:r>
            <a:endParaRPr lang="en-US" sz="4800" b="1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พัฒนาวิชาการ</a:t>
            </a:r>
          </a:p>
          <a:p>
            <a:pPr algn="ctr">
              <a:lnSpc>
                <a:spcPct val="90000"/>
              </a:lnSpc>
            </a:pPr>
            <a:r>
              <a:rPr lang="en-US" sz="4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4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พัฒนาประเทศชาติ</a:t>
            </a:r>
            <a:endParaRPr lang="en-US" sz="4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74915" name="Rectangle 3"/>
          <p:cNvSpPr>
            <a:spLocks noChangeArrowheads="1"/>
          </p:cNvSpPr>
          <p:nvPr/>
        </p:nvSpPr>
        <p:spPr bwMode="auto">
          <a:xfrm>
            <a:off x="533400" y="396875"/>
            <a:ext cx="8129588" cy="239395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lin ang="5400000" scaled="1"/>
          </a:gradFill>
          <a:ln w="57150" cmpd="thickThin">
            <a:solidFill>
              <a:srgbClr val="CC33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9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9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9600" b="1" dirty="0">
                <a:latin typeface="Tahoma" pitchFamily="34" charset="0"/>
                <a:cs typeface="Tahoma" pitchFamily="34" charset="0"/>
              </a:rPr>
              <a:t>R</a:t>
            </a:r>
            <a:r>
              <a:rPr lang="en-US" sz="9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9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E 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8000" b="1" dirty="0">
                <a:latin typeface="Tahoma" pitchFamily="34" charset="0"/>
                <a:cs typeface="Tahoma" pitchFamily="34" charset="0"/>
              </a:rPr>
              <a:t>is</a:t>
            </a:r>
            <a:r>
              <a:rPr lang="en-US" sz="8000" b="1" dirty="0">
                <a:solidFill>
                  <a:srgbClr val="00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8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en-US" sz="8000" b="1" dirty="0">
                <a:solidFill>
                  <a:srgbClr val="00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8000" b="1" dirty="0">
                <a:solidFill>
                  <a:srgbClr val="FF33CC"/>
                </a:solidFill>
                <a:latin typeface="Tahoma" pitchFamily="34" charset="0"/>
                <a:cs typeface="Tahoma" pitchFamily="34" charset="0"/>
              </a:rPr>
              <a:t>in</a:t>
            </a:r>
            <a:r>
              <a:rPr lang="en-US" sz="8000" b="1" dirty="0">
                <a:solidFill>
                  <a:srgbClr val="00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491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5"/>
          <p:cNvSpPr txBox="1">
            <a:spLocks noChangeArrowheads="1"/>
          </p:cNvSpPr>
          <p:nvPr/>
        </p:nvSpPr>
        <p:spPr bwMode="auto">
          <a:xfrm>
            <a:off x="395288" y="228600"/>
            <a:ext cx="8377237" cy="289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6600" b="1" u="sng">
                <a:latin typeface="Tahoma" pitchFamily="34" charset="0"/>
                <a:cs typeface="Tahoma" pitchFamily="34" charset="0"/>
              </a:rPr>
              <a:t>โจทย์วิจัยใน </a:t>
            </a:r>
            <a:r>
              <a:rPr lang="en-US" sz="6600" b="1" u="sng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66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6600" b="1" u="sng">
                <a:latin typeface="Tahoma" pitchFamily="34" charset="0"/>
                <a:cs typeface="Tahoma" pitchFamily="34" charset="0"/>
              </a:rPr>
              <a:t>R</a:t>
            </a:r>
            <a:endParaRPr lang="th-TH" sz="6600" b="1" u="sng">
              <a:latin typeface="Tahoma" pitchFamily="34" charset="0"/>
              <a:cs typeface="Tahoma" pitchFamily="34" charset="0"/>
            </a:endParaRPr>
          </a:p>
          <a:p>
            <a:pPr algn="ctr" eaLnBrk="1" hangingPunct="1"/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ประกอบด้วย</a:t>
            </a:r>
          </a:p>
          <a:p>
            <a:pPr algn="ctr" eaLnBrk="1" hangingPunct="1"/>
            <a:r>
              <a:rPr lang="th-TH" sz="4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ปัญหาวิจัย</a:t>
            </a:r>
            <a:r>
              <a:rPr lang="en-US" sz="4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u="sng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คำถามวิจัย</a:t>
            </a:r>
            <a:r>
              <a:rPr lang="en-US" sz="4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hangingPunct="1"/>
            <a:r>
              <a: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esearch 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</a:t>
            </a:r>
            <a:r>
              <a: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roblems :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RP</a:t>
            </a:r>
            <a:r>
              <a: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                 </a:t>
            </a:r>
            <a:r>
              <a:rPr lang="en-US" sz="1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1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esearch 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Q</a:t>
            </a:r>
            <a:r>
              <a:rPr lang="en-US" sz="1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uestions :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RQ</a:t>
            </a:r>
            <a:r>
              <a:rPr lang="en-US" sz="1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7200" y="3165475"/>
            <a:ext cx="83058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การระบุว่า</a:t>
            </a:r>
          </a:p>
          <a:p>
            <a:pPr marL="0" lvl="1" algn="ctr"/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สิ่งที่วิจัย 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) </a:t>
            </a:r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นั้น</a:t>
            </a:r>
          </a:p>
          <a:p>
            <a:pPr marL="0" lvl="1" algn="ctr"/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มีลักษณะ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ปัญหาเป็นอย่าง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ใร</a:t>
            </a:r>
          </a:p>
          <a:p>
            <a:pPr marL="0" lvl="1" algn="ctr"/>
            <a:r>
              <a:rPr lang="th-TH" sz="3200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จากอดีต 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ถึง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ปัจจุบัน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แนวโน้ม</a:t>
            </a:r>
            <a:r>
              <a:rPr lang="th-TH" sz="3200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ในอนาคต</a:t>
            </a:r>
          </a:p>
          <a:p>
            <a:pPr marL="0" lvl="1" algn="ctr"/>
            <a:r>
              <a:rPr lang="th-TH" sz="3200" b="1" u="sng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แนวทาง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วิธีการ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ในการแก้ปัญหา </a:t>
            </a:r>
          </a:p>
          <a:p>
            <a:pPr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ควร</a:t>
            </a:r>
            <a:r>
              <a:rPr lang="th-TH" sz="3200" b="1" u="sng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อย่างไร</a:t>
            </a:r>
          </a:p>
          <a:p>
            <a:pPr algn="ctr"/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จึงจะดีที่สุด 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ในบริบทของเรา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5"/>
          <p:cNvSpPr txBox="1">
            <a:spLocks noChangeArrowheads="1"/>
          </p:cNvSpPr>
          <p:nvPr/>
        </p:nvSpPr>
        <p:spPr bwMode="auto">
          <a:xfrm>
            <a:off x="395288" y="304800"/>
            <a:ext cx="8377237" cy="1477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ปัญหาวิจัย</a:t>
            </a:r>
            <a:r>
              <a:rPr lang="en-US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hangingPunct="1"/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(R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esearch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roblems: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RP)</a:t>
            </a:r>
            <a:endParaRPr lang="en-US" sz="2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57200" y="1828800"/>
            <a:ext cx="83058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การระบุว่า</a:t>
            </a:r>
          </a:p>
          <a:p>
            <a:pPr marL="0" lvl="1" algn="ctr"/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สิ่งที่วิจัย 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) </a:t>
            </a:r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นั้น</a:t>
            </a:r>
          </a:p>
          <a:p>
            <a:pPr marL="0" lvl="1" algn="ctr"/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มีลักษณะ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ปัญหา เป็นอย่าง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ใร</a:t>
            </a:r>
          </a:p>
          <a:p>
            <a:pPr marL="0" lvl="1" algn="ctr"/>
            <a:r>
              <a:rPr lang="th-TH" sz="32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จากอดีต 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ถึง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ปัจจุบัน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แนวโน้ม</a:t>
            </a:r>
            <a:r>
              <a:rPr lang="th-TH" sz="32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ในอนาคต</a:t>
            </a:r>
          </a:p>
          <a:p>
            <a:pPr marL="0" lvl="1" algn="ctr"/>
            <a:r>
              <a:rPr lang="th-TH" sz="3200" b="1">
                <a:latin typeface="Tahoma" pitchFamily="34" charset="0"/>
                <a:cs typeface="Tahoma" pitchFamily="34" charset="0"/>
              </a:rPr>
              <a:t>ใน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</a:t>
            </a:r>
            <a:r>
              <a:rPr lang="en-US" sz="32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ประเด็น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องค์ประกอบ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ได้แก่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304800" y="4478338"/>
            <a:ext cx="8534400" cy="1846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>
              <a:lnSpc>
                <a:spcPct val="95000"/>
              </a:lnSpc>
            </a:pPr>
            <a:r>
              <a:rPr lang="en-US" sz="3600" b="1"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>
                <a:latin typeface="Tahoma" pitchFamily="34" charset="0"/>
                <a:cs typeface="Tahoma" pitchFamily="34" charset="0"/>
              </a:rPr>
              <a:t>ตัวปัญหา 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[</a:t>
            </a:r>
            <a:r>
              <a:rPr lang="en-US" sz="3600" b="1">
                <a:latin typeface="Tahoma" pitchFamily="34" charset="0"/>
                <a:cs typeface="Tahoma" pitchFamily="34" charset="0"/>
              </a:rPr>
              <a:t>P=(E-A) 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x</a:t>
            </a:r>
            <a:r>
              <a:rPr lang="en-US" sz="3600" b="1">
                <a:latin typeface="Tahoma" pitchFamily="34" charset="0"/>
                <a:cs typeface="Tahoma" pitchFamily="34" charset="0"/>
              </a:rPr>
              <a:t> C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]</a:t>
            </a:r>
            <a:r>
              <a:rPr lang="th-TH" sz="3600" b="1">
                <a:latin typeface="Tahoma" pitchFamily="34" charset="0"/>
                <a:cs typeface="Tahoma" pitchFamily="34" charset="0"/>
              </a:rPr>
              <a:t> </a:t>
            </a:r>
            <a:endParaRPr lang="en-US" b="1"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95000"/>
              </a:lnSpc>
            </a:pP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ผลของตัวปัญหา ในแต่ละตัวปัญหา </a:t>
            </a:r>
            <a:endParaRPr lang="en-US" sz="2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95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สาเหตุของตัวปัญหา </a:t>
            </a:r>
            <a:endParaRPr lang="en-US" sz="1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5000"/>
              </a:lnSpc>
            </a:pPr>
            <a:r>
              <a:rPr lang="en-US" sz="2800" b="1">
                <a:latin typeface="Tahoma" pitchFamily="34" charset="0"/>
                <a:cs typeface="Tahoma" pitchFamily="34" charset="0"/>
              </a:rPr>
              <a:t>4.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แนวทาง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ในการแก้ปัญหา 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ที่ได้ทำมาแล้ว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304800" y="228600"/>
            <a:ext cx="8596313" cy="1262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800" b="1">
                <a:latin typeface="Tahoma" pitchFamily="34" charset="0"/>
                <a:cs typeface="Tahoma" pitchFamily="34" charset="0"/>
              </a:rPr>
              <a:t>องค์ประกอบ</a:t>
            </a:r>
            <a:r>
              <a:rPr lang="th-TH" sz="4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ปัญหาวิจัย</a:t>
            </a:r>
            <a:r>
              <a:rPr lang="en-US" sz="4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hangingPunct="1"/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(Composition of Research Problems)</a:t>
            </a:r>
            <a:endParaRPr lang="en-US" sz="28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28600" y="1600200"/>
            <a:ext cx="8686800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>
              <a:lnSpc>
                <a:spcPct val="85000"/>
              </a:lnSpc>
            </a:pPr>
            <a:r>
              <a:rPr lang="en-US" sz="3200" b="1">
                <a:latin typeface="Tahoma" pitchFamily="34" charset="0"/>
                <a:cs typeface="Tahoma" pitchFamily="34" charset="0"/>
              </a:rPr>
              <a:t>1. 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ตัวปัญหา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[</a:t>
            </a:r>
            <a:r>
              <a:rPr lang="en-US" sz="3200" b="1">
                <a:latin typeface="Tahoma" pitchFamily="34" charset="0"/>
                <a:cs typeface="Tahoma" pitchFamily="34" charset="0"/>
              </a:rPr>
              <a:t>P=(E-A) x C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]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 </a:t>
            </a: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The Problems)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ทั้ง </a:t>
            </a: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ด้าน คือ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ด้านปริมาณงานที่ทำ และ ที่ได้รับจากการทำงาน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th-TH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ด้านคุณภาพงานที่ได้รับจากการทำงาน,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ด้านเวลา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แรงงาน ที่ใช้ในการปฏิบัติงาน,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ด้านความไม่พึงพอใจต่อผลการดำเนินงานของผู้เกี่ยวข้อง </a:t>
            </a:r>
            <a:r>
              <a:rPr lang="th-TH" sz="16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ด้านเศรษฐศาสตร์ของการดำเนินงาน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1600" b="1"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ผลของตัวปัญหา </a:t>
            </a: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Results of The Problems) </a:t>
            </a:r>
            <a:endParaRPr lang="th-TH" sz="16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ในแต่ละตัวปัญหา ทั้ง </a:t>
            </a: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en-US" sz="18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ด้าน ของข้อ </a:t>
            </a:r>
            <a:r>
              <a:rPr lang="en-US" sz="1800" b="1">
                <a:latin typeface="Tahoma" pitchFamily="34" charset="0"/>
                <a:cs typeface="Tahoma" pitchFamily="34" charset="0"/>
              </a:rPr>
              <a:t>1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 </a:t>
            </a: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ต่อบุคคล </a:t>
            </a:r>
            <a:r>
              <a:rPr lang="th-TH" sz="16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หน่วยงาน/องค์การ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ชุมชน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ประเทศชาติ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ต่อโลก</a:t>
            </a: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ทั้ง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เชิงบวก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เชิงลบ</a:t>
            </a:r>
            <a:endParaRPr lang="en-US" sz="16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สาเหตุของตัวปัญหา </a:t>
            </a:r>
            <a:endParaRPr lang="th-TH" sz="16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Causes of The Problems)</a:t>
            </a:r>
          </a:p>
          <a:p>
            <a:pPr marL="0" lvl="1" algn="ctr">
              <a:lnSpc>
                <a:spcPct val="85000"/>
              </a:lnSpc>
            </a:pPr>
            <a:r>
              <a:rPr lang="th-TH" sz="1600" b="1">
                <a:latin typeface="Tahoma" pitchFamily="34" charset="0"/>
                <a:cs typeface="Tahoma" pitchFamily="34" charset="0"/>
              </a:rPr>
              <a:t>ทั้ง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ด้านตัวงาน,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ด้านทรัพยากรที่ใช้ในการทำงาน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ด้านสิ่งแวดล้อมในขณะที่ปฏิบัติงาน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ด้าน </a:t>
            </a:r>
            <a:r>
              <a:rPr lang="en-US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SEC </a:t>
            </a:r>
            <a:r>
              <a:rPr lang="th-TH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ของผู้เกี่ยวข้องกับการปฏิบัติงาน</a:t>
            </a:r>
            <a:endParaRPr lang="en-US" sz="16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5000"/>
              </a:lnSpc>
            </a:pPr>
            <a:r>
              <a:rPr lang="en-US" sz="2400" b="1">
                <a:latin typeface="Tahoma" pitchFamily="34" charset="0"/>
                <a:cs typeface="Tahoma" pitchFamily="34" charset="0"/>
              </a:rPr>
              <a:t>4.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แนวทาง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 ในการแก้ปัญหา </a:t>
            </a:r>
            <a:endParaRPr lang="th-TH" sz="16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5000"/>
              </a:lnSpc>
            </a:pPr>
            <a:r>
              <a:rPr lang="th-TH" sz="1600" b="1"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Solving The Problems)</a:t>
            </a:r>
          </a:p>
          <a:p>
            <a:pPr algn="ctr">
              <a:lnSpc>
                <a:spcPct val="85000"/>
              </a:lnSpc>
            </a:pP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ที่ได้ทำมาแล้ว </a:t>
            </a:r>
            <a:r>
              <a:rPr lang="th-TH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พร้อมผลการแก้ปัญหา </a:t>
            </a:r>
            <a:r>
              <a:rPr lang="th-TH" b="1">
                <a:latin typeface="Tahoma" pitchFamily="34" charset="0"/>
                <a:cs typeface="Tahoma" pitchFamily="34" charset="0"/>
              </a:rPr>
              <a:t>รวมทั้งข้อเสนอแนะ</a:t>
            </a:r>
          </a:p>
          <a:p>
            <a:pPr algn="ctr">
              <a:lnSpc>
                <a:spcPct val="85000"/>
              </a:lnSpc>
            </a:pPr>
            <a:r>
              <a:rPr lang="th-TH" sz="1600" b="1">
                <a:latin typeface="Tahoma" pitchFamily="34" charset="0"/>
                <a:cs typeface="Tahoma" pitchFamily="34" charset="0"/>
              </a:rPr>
              <a:t>(</a:t>
            </a:r>
            <a:r>
              <a:rPr lang="th-TH" sz="16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จากอดีต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ถึง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ปัจจุบัน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1600" b="1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แนวโน้ม</a:t>
            </a:r>
            <a:r>
              <a:rPr lang="th-TH" sz="1600" b="1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ในอนาคต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)</a:t>
            </a:r>
            <a:endParaRPr lang="en-US" sz="16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5000"/>
              </a:lnSpc>
            </a:pPr>
            <a:endParaRPr lang="th-TH" sz="12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5000"/>
              </a:lnSpc>
            </a:pPr>
            <a:r>
              <a:rPr lang="th-TH" sz="2800" b="1" u="sng">
                <a:latin typeface="Tahoma" pitchFamily="34" charset="0"/>
                <a:cs typeface="Tahoma" pitchFamily="34" charset="0"/>
              </a:rPr>
              <a:t>โดย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แต่ละประเด็น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เริ่มจาก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ระดับโลก </a:t>
            </a:r>
            <a:r>
              <a:rPr lang="th-TH" sz="2400" b="1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ระดับภูมิภาค </a:t>
            </a:r>
          </a:p>
          <a:p>
            <a:pPr algn="ctr">
              <a:lnSpc>
                <a:spcPct val="85000"/>
              </a:lnSpc>
            </a:pPr>
            <a:r>
              <a:rPr lang="th-TH" sz="24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ระดับประเทศ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ระดับภาค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กลุ่ม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ระดับพื้นที่วิจัย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80"/>
          <p:cNvGrpSpPr>
            <a:grpSpLocks/>
          </p:cNvGrpSpPr>
          <p:nvPr/>
        </p:nvGrpSpPr>
        <p:grpSpPr bwMode="auto">
          <a:xfrm>
            <a:off x="0" y="228600"/>
            <a:ext cx="9144000" cy="6510338"/>
            <a:chOff x="0" y="228600"/>
            <a:chExt cx="9144000" cy="6510010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0" y="228600"/>
              <a:ext cx="914400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 anchor="ctr"/>
            <a:lstStyle/>
            <a:p>
              <a:pPr algn="ctr" eaLnBrk="0" hangingPunct="0">
                <a:lnSpc>
                  <a:spcPct val="95000"/>
                </a:lnSpc>
              </a:pPr>
              <a:r>
                <a:rPr lang="en-US" sz="44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sz="36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RINCIPLE OF </a:t>
              </a:r>
              <a:r>
                <a:rPr lang="en-US" sz="44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sz="36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ROBLEM </a:t>
              </a:r>
              <a:r>
                <a:rPr lang="en-US" sz="44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sz="36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NALYSIS</a:t>
              </a:r>
              <a:endParaRPr lang="en-US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1898650" y="5546725"/>
              <a:ext cx="562927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 b="1" u="sng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INFORMATION SYSTEM</a:t>
              </a:r>
              <a:r>
                <a:rPr lang="en-US" sz="1600" b="1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 &amp; </a:t>
              </a:r>
              <a:r>
                <a:rPr lang="en-US" sz="1600" b="1" u="sng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1600" b="1" u="sng">
                  <a:solidFill>
                    <a:srgbClr val="6600CC"/>
                  </a:solidFill>
                  <a:latin typeface="Times New Roman" pitchFamily="18" charset="0"/>
                </a:rPr>
                <a:t>OMMUNICATION SYSTEM</a:t>
              </a:r>
            </a:p>
          </p:txBody>
        </p:sp>
        <p:sp>
          <p:nvSpPr>
            <p:cNvPr id="22533" name="Line 5"/>
            <p:cNvSpPr>
              <a:spLocks noChangeShapeType="1"/>
            </p:cNvSpPr>
            <p:nvPr/>
          </p:nvSpPr>
          <p:spPr bwMode="auto">
            <a:xfrm>
              <a:off x="6054725" y="3633788"/>
              <a:ext cx="515938" cy="0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34" name="Line 6"/>
            <p:cNvSpPr>
              <a:spLocks noChangeShapeType="1"/>
            </p:cNvSpPr>
            <p:nvPr/>
          </p:nvSpPr>
          <p:spPr bwMode="auto">
            <a:xfrm>
              <a:off x="4095750" y="3632200"/>
              <a:ext cx="690563" cy="9525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22535" name="Group 80"/>
            <p:cNvGrpSpPr>
              <a:grpSpLocks/>
            </p:cNvGrpSpPr>
            <p:nvPr/>
          </p:nvGrpSpPr>
          <p:grpSpPr bwMode="auto">
            <a:xfrm>
              <a:off x="4405313" y="2894013"/>
              <a:ext cx="1012825" cy="457200"/>
              <a:chOff x="2775" y="1823"/>
              <a:chExt cx="638" cy="288"/>
            </a:xfrm>
          </p:grpSpPr>
          <p:sp>
            <p:nvSpPr>
              <p:cNvPr id="22608" name="Oval 8"/>
              <p:cNvSpPr>
                <a:spLocks noChangeArrowheads="1"/>
              </p:cNvSpPr>
              <p:nvPr/>
            </p:nvSpPr>
            <p:spPr bwMode="auto">
              <a:xfrm>
                <a:off x="2775" y="1840"/>
                <a:ext cx="638" cy="271"/>
              </a:xfrm>
              <a:prstGeom prst="ellipse">
                <a:avLst/>
              </a:prstGeom>
              <a:solidFill>
                <a:srgbClr val="CCFF33"/>
              </a:solidFill>
              <a:ln w="76200" cmpd="tri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609" name="Rectangle 10"/>
              <p:cNvSpPr>
                <a:spLocks noChangeArrowheads="1"/>
              </p:cNvSpPr>
              <p:nvPr/>
            </p:nvSpPr>
            <p:spPr bwMode="auto">
              <a:xfrm>
                <a:off x="2832" y="1823"/>
                <a:ext cx="509" cy="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600">
                    <a:latin typeface="Times New Roman" pitchFamily="18" charset="0"/>
                    <a:cs typeface="DilleniaUPC" pitchFamily="18" charset="-34"/>
                  </a:rPr>
                  <a:t> </a:t>
                </a: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NATURE</a:t>
                </a:r>
              </a:p>
              <a:p>
                <a:pPr eaLnBrk="0" hangingPunct="0">
                  <a:lnSpc>
                    <a:spcPct val="90000"/>
                  </a:lnSpc>
                </a:pP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OF WORK</a:t>
                </a:r>
              </a:p>
            </p:txBody>
          </p:sp>
        </p:grpSp>
        <p:grpSp>
          <p:nvGrpSpPr>
            <p:cNvPr id="22536" name="Group 74"/>
            <p:cNvGrpSpPr>
              <a:grpSpLocks/>
            </p:cNvGrpSpPr>
            <p:nvPr/>
          </p:nvGrpSpPr>
          <p:grpSpPr bwMode="auto">
            <a:xfrm>
              <a:off x="4143375" y="3930650"/>
              <a:ext cx="1154113" cy="396875"/>
              <a:chOff x="2610" y="2476"/>
              <a:chExt cx="727" cy="250"/>
            </a:xfrm>
          </p:grpSpPr>
          <p:sp>
            <p:nvSpPr>
              <p:cNvPr id="22606" name="Oval 7"/>
              <p:cNvSpPr>
                <a:spLocks noChangeArrowheads="1"/>
              </p:cNvSpPr>
              <p:nvPr/>
            </p:nvSpPr>
            <p:spPr bwMode="auto">
              <a:xfrm>
                <a:off x="2700" y="2476"/>
                <a:ext cx="552" cy="250"/>
              </a:xfrm>
              <a:prstGeom prst="ellipse">
                <a:avLst/>
              </a:prstGeom>
              <a:solidFill>
                <a:srgbClr val="CCECFF"/>
              </a:solidFill>
              <a:ln w="57150" cmpd="thickThin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607" name="Rectangle 11"/>
              <p:cNvSpPr>
                <a:spLocks noChangeArrowheads="1"/>
              </p:cNvSpPr>
              <p:nvPr/>
            </p:nvSpPr>
            <p:spPr bwMode="auto">
              <a:xfrm>
                <a:off x="2610" y="2476"/>
                <a:ext cx="727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/>
                <a:r>
                  <a:rPr lang="en-US" sz="1000" b="1">
                    <a:solidFill>
                      <a:srgbClr val="3333FF"/>
                    </a:solidFill>
                    <a:latin typeface="Times New Roman" pitchFamily="18" charset="0"/>
                    <a:cs typeface="Times New Roman" pitchFamily="18" charset="0"/>
                  </a:rPr>
                  <a:t>   ENVIRON-</a:t>
                </a:r>
              </a:p>
              <a:p>
                <a:pPr algn="ctr" eaLnBrk="0" hangingPunct="0"/>
                <a:r>
                  <a:rPr lang="en-US" sz="1000" b="1">
                    <a:solidFill>
                      <a:srgbClr val="3333FF"/>
                    </a:solidFill>
                    <a:latin typeface="Times New Roman" pitchFamily="18" charset="0"/>
                    <a:cs typeface="Times New Roman" pitchFamily="18" charset="0"/>
                  </a:rPr>
                  <a:t>    MENT</a:t>
                </a:r>
              </a:p>
            </p:txBody>
          </p:sp>
        </p:grpSp>
        <p:grpSp>
          <p:nvGrpSpPr>
            <p:cNvPr id="22537" name="Group 71"/>
            <p:cNvGrpSpPr>
              <a:grpSpLocks/>
            </p:cNvGrpSpPr>
            <p:nvPr/>
          </p:nvGrpSpPr>
          <p:grpSpPr bwMode="auto">
            <a:xfrm>
              <a:off x="2901950" y="3302000"/>
              <a:ext cx="1160463" cy="595313"/>
              <a:chOff x="1828" y="2080"/>
              <a:chExt cx="731" cy="375"/>
            </a:xfrm>
          </p:grpSpPr>
          <p:sp>
            <p:nvSpPr>
              <p:cNvPr id="22604" name="Oval 9"/>
              <p:cNvSpPr>
                <a:spLocks noChangeArrowheads="1"/>
              </p:cNvSpPr>
              <p:nvPr/>
            </p:nvSpPr>
            <p:spPr bwMode="auto">
              <a:xfrm>
                <a:off x="1828" y="2080"/>
                <a:ext cx="731" cy="37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6FF33"/>
                  </a:gs>
                </a:gsLst>
                <a:path path="shape">
                  <a:fillToRect l="50000" t="50000" r="50000" b="50000"/>
                </a:path>
              </a:gradFill>
              <a:ln w="47625" cmpd="thinThick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7708" name="Rectangle 12"/>
              <p:cNvSpPr>
                <a:spLocks noChangeArrowheads="1"/>
              </p:cNvSpPr>
              <p:nvPr/>
            </p:nvSpPr>
            <p:spPr bwMode="auto">
              <a:xfrm>
                <a:off x="1890" y="2137"/>
                <a:ext cx="608" cy="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00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CAUSES</a:t>
                </a:r>
              </a:p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OF</a:t>
                </a:r>
              </a:p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 dirty="0">
                    <a:solidFill>
                      <a:srgbClr val="FF00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PROBLEM</a:t>
                </a:r>
              </a:p>
            </p:txBody>
          </p:sp>
        </p:grpSp>
        <p:grpSp>
          <p:nvGrpSpPr>
            <p:cNvPr id="22538" name="Group 81"/>
            <p:cNvGrpSpPr>
              <a:grpSpLocks/>
            </p:cNvGrpSpPr>
            <p:nvPr/>
          </p:nvGrpSpPr>
          <p:grpSpPr bwMode="auto">
            <a:xfrm>
              <a:off x="3670300" y="2574925"/>
              <a:ext cx="1295400" cy="381000"/>
              <a:chOff x="2312" y="1622"/>
              <a:chExt cx="816" cy="240"/>
            </a:xfrm>
          </p:grpSpPr>
          <p:sp>
            <p:nvSpPr>
              <p:cNvPr id="22602" name="Oval 14" descr="80%"/>
              <p:cNvSpPr>
                <a:spLocks noChangeArrowheads="1"/>
              </p:cNvSpPr>
              <p:nvPr/>
            </p:nvSpPr>
            <p:spPr bwMode="auto">
              <a:xfrm>
                <a:off x="2403" y="1622"/>
                <a:ext cx="625" cy="240"/>
              </a:xfrm>
              <a:prstGeom prst="ellipse">
                <a:avLst/>
              </a:prstGeom>
              <a:pattFill prst="pct80">
                <a:fgClr>
                  <a:srgbClr val="FF66CC"/>
                </a:fgClr>
                <a:bgClr>
                  <a:schemeClr val="bg1"/>
                </a:bgClr>
              </a:patt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7714" name="Rectangle 18"/>
              <p:cNvSpPr>
                <a:spLocks noChangeArrowheads="1"/>
              </p:cNvSpPr>
              <p:nvPr/>
            </p:nvSpPr>
            <p:spPr bwMode="auto">
              <a:xfrm>
                <a:off x="2312" y="1680"/>
                <a:ext cx="816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00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900" b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ADMINISTRATOR</a:t>
                </a:r>
              </a:p>
            </p:txBody>
          </p:sp>
        </p:grpSp>
        <p:grpSp>
          <p:nvGrpSpPr>
            <p:cNvPr id="22539" name="Group 79"/>
            <p:cNvGrpSpPr>
              <a:grpSpLocks/>
            </p:cNvGrpSpPr>
            <p:nvPr/>
          </p:nvGrpSpPr>
          <p:grpSpPr bwMode="auto">
            <a:xfrm>
              <a:off x="2919413" y="2481263"/>
              <a:ext cx="893762" cy="427037"/>
              <a:chOff x="1839" y="1563"/>
              <a:chExt cx="563" cy="269"/>
            </a:xfrm>
          </p:grpSpPr>
          <p:sp>
            <p:nvSpPr>
              <p:cNvPr id="22600" name="Oval 13" descr="75%"/>
              <p:cNvSpPr>
                <a:spLocks noChangeArrowheads="1"/>
              </p:cNvSpPr>
              <p:nvPr/>
            </p:nvSpPr>
            <p:spPr bwMode="auto">
              <a:xfrm>
                <a:off x="1870" y="1563"/>
                <a:ext cx="510" cy="269"/>
              </a:xfrm>
              <a:prstGeom prst="ellipse">
                <a:avLst/>
              </a:prstGeom>
              <a:pattFill prst="pct75">
                <a:fgClr>
                  <a:srgbClr val="FF66FF"/>
                </a:fgClr>
                <a:bgClr>
                  <a:schemeClr val="bg1"/>
                </a:bgClr>
              </a:patt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7715" name="Rectangle 19"/>
              <p:cNvSpPr>
                <a:spLocks noChangeArrowheads="1"/>
              </p:cNvSpPr>
              <p:nvPr/>
            </p:nvSpPr>
            <p:spPr bwMode="auto">
              <a:xfrm>
                <a:off x="1839" y="1612"/>
                <a:ext cx="56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00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 PROVIDER</a:t>
                </a:r>
              </a:p>
            </p:txBody>
          </p:sp>
        </p:grpSp>
        <p:grpSp>
          <p:nvGrpSpPr>
            <p:cNvPr id="22540" name="Group 78"/>
            <p:cNvGrpSpPr>
              <a:grpSpLocks/>
            </p:cNvGrpSpPr>
            <p:nvPr/>
          </p:nvGrpSpPr>
          <p:grpSpPr bwMode="auto">
            <a:xfrm>
              <a:off x="1885950" y="2705100"/>
              <a:ext cx="1114425" cy="412750"/>
              <a:chOff x="1188" y="1704"/>
              <a:chExt cx="702" cy="260"/>
            </a:xfrm>
          </p:grpSpPr>
          <p:sp>
            <p:nvSpPr>
              <p:cNvPr id="22598" name="Oval 17" descr="80%"/>
              <p:cNvSpPr>
                <a:spLocks noChangeArrowheads="1"/>
              </p:cNvSpPr>
              <p:nvPr/>
            </p:nvSpPr>
            <p:spPr bwMode="auto">
              <a:xfrm>
                <a:off x="1350" y="1704"/>
                <a:ext cx="509" cy="260"/>
              </a:xfrm>
              <a:prstGeom prst="ellipse">
                <a:avLst/>
              </a:prstGeom>
              <a:pattFill prst="pct80">
                <a:fgClr>
                  <a:srgbClr val="FF66FF"/>
                </a:fgClr>
                <a:bgClr>
                  <a:schemeClr val="bg1"/>
                </a:bgClr>
              </a:patt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7718" name="Rectangle 22"/>
              <p:cNvSpPr>
                <a:spLocks noChangeArrowheads="1"/>
              </p:cNvSpPr>
              <p:nvPr/>
            </p:nvSpPr>
            <p:spPr bwMode="auto">
              <a:xfrm>
                <a:off x="1188" y="1756"/>
                <a:ext cx="70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FF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000" b="1">
                    <a:solidFill>
                      <a:srgbClr val="660066"/>
                    </a:solidFill>
                    <a:latin typeface="Times New Roman" pitchFamily="18" charset="0"/>
                    <a:cs typeface="Times New Roman" pitchFamily="18" charset="0"/>
                  </a:rPr>
                  <a:t>      COSTOMER</a:t>
                </a:r>
              </a:p>
            </p:txBody>
          </p:sp>
        </p:grpSp>
        <p:grpSp>
          <p:nvGrpSpPr>
            <p:cNvPr id="22541" name="Group 77"/>
            <p:cNvGrpSpPr>
              <a:grpSpLocks/>
            </p:cNvGrpSpPr>
            <p:nvPr/>
          </p:nvGrpSpPr>
          <p:grpSpPr bwMode="auto">
            <a:xfrm>
              <a:off x="1627188" y="3065463"/>
              <a:ext cx="731837" cy="360362"/>
              <a:chOff x="1025" y="1931"/>
              <a:chExt cx="461" cy="227"/>
            </a:xfrm>
          </p:grpSpPr>
          <p:sp>
            <p:nvSpPr>
              <p:cNvPr id="22596" name="Oval 20" descr="80%"/>
              <p:cNvSpPr>
                <a:spLocks noChangeArrowheads="1"/>
              </p:cNvSpPr>
              <p:nvPr/>
            </p:nvSpPr>
            <p:spPr bwMode="auto">
              <a:xfrm>
                <a:off x="1025" y="1931"/>
                <a:ext cx="444" cy="227"/>
              </a:xfrm>
              <a:prstGeom prst="ellipse">
                <a:avLst/>
              </a:prstGeom>
              <a:pattFill prst="pct80">
                <a:fgClr>
                  <a:srgbClr val="FFCCFF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97" name="Rectangle 23" descr="เยื่อกระดาษสีชมพู"/>
              <p:cNvSpPr>
                <a:spLocks noChangeArrowheads="1"/>
              </p:cNvSpPr>
              <p:nvPr/>
            </p:nvSpPr>
            <p:spPr bwMode="auto">
              <a:xfrm>
                <a:off x="1043" y="1967"/>
                <a:ext cx="443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 MONEY</a:t>
                </a:r>
              </a:p>
            </p:txBody>
          </p:sp>
        </p:grpSp>
        <p:grpSp>
          <p:nvGrpSpPr>
            <p:cNvPr id="22542" name="Group 76"/>
            <p:cNvGrpSpPr>
              <a:grpSpLocks/>
            </p:cNvGrpSpPr>
            <p:nvPr/>
          </p:nvGrpSpPr>
          <p:grpSpPr bwMode="auto">
            <a:xfrm>
              <a:off x="1474788" y="3497263"/>
              <a:ext cx="882650" cy="412750"/>
              <a:chOff x="929" y="2203"/>
              <a:chExt cx="556" cy="260"/>
            </a:xfrm>
          </p:grpSpPr>
          <p:sp>
            <p:nvSpPr>
              <p:cNvPr id="22594" name="Oval 21" descr="80%"/>
              <p:cNvSpPr>
                <a:spLocks noChangeArrowheads="1"/>
              </p:cNvSpPr>
              <p:nvPr/>
            </p:nvSpPr>
            <p:spPr bwMode="auto">
              <a:xfrm>
                <a:off x="960" y="2203"/>
                <a:ext cx="509" cy="260"/>
              </a:xfrm>
              <a:prstGeom prst="ellipse">
                <a:avLst/>
              </a:prstGeom>
              <a:pattFill prst="pct80">
                <a:fgClr>
                  <a:srgbClr val="FF66FF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95" name="Rectangle 24"/>
              <p:cNvSpPr>
                <a:spLocks noChangeArrowheads="1"/>
              </p:cNvSpPr>
              <p:nvPr/>
            </p:nvSpPr>
            <p:spPr bwMode="auto">
              <a:xfrm>
                <a:off x="929" y="2255"/>
                <a:ext cx="55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/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MATERIAL</a:t>
                </a:r>
              </a:p>
            </p:txBody>
          </p:sp>
        </p:grpSp>
        <p:grpSp>
          <p:nvGrpSpPr>
            <p:cNvPr id="22543" name="Group 75"/>
            <p:cNvGrpSpPr>
              <a:grpSpLocks/>
            </p:cNvGrpSpPr>
            <p:nvPr/>
          </p:nvGrpSpPr>
          <p:grpSpPr bwMode="auto">
            <a:xfrm>
              <a:off x="1962150" y="3992563"/>
              <a:ext cx="887413" cy="441325"/>
              <a:chOff x="1236" y="2515"/>
              <a:chExt cx="559" cy="278"/>
            </a:xfrm>
          </p:grpSpPr>
          <p:sp>
            <p:nvSpPr>
              <p:cNvPr id="22592" name="Oval 16" descr="80%"/>
              <p:cNvSpPr>
                <a:spLocks noChangeArrowheads="1"/>
              </p:cNvSpPr>
              <p:nvPr/>
            </p:nvSpPr>
            <p:spPr bwMode="auto">
              <a:xfrm>
                <a:off x="1299" y="2515"/>
                <a:ext cx="496" cy="262"/>
              </a:xfrm>
              <a:prstGeom prst="ellipse">
                <a:avLst/>
              </a:prstGeom>
              <a:pattFill prst="pct80">
                <a:fgClr>
                  <a:srgbClr val="FF66FF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93" name="Rectangle 25"/>
              <p:cNvSpPr>
                <a:spLocks noChangeArrowheads="1"/>
              </p:cNvSpPr>
              <p:nvPr/>
            </p:nvSpPr>
            <p:spPr bwMode="auto">
              <a:xfrm>
                <a:off x="1236" y="2534"/>
                <a:ext cx="524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1000"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SYSTEM</a:t>
                </a:r>
              </a:p>
              <a:p>
                <a:pPr algn="ctr" eaLnBrk="0" hangingPunct="0">
                  <a:lnSpc>
                    <a:spcPct val="70000"/>
                  </a:lnSpc>
                </a:pP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    OF </a:t>
                </a:r>
              </a:p>
              <a:p>
                <a:pPr algn="ctr" eaLnBrk="0" hangingPunct="0">
                  <a:lnSpc>
                    <a:spcPct val="70000"/>
                  </a:lnSpc>
                </a:pP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  WORK</a:t>
                </a:r>
              </a:p>
            </p:txBody>
          </p:sp>
        </p:grpSp>
        <p:grpSp>
          <p:nvGrpSpPr>
            <p:cNvPr id="22544" name="Group 73"/>
            <p:cNvGrpSpPr>
              <a:grpSpLocks/>
            </p:cNvGrpSpPr>
            <p:nvPr/>
          </p:nvGrpSpPr>
          <p:grpSpPr bwMode="auto">
            <a:xfrm>
              <a:off x="2760663" y="4222750"/>
              <a:ext cx="871537" cy="425450"/>
              <a:chOff x="1739" y="2660"/>
              <a:chExt cx="549" cy="268"/>
            </a:xfrm>
          </p:grpSpPr>
          <p:sp>
            <p:nvSpPr>
              <p:cNvPr id="22590" name="Oval 15" descr="80%"/>
              <p:cNvSpPr>
                <a:spLocks noChangeArrowheads="1"/>
              </p:cNvSpPr>
              <p:nvPr/>
            </p:nvSpPr>
            <p:spPr bwMode="auto">
              <a:xfrm>
                <a:off x="1739" y="2660"/>
                <a:ext cx="510" cy="268"/>
              </a:xfrm>
              <a:prstGeom prst="ellipse">
                <a:avLst/>
              </a:prstGeom>
              <a:pattFill prst="pct80">
                <a:fgClr>
                  <a:srgbClr val="FF99FF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91" name="Rectangle 26"/>
              <p:cNvSpPr>
                <a:spLocks noChangeArrowheads="1"/>
              </p:cNvSpPr>
              <p:nvPr/>
            </p:nvSpPr>
            <p:spPr bwMode="auto">
              <a:xfrm>
                <a:off x="1754" y="2729"/>
                <a:ext cx="53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/>
                <a:r>
                  <a:rPr lang="en-US" sz="1200" b="1">
                    <a:latin typeface="Times New Roman" pitchFamily="18" charset="0"/>
                    <a:cs typeface="Times New Roman" pitchFamily="18" charset="0"/>
                  </a:rPr>
                  <a:t> MINUTE</a:t>
                </a:r>
              </a:p>
            </p:txBody>
          </p:sp>
        </p:grpSp>
        <p:grpSp>
          <p:nvGrpSpPr>
            <p:cNvPr id="22545" name="Group 72"/>
            <p:cNvGrpSpPr>
              <a:grpSpLocks/>
            </p:cNvGrpSpPr>
            <p:nvPr/>
          </p:nvGrpSpPr>
          <p:grpSpPr bwMode="auto">
            <a:xfrm>
              <a:off x="3641725" y="4251325"/>
              <a:ext cx="811213" cy="425450"/>
              <a:chOff x="2294" y="2678"/>
              <a:chExt cx="511" cy="268"/>
            </a:xfrm>
          </p:grpSpPr>
          <p:sp>
            <p:nvSpPr>
              <p:cNvPr id="22588" name="Oval 27" descr="80%"/>
              <p:cNvSpPr>
                <a:spLocks noChangeArrowheads="1"/>
              </p:cNvSpPr>
              <p:nvPr/>
            </p:nvSpPr>
            <p:spPr bwMode="auto">
              <a:xfrm>
                <a:off x="2294" y="2678"/>
                <a:ext cx="511" cy="268"/>
              </a:xfrm>
              <a:prstGeom prst="ellipse">
                <a:avLst/>
              </a:prstGeom>
              <a:pattFill prst="pct80">
                <a:fgClr>
                  <a:schemeClr val="accent1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th-TH">
                  <a:solidFill>
                    <a:schemeClr val="bg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7725" name="Rectangle 29"/>
              <p:cNvSpPr>
                <a:spLocks noChangeArrowheads="1"/>
              </p:cNvSpPr>
              <p:nvPr/>
            </p:nvSpPr>
            <p:spPr bwMode="auto">
              <a:xfrm>
                <a:off x="2336" y="2726"/>
                <a:ext cx="45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FF00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200" b="1">
                    <a:latin typeface="Times New Roman" pitchFamily="18" charset="0"/>
                    <a:cs typeface="Times New Roman" pitchFamily="18" charset="0"/>
                  </a:rPr>
                  <a:t>S.E.C.</a:t>
                </a:r>
              </a:p>
            </p:txBody>
          </p:sp>
        </p:grpSp>
        <p:grpSp>
          <p:nvGrpSpPr>
            <p:cNvPr id="22546" name="Group 67"/>
            <p:cNvGrpSpPr>
              <a:grpSpLocks/>
            </p:cNvGrpSpPr>
            <p:nvPr/>
          </p:nvGrpSpPr>
          <p:grpSpPr bwMode="auto">
            <a:xfrm>
              <a:off x="4826000" y="3309938"/>
              <a:ext cx="1220788" cy="600075"/>
              <a:chOff x="3040" y="2085"/>
              <a:chExt cx="769" cy="378"/>
            </a:xfrm>
          </p:grpSpPr>
          <p:sp>
            <p:nvSpPr>
              <p:cNvPr id="22586" name="AutoShape 28" descr="Water droplets"/>
              <p:cNvSpPr>
                <a:spLocks noChangeArrowheads="1"/>
              </p:cNvSpPr>
              <p:nvPr/>
            </p:nvSpPr>
            <p:spPr bwMode="auto">
              <a:xfrm>
                <a:off x="3040" y="2103"/>
                <a:ext cx="769" cy="360"/>
              </a:xfrm>
              <a:prstGeom prst="star16">
                <a:avLst>
                  <a:gd name="adj" fmla="val 37500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2587" name="Rectangle 30"/>
              <p:cNvSpPr>
                <a:spLocks noChangeArrowheads="1"/>
              </p:cNvSpPr>
              <p:nvPr/>
            </p:nvSpPr>
            <p:spPr bwMode="auto">
              <a:xfrm>
                <a:off x="3086" y="2085"/>
                <a:ext cx="664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</a:pPr>
                <a:r>
                  <a:rPr lang="en-US" sz="1800">
                    <a:latin typeface="Times New Roman" pitchFamily="18" charset="0"/>
                    <a:cs typeface="DilleniaUPC" pitchFamily="18" charset="-34"/>
                  </a:rPr>
                  <a:t> </a:t>
                </a:r>
                <a:r>
                  <a:rPr lang="en-US" sz="1200" b="1">
                    <a:latin typeface="Times New Roman" pitchFamily="18" charset="0"/>
                    <a:cs typeface="Times New Roman" pitchFamily="18" charset="0"/>
                  </a:rPr>
                  <a:t>THE</a:t>
                </a:r>
                <a:endParaRPr lang="en-US" sz="1800" b="1">
                  <a:latin typeface="Times New Roman" pitchFamily="18" charset="0"/>
                  <a:cs typeface="Times New Roman" pitchFamily="18" charset="0"/>
                </a:endParaRPr>
              </a:p>
              <a:p>
                <a:pPr algn="ctr" eaLnBrk="0" hangingPunct="0">
                  <a:lnSpc>
                    <a:spcPct val="90000"/>
                  </a:lnSpc>
                </a:pPr>
                <a:r>
                  <a:rPr lang="en-US" sz="1200" b="1">
                    <a:latin typeface="Times New Roman" pitchFamily="18" charset="0"/>
                    <a:cs typeface="Times New Roman" pitchFamily="18" charset="0"/>
                  </a:rPr>
                  <a:t>PROBLEM</a:t>
                </a:r>
              </a:p>
            </p:txBody>
          </p:sp>
        </p:grpSp>
        <p:grpSp>
          <p:nvGrpSpPr>
            <p:cNvPr id="22547" name="Group 69"/>
            <p:cNvGrpSpPr>
              <a:grpSpLocks/>
            </p:cNvGrpSpPr>
            <p:nvPr/>
          </p:nvGrpSpPr>
          <p:grpSpPr bwMode="auto">
            <a:xfrm>
              <a:off x="6583363" y="3294063"/>
              <a:ext cx="1096962" cy="581025"/>
              <a:chOff x="4147" y="2075"/>
              <a:chExt cx="691" cy="366"/>
            </a:xfrm>
          </p:grpSpPr>
          <p:sp>
            <p:nvSpPr>
              <p:cNvPr id="22584" name="Oval 31" descr="Green marble"/>
              <p:cNvSpPr>
                <a:spLocks noChangeArrowheads="1"/>
              </p:cNvSpPr>
              <p:nvPr/>
            </p:nvSpPr>
            <p:spPr bwMode="auto">
              <a:xfrm>
                <a:off x="4147" y="2075"/>
                <a:ext cx="691" cy="366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57150" cmpd="thickThin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57728" name="Rectangle 32"/>
              <p:cNvSpPr>
                <a:spLocks noChangeArrowheads="1"/>
              </p:cNvSpPr>
              <p:nvPr/>
            </p:nvSpPr>
            <p:spPr bwMode="auto">
              <a:xfrm>
                <a:off x="4190" y="2111"/>
                <a:ext cx="602" cy="3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>
                    <a:solidFill>
                      <a:srgbClr val="FF66FF"/>
                    </a:solidFill>
                    <a:latin typeface="Times New Roman" pitchFamily="18" charset="0"/>
                    <a:cs typeface="Times New Roman" pitchFamily="18" charset="0"/>
                  </a:rPr>
                  <a:t>RESULTs</a:t>
                </a:r>
              </a:p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>
                    <a:solidFill>
                      <a:srgbClr val="FF66FF"/>
                    </a:solidFill>
                    <a:latin typeface="Times New Roman" pitchFamily="18" charset="0"/>
                    <a:cs typeface="Times New Roman" pitchFamily="18" charset="0"/>
                  </a:rPr>
                  <a:t>OF</a:t>
                </a:r>
              </a:p>
              <a:p>
                <a:pPr algn="ctr" eaLnBrk="0" hangingPunct="0">
                  <a:lnSpc>
                    <a:spcPct val="70000"/>
                  </a:lnSpc>
                  <a:defRPr/>
                </a:pPr>
                <a:r>
                  <a:rPr lang="en-US" sz="1200" b="1">
                    <a:solidFill>
                      <a:srgbClr val="FF66FF"/>
                    </a:solidFill>
                    <a:latin typeface="Times New Roman" pitchFamily="18" charset="0"/>
                    <a:cs typeface="Times New Roman" pitchFamily="18" charset="0"/>
                  </a:rPr>
                  <a:t>PROBLEM</a:t>
                </a:r>
              </a:p>
            </p:txBody>
          </p:sp>
        </p:grpSp>
        <p:sp>
          <p:nvSpPr>
            <p:cNvPr id="22548" name="Line 33"/>
            <p:cNvSpPr>
              <a:spLocks noChangeShapeType="1"/>
            </p:cNvSpPr>
            <p:nvPr/>
          </p:nvSpPr>
          <p:spPr bwMode="auto">
            <a:xfrm>
              <a:off x="3165475" y="4652963"/>
              <a:ext cx="0" cy="315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49" name="Line 34"/>
            <p:cNvSpPr>
              <a:spLocks noChangeShapeType="1"/>
            </p:cNvSpPr>
            <p:nvPr/>
          </p:nvSpPr>
          <p:spPr bwMode="auto">
            <a:xfrm>
              <a:off x="2444750" y="4402138"/>
              <a:ext cx="0" cy="303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0" name="Line 35"/>
            <p:cNvSpPr>
              <a:spLocks noChangeShapeType="1"/>
            </p:cNvSpPr>
            <p:nvPr/>
          </p:nvSpPr>
          <p:spPr bwMode="auto">
            <a:xfrm>
              <a:off x="1927225" y="3916363"/>
              <a:ext cx="0" cy="4603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1" name="Line 36"/>
            <p:cNvSpPr>
              <a:spLocks noChangeShapeType="1"/>
            </p:cNvSpPr>
            <p:nvPr/>
          </p:nvSpPr>
          <p:spPr bwMode="auto">
            <a:xfrm flipV="1">
              <a:off x="2011363" y="2689225"/>
              <a:ext cx="0" cy="3698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2" name="Line 37"/>
            <p:cNvSpPr>
              <a:spLocks noChangeShapeType="1"/>
            </p:cNvSpPr>
            <p:nvPr/>
          </p:nvSpPr>
          <p:spPr bwMode="auto">
            <a:xfrm flipV="1">
              <a:off x="2546350" y="2332038"/>
              <a:ext cx="0" cy="3746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3" name="Line 38"/>
            <p:cNvSpPr>
              <a:spLocks noChangeShapeType="1"/>
            </p:cNvSpPr>
            <p:nvPr/>
          </p:nvSpPr>
          <p:spPr bwMode="auto">
            <a:xfrm flipV="1">
              <a:off x="3373438" y="2066925"/>
              <a:ext cx="0" cy="4222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4" name="Line 39"/>
            <p:cNvSpPr>
              <a:spLocks noChangeShapeType="1"/>
            </p:cNvSpPr>
            <p:nvPr/>
          </p:nvSpPr>
          <p:spPr bwMode="auto">
            <a:xfrm flipV="1">
              <a:off x="4302125" y="1908175"/>
              <a:ext cx="0" cy="635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5" name="Line 40"/>
            <p:cNvSpPr>
              <a:spLocks noChangeShapeType="1"/>
            </p:cNvSpPr>
            <p:nvPr/>
          </p:nvSpPr>
          <p:spPr bwMode="auto">
            <a:xfrm flipV="1">
              <a:off x="4919663" y="1908175"/>
              <a:ext cx="0" cy="10048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6" name="Line 41"/>
            <p:cNvSpPr>
              <a:spLocks noChangeShapeType="1"/>
            </p:cNvSpPr>
            <p:nvPr/>
          </p:nvSpPr>
          <p:spPr bwMode="auto">
            <a:xfrm>
              <a:off x="4714875" y="4389438"/>
              <a:ext cx="0" cy="776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7" name="Line 42"/>
            <p:cNvSpPr>
              <a:spLocks noChangeShapeType="1"/>
            </p:cNvSpPr>
            <p:nvPr/>
          </p:nvSpPr>
          <p:spPr bwMode="auto">
            <a:xfrm>
              <a:off x="4095750" y="4652963"/>
              <a:ext cx="0" cy="4746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8" name="Line 43"/>
            <p:cNvSpPr>
              <a:spLocks noChangeShapeType="1"/>
            </p:cNvSpPr>
            <p:nvPr/>
          </p:nvSpPr>
          <p:spPr bwMode="auto">
            <a:xfrm>
              <a:off x="3373438" y="2970213"/>
              <a:ext cx="101600" cy="3238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59" name="Line 44"/>
            <p:cNvSpPr>
              <a:spLocks noChangeShapeType="1"/>
            </p:cNvSpPr>
            <p:nvPr/>
          </p:nvSpPr>
          <p:spPr bwMode="auto">
            <a:xfrm rot="308677" flipH="1">
              <a:off x="3784600" y="2968625"/>
              <a:ext cx="311150" cy="32543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0" name="Line 45"/>
            <p:cNvSpPr>
              <a:spLocks noChangeShapeType="1"/>
            </p:cNvSpPr>
            <p:nvPr/>
          </p:nvSpPr>
          <p:spPr bwMode="auto">
            <a:xfrm flipV="1">
              <a:off x="3992563" y="3287713"/>
              <a:ext cx="514350" cy="1714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1" name="Line 46"/>
            <p:cNvSpPr>
              <a:spLocks noChangeShapeType="1"/>
            </p:cNvSpPr>
            <p:nvPr/>
          </p:nvSpPr>
          <p:spPr bwMode="auto">
            <a:xfrm>
              <a:off x="2754313" y="3122613"/>
              <a:ext cx="309562" cy="2238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2" name="Line 47"/>
            <p:cNvSpPr>
              <a:spLocks noChangeShapeType="1"/>
            </p:cNvSpPr>
            <p:nvPr/>
          </p:nvSpPr>
          <p:spPr bwMode="auto">
            <a:xfrm>
              <a:off x="2341563" y="3351213"/>
              <a:ext cx="514350" cy="1143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3" name="Line 48"/>
            <p:cNvSpPr>
              <a:spLocks noChangeShapeType="1"/>
            </p:cNvSpPr>
            <p:nvPr/>
          </p:nvSpPr>
          <p:spPr bwMode="auto">
            <a:xfrm rot="-687828">
              <a:off x="2341563" y="3636963"/>
              <a:ext cx="514350" cy="12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4" name="Line 49"/>
            <p:cNvSpPr>
              <a:spLocks noChangeShapeType="1"/>
            </p:cNvSpPr>
            <p:nvPr/>
          </p:nvSpPr>
          <p:spPr bwMode="auto">
            <a:xfrm flipH="1">
              <a:off x="2754313" y="3808413"/>
              <a:ext cx="309562" cy="228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5" name="Line 50"/>
            <p:cNvSpPr>
              <a:spLocks noChangeShapeType="1"/>
            </p:cNvSpPr>
            <p:nvPr/>
          </p:nvSpPr>
          <p:spPr bwMode="auto">
            <a:xfrm flipH="1">
              <a:off x="3270250" y="3914775"/>
              <a:ext cx="103188" cy="3159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6" name="Line 51"/>
            <p:cNvSpPr>
              <a:spLocks noChangeShapeType="1"/>
            </p:cNvSpPr>
            <p:nvPr/>
          </p:nvSpPr>
          <p:spPr bwMode="auto">
            <a:xfrm>
              <a:off x="3784600" y="3892550"/>
              <a:ext cx="207963" cy="3159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67" name="Line 52"/>
            <p:cNvSpPr>
              <a:spLocks noChangeShapeType="1"/>
            </p:cNvSpPr>
            <p:nvPr/>
          </p:nvSpPr>
          <p:spPr bwMode="auto">
            <a:xfrm>
              <a:off x="3992563" y="3756025"/>
              <a:ext cx="514350" cy="1587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57749" name="Rectangle 53"/>
            <p:cNvSpPr>
              <a:spLocks noChangeArrowheads="1"/>
            </p:cNvSpPr>
            <p:nvPr/>
          </p:nvSpPr>
          <p:spPr bwMode="auto">
            <a:xfrm>
              <a:off x="6962775" y="1674740"/>
              <a:ext cx="1011238" cy="457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sz="8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u="sng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en-US" sz="12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UTSIDE</a:t>
              </a:r>
            </a:p>
          </p:txBody>
        </p:sp>
        <p:sp>
          <p:nvSpPr>
            <p:cNvPr id="157750" name="Rectangle 54"/>
            <p:cNvSpPr>
              <a:spLocks noChangeArrowheads="1"/>
            </p:cNvSpPr>
            <p:nvPr/>
          </p:nvSpPr>
          <p:spPr bwMode="auto">
            <a:xfrm>
              <a:off x="6261100" y="2427177"/>
              <a:ext cx="1343025" cy="457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sz="2400" b="1" u="sng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b="1">
                  <a:latin typeface="Times New Roman" pitchFamily="18" charset="0"/>
                  <a:cs typeface="Times New Roman" pitchFamily="18" charset="0"/>
                </a:rPr>
                <a:t>NSIDE</a:t>
              </a:r>
            </a:p>
          </p:txBody>
        </p:sp>
        <p:grpSp>
          <p:nvGrpSpPr>
            <p:cNvPr id="22570" name="Group 68"/>
            <p:cNvGrpSpPr>
              <a:grpSpLocks/>
            </p:cNvGrpSpPr>
            <p:nvPr/>
          </p:nvGrpSpPr>
          <p:grpSpPr bwMode="auto">
            <a:xfrm>
              <a:off x="5138738" y="3870325"/>
              <a:ext cx="1452562" cy="1236663"/>
              <a:chOff x="3237" y="2438"/>
              <a:chExt cx="915" cy="779"/>
            </a:xfrm>
          </p:grpSpPr>
          <p:sp>
            <p:nvSpPr>
              <p:cNvPr id="22582" name="Rectangle 55"/>
              <p:cNvSpPr>
                <a:spLocks noChangeArrowheads="1"/>
              </p:cNvSpPr>
              <p:nvPr/>
            </p:nvSpPr>
            <p:spPr bwMode="auto">
              <a:xfrm>
                <a:off x="3237" y="2443"/>
                <a:ext cx="915" cy="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solidFill>
                      <a:schemeClr val="folHlink"/>
                    </a:solidFill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LOW PERFORMANCE</a:t>
                </a:r>
                <a:endParaRPr lang="en-US" sz="8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endParaRPr lang="en-US" sz="3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latin typeface="Times New Roman" pitchFamily="18" charset="0"/>
                    <a:cs typeface="Times New Roman" pitchFamily="18" charset="0"/>
                  </a:rPr>
                  <a:t>  * QUANTITY</a:t>
                </a:r>
              </a:p>
              <a:p>
                <a:pPr eaLnBrk="0" hangingPunct="0">
                  <a:lnSpc>
                    <a:spcPct val="80000"/>
                  </a:lnSpc>
                </a:pPr>
                <a:endParaRPr lang="en-US" sz="3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latin typeface="Times New Roman" pitchFamily="18" charset="0"/>
                    <a:cs typeface="Times New Roman" pitchFamily="18" charset="0"/>
                  </a:rPr>
                  <a:t>  * QUALITY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006600"/>
                    </a:solidFill>
                    <a:latin typeface="Times New Roman" pitchFamily="18" charset="0"/>
                    <a:cs typeface="Times New Roman" pitchFamily="18" charset="0"/>
                  </a:rPr>
                  <a:t>LONG TIME</a:t>
                </a:r>
                <a:endParaRPr lang="en-US" sz="800" b="1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endParaRPr lang="en-US" sz="300" b="1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solidFill>
                      <a:srgbClr val="FF00FF"/>
                    </a:solidFill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FF00FF"/>
                    </a:solidFill>
                    <a:latin typeface="Times New Roman" pitchFamily="18" charset="0"/>
                    <a:cs typeface="Times New Roman" pitchFamily="18" charset="0"/>
                  </a:rPr>
                  <a:t>UNSATISFY</a:t>
                </a:r>
                <a:endParaRPr lang="en-US" sz="9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endParaRPr lang="en-US" sz="3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NOT  ECONOMIZE</a:t>
                </a:r>
                <a:endParaRPr lang="en-US" sz="8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latin typeface="Times New Roman" pitchFamily="18" charset="0"/>
                    <a:cs typeface="Times New Roman" pitchFamily="18" charset="0"/>
                  </a:rPr>
                  <a:t>  * MAN, MATERIAL</a:t>
                </a: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latin typeface="Times New Roman" pitchFamily="18" charset="0"/>
                    <a:cs typeface="Times New Roman" pitchFamily="18" charset="0"/>
                  </a:rPr>
                  <a:t>  * MONEY, TECNOLOGY</a:t>
                </a:r>
              </a:p>
              <a:p>
                <a:pPr eaLnBrk="0" hangingPunct="0">
                  <a:lnSpc>
                    <a:spcPct val="80000"/>
                  </a:lnSpc>
                </a:pPr>
                <a:endParaRPr lang="en-US" sz="3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lnSpc>
                    <a:spcPct val="80000"/>
                  </a:lnSpc>
                </a:pPr>
                <a:r>
                  <a:rPr lang="en-US" sz="800" b="1">
                    <a:solidFill>
                      <a:srgbClr val="66FF66"/>
                    </a:solidFill>
                    <a:latin typeface="Times New Roman" pitchFamily="18" charset="0"/>
                    <a:cs typeface="Times New Roman" pitchFamily="18" charset="0"/>
                  </a:rPr>
                  <a:t>      </a:t>
                </a:r>
                <a:r>
                  <a:rPr lang="en-US" sz="1000" b="1">
                    <a:solidFill>
                      <a:srgbClr val="006600"/>
                    </a:solidFill>
                    <a:latin typeface="Times New Roman" pitchFamily="18" charset="0"/>
                    <a:cs typeface="Times New Roman" pitchFamily="18" charset="0"/>
                  </a:rPr>
                  <a:t>(5Ds</a:t>
                </a:r>
                <a:r>
                  <a:rPr lang="en-US" sz="1000" b="1">
                    <a:solidFill>
                      <a:srgbClr val="66FF66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0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5Ws</a:t>
                </a:r>
                <a:r>
                  <a:rPr lang="en-US" sz="1000" b="1">
                    <a:solidFill>
                      <a:srgbClr val="66FF66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10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1H)</a:t>
                </a:r>
              </a:p>
            </p:txBody>
          </p:sp>
          <p:sp>
            <p:nvSpPr>
              <p:cNvPr id="22583" name="Line 56"/>
              <p:cNvSpPr>
                <a:spLocks noChangeShapeType="1"/>
              </p:cNvSpPr>
              <p:nvPr/>
            </p:nvSpPr>
            <p:spPr bwMode="auto">
              <a:xfrm flipH="1">
                <a:off x="3275" y="2438"/>
                <a:ext cx="0" cy="5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22571" name="Group 70"/>
            <p:cNvGrpSpPr>
              <a:grpSpLocks/>
            </p:cNvGrpSpPr>
            <p:nvPr/>
          </p:nvGrpSpPr>
          <p:grpSpPr bwMode="auto">
            <a:xfrm>
              <a:off x="6643688" y="3794125"/>
              <a:ext cx="1241425" cy="857250"/>
              <a:chOff x="4185" y="2390"/>
              <a:chExt cx="782" cy="540"/>
            </a:xfrm>
          </p:grpSpPr>
          <p:sp>
            <p:nvSpPr>
              <p:cNvPr id="22580" name="Rectangle 57"/>
              <p:cNvSpPr>
                <a:spLocks noChangeArrowheads="1"/>
              </p:cNvSpPr>
              <p:nvPr/>
            </p:nvSpPr>
            <p:spPr bwMode="auto">
              <a:xfrm>
                <a:off x="4185" y="2442"/>
                <a:ext cx="782" cy="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/>
              <a:p>
                <a:pPr eaLnBrk="0" hangingPunct="0"/>
                <a:r>
                  <a:rPr lang="en-US" sz="9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FF3300"/>
                    </a:solidFill>
                    <a:latin typeface="Times New Roman" pitchFamily="18" charset="0"/>
                    <a:cs typeface="Times New Roman" pitchFamily="18" charset="0"/>
                  </a:rPr>
                  <a:t>CUSTOMERS</a:t>
                </a:r>
                <a:endParaRPr lang="en-US" sz="900" b="1"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/>
                <a:r>
                  <a:rPr lang="en-US" sz="9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PROVIDERS</a:t>
                </a:r>
                <a:endParaRPr lang="en-US" sz="300" b="1">
                  <a:latin typeface="Times New Roman" pitchFamily="18" charset="0"/>
                  <a:cs typeface="DilleniaUPC" pitchFamily="18" charset="-34"/>
                </a:endParaRPr>
              </a:p>
              <a:p>
                <a:pPr eaLnBrk="0" hangingPunct="0"/>
                <a:r>
                  <a:rPr lang="en-US" sz="9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006600"/>
                    </a:solidFill>
                    <a:latin typeface="Times New Roman" pitchFamily="18" charset="0"/>
                    <a:cs typeface="Times New Roman" pitchFamily="18" charset="0"/>
                  </a:rPr>
                  <a:t>ORGANIZATION</a:t>
                </a:r>
                <a:endParaRPr lang="en-US" sz="300" b="1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/>
                <a:r>
                  <a:rPr lang="en-US" sz="9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COMMUNITY</a:t>
                </a:r>
                <a:endParaRPr lang="en-US" sz="3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/>
                <a:r>
                  <a:rPr lang="en-US" sz="900" b="1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900" b="1">
                    <a:solidFill>
                      <a:srgbClr val="FF00FF"/>
                    </a:solidFill>
                    <a:latin typeface="Times New Roman" pitchFamily="18" charset="0"/>
                    <a:cs typeface="Times New Roman" pitchFamily="18" charset="0"/>
                  </a:rPr>
                  <a:t>NATION</a:t>
                </a:r>
              </a:p>
            </p:txBody>
          </p:sp>
          <p:sp>
            <p:nvSpPr>
              <p:cNvPr id="22581" name="Line 58"/>
              <p:cNvSpPr>
                <a:spLocks noChangeShapeType="1"/>
              </p:cNvSpPr>
              <p:nvPr/>
            </p:nvSpPr>
            <p:spPr bwMode="auto">
              <a:xfrm flipH="1">
                <a:off x="4230" y="2390"/>
                <a:ext cx="0" cy="48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sp>
          <p:nvSpPr>
            <p:cNvPr id="22572" name="Line 59"/>
            <p:cNvSpPr>
              <a:spLocks noChangeShapeType="1"/>
            </p:cNvSpPr>
            <p:nvPr/>
          </p:nvSpPr>
          <p:spPr bwMode="auto">
            <a:xfrm>
              <a:off x="5049838" y="4864100"/>
              <a:ext cx="0" cy="704850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57756" name="Rectangle 60"/>
            <p:cNvSpPr>
              <a:spLocks noChangeArrowheads="1"/>
            </p:cNvSpPr>
            <p:nvPr/>
          </p:nvSpPr>
          <p:spPr bwMode="auto">
            <a:xfrm>
              <a:off x="773113" y="5206749"/>
              <a:ext cx="2778125" cy="304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sz="14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S.E.C. = Socio-Economic-Cultural</a:t>
              </a:r>
            </a:p>
          </p:txBody>
        </p:sp>
        <p:sp>
          <p:nvSpPr>
            <p:cNvPr id="22574" name="Line 61"/>
            <p:cNvSpPr>
              <a:spLocks noChangeShapeType="1"/>
            </p:cNvSpPr>
            <p:nvPr/>
          </p:nvSpPr>
          <p:spPr bwMode="auto">
            <a:xfrm>
              <a:off x="7705725" y="3633788"/>
              <a:ext cx="515938" cy="0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75" name="Line 62"/>
            <p:cNvSpPr>
              <a:spLocks noChangeShapeType="1"/>
            </p:cNvSpPr>
            <p:nvPr/>
          </p:nvSpPr>
          <p:spPr bwMode="auto">
            <a:xfrm flipV="1">
              <a:off x="5538788" y="1960563"/>
              <a:ext cx="0" cy="132080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76" name="Oval 63"/>
            <p:cNvSpPr>
              <a:spLocks noChangeArrowheads="1"/>
            </p:cNvSpPr>
            <p:nvPr/>
          </p:nvSpPr>
          <p:spPr bwMode="auto">
            <a:xfrm>
              <a:off x="1446213" y="1873250"/>
              <a:ext cx="6743700" cy="3343275"/>
            </a:xfrm>
            <a:prstGeom prst="ellipse">
              <a:avLst/>
            </a:prstGeom>
            <a:noFill/>
            <a:ln w="47625" cmpd="thinThick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77" name="Line 64"/>
            <p:cNvSpPr>
              <a:spLocks noChangeShapeType="1"/>
            </p:cNvSpPr>
            <p:nvPr/>
          </p:nvSpPr>
          <p:spPr bwMode="auto">
            <a:xfrm>
              <a:off x="4429125" y="4864100"/>
              <a:ext cx="0" cy="704850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 type="stealth" w="med" len="lg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2578" name="Rectangle 65"/>
            <p:cNvSpPr>
              <a:spLocks noChangeArrowheads="1"/>
            </p:cNvSpPr>
            <p:nvPr/>
          </p:nvSpPr>
          <p:spPr bwMode="auto">
            <a:xfrm>
              <a:off x="179388" y="5927725"/>
              <a:ext cx="8785225" cy="50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47625" cmpd="thickTh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1800" b="1" i="1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1400" b="1" i="1">
                  <a:solidFill>
                    <a:srgbClr val="FF00FF"/>
                  </a:solidFill>
                  <a:latin typeface="Times New Roman" pitchFamily="18" charset="0"/>
                  <a:cs typeface="Times New Roman" pitchFamily="18" charset="0"/>
                </a:rPr>
                <a:t>HERE ARE MULTIPLE CAUSES IN ONE PROBLEM</a:t>
              </a:r>
              <a:r>
                <a:rPr lang="en-US" sz="1400" b="1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pPr algn="ctr"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1400" b="1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800" b="1" i="1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sz="1400" b="1" i="1">
                  <a:solidFill>
                    <a:srgbClr val="006600"/>
                  </a:solidFill>
                  <a:latin typeface="Times New Roman" pitchFamily="18" charset="0"/>
                  <a:cs typeface="Times New Roman" pitchFamily="18" charset="0"/>
                </a:rPr>
                <a:t>VERY PROBLEM CAN BE SOLVED</a:t>
              </a:r>
              <a:r>
                <a:rPr lang="en-US" sz="1400" b="1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sz="1800" b="1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W</a:t>
              </a:r>
              <a:r>
                <a:rPr lang="en-US" sz="1400" b="1" i="1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E ATTACK ON CAUSES AND MEASURE AT THE PROBLEM.</a:t>
              </a:r>
            </a:p>
          </p:txBody>
        </p:sp>
        <p:sp>
          <p:nvSpPr>
            <p:cNvPr id="22579" name="Rectangle 79"/>
            <p:cNvSpPr>
              <a:spLocks noChangeArrowheads="1"/>
            </p:cNvSpPr>
            <p:nvPr/>
          </p:nvSpPr>
          <p:spPr bwMode="auto">
            <a:xfrm>
              <a:off x="1828800" y="6477000"/>
              <a:ext cx="548640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(สมชาติ โตรักษา, 2548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79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)</a:t>
              </a:r>
              <a:endParaRPr lang="th-TH" sz="1100"/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295275" y="152400"/>
            <a:ext cx="8543925" cy="868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ตัวปัญหาของงาน..........</a:t>
            </a:r>
            <a:r>
              <a:rPr lang="th-TH" sz="32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ที่ต้องการพัฒนา</a:t>
            </a:r>
            <a:endParaRPr lang="en-US" sz="32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(The Problems)</a:t>
            </a:r>
          </a:p>
        </p:txBody>
      </p:sp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250825" y="1066800"/>
            <a:ext cx="864235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th-TH" sz="1600" b="1">
                <a:latin typeface="Tahoma" pitchFamily="34" charset="0"/>
                <a:cs typeface="Tahoma" pitchFamily="34" charset="0"/>
              </a:rPr>
              <a:t>คือ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ผลการดำเนินงาน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ที่ผ่านๆมา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ของงาน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...................................</a:t>
            </a:r>
            <a:r>
              <a:rPr lang="th-TH" sz="16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ที่ต้องการพัฒนา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ที่ยังไม่ดี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เมื่อเทียบกับความคาดหวังของผู้ที่เกี่ยวข้อง ทุกๆฝ่าย 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[</a:t>
            </a: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P=(E-A)C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]</a:t>
            </a:r>
            <a:endParaRPr lang="th-TH" sz="1400" b="1" i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50825" y="1600200"/>
            <a:ext cx="864235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1" algn="ctr">
              <a:lnSpc>
                <a:spcPct val="85000"/>
              </a:lnSpc>
            </a:pP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ประกอบด้วย</a:t>
            </a:r>
          </a:p>
          <a:p>
            <a:pPr marL="0" lvl="1" algn="ctr">
              <a:lnSpc>
                <a:spcPct val="85000"/>
              </a:lnSpc>
            </a:pPr>
            <a:r>
              <a:rPr lang="en-US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ตัวปัญหา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ด้านปริมาณงาน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ที่ทำ และ ที่ได้รับจากการทำงาน ได้แก่</a:t>
            </a: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1.1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..........................................................................................................................................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1.2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 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1.3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1.4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</a:p>
          <a:p>
            <a:pPr marL="0" lvl="1" algn="ctr">
              <a:lnSpc>
                <a:spcPct val="85000"/>
              </a:lnSpc>
            </a:pPr>
            <a:r>
              <a:rPr lang="en-US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ตัวปัญหา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ด้านคุณภาพงาน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ที่ได้รับจากการทำงาน</a:t>
            </a:r>
            <a:r>
              <a:rPr lang="th-TH" sz="1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ได้แก่</a:t>
            </a: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2.1</a:t>
            </a:r>
            <a:r>
              <a:rPr lang="th-TH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2.2</a:t>
            </a:r>
            <a:r>
              <a:rPr lang="th-TH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2.3</a:t>
            </a:r>
            <a:r>
              <a:rPr lang="th-TH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2.4</a:t>
            </a:r>
            <a:r>
              <a:rPr lang="th-TH" sz="1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</a:p>
          <a:p>
            <a:pPr marL="0" lvl="1" algn="ctr">
              <a:lnSpc>
                <a:spcPct val="85000"/>
              </a:lnSpc>
            </a:pP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ตัวปัญหา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ด้านเวลา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แรงงาน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ที่ใช้ในการปฏิบัติงาน ได้แก่</a:t>
            </a: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3.1</a:t>
            </a:r>
            <a:r>
              <a:rPr 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 ....................................</a:t>
            </a:r>
            <a:endParaRPr lang="en-US" sz="1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3.2</a:t>
            </a:r>
            <a:r>
              <a:rPr 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3.3</a:t>
            </a:r>
            <a:r>
              <a:rPr 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3.4</a:t>
            </a:r>
            <a:r>
              <a:rPr lang="th-TH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</a:p>
          <a:p>
            <a:pPr marL="0" lvl="1" algn="ctr">
              <a:lnSpc>
                <a:spcPct val="85000"/>
              </a:lnSpc>
            </a:pPr>
            <a:r>
              <a:rPr lang="en-US" sz="1600" b="1">
                <a:latin typeface="Tahoma" pitchFamily="34" charset="0"/>
                <a:cs typeface="Tahoma" pitchFamily="34" charset="0"/>
              </a:rPr>
              <a:t>4.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ตัวปัญหา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ด้านความไม่พึงพอใจ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ต่อผลการดำเนินงานของผู้เกี่ยวข้อง ได้แก่</a:t>
            </a: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latin typeface="Tahoma" pitchFamily="34" charset="0"/>
                <a:cs typeface="Tahoma" pitchFamily="34" charset="0"/>
              </a:rPr>
              <a:t>4.1</a:t>
            </a:r>
            <a:r>
              <a:rPr lang="th-TH" sz="1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latin typeface="Tahoma" pitchFamily="34" charset="0"/>
                <a:cs typeface="Tahoma" pitchFamily="34" charset="0"/>
              </a:rPr>
              <a:t>4.2</a:t>
            </a:r>
            <a:r>
              <a:rPr lang="th-TH" sz="1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latin typeface="Tahoma" pitchFamily="34" charset="0"/>
                <a:cs typeface="Tahoma" pitchFamily="34" charset="0"/>
              </a:rPr>
              <a:t>4.3</a:t>
            </a:r>
            <a:r>
              <a:rPr lang="th-TH" sz="1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latin typeface="Tahoma" pitchFamily="34" charset="0"/>
                <a:cs typeface="Tahoma" pitchFamily="34" charset="0"/>
              </a:rPr>
              <a:t>4.4</a:t>
            </a:r>
            <a:r>
              <a:rPr lang="th-TH" sz="1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</a:p>
          <a:p>
            <a:pPr marL="0" lvl="1" algn="ctr">
              <a:lnSpc>
                <a:spcPct val="85000"/>
              </a:lnSpc>
            </a:pPr>
            <a:r>
              <a:rPr lang="en-US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ตัวปัญหา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ด้านเศรษฐศาสตร์</a:t>
            </a:r>
            <a:r>
              <a:rPr lang="th-TH" sz="16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ของการดำเนินงาน ได้แก่</a:t>
            </a: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5.1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5.2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5.3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 ......................................</a:t>
            </a:r>
            <a:endParaRPr lang="en-US" sz="1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1" algn="ctr">
              <a:lnSpc>
                <a:spcPct val="85000"/>
              </a:lnSpc>
            </a:pPr>
            <a:r>
              <a:rPr lang="en-US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5.4</a:t>
            </a: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........................................................................................................</a:t>
            </a:r>
            <a:r>
              <a:rPr lang="th-TH" sz="1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</a:t>
            </a:r>
          </a:p>
          <a:p>
            <a:pPr marL="0" lvl="1" algn="ctr">
              <a:lnSpc>
                <a:spcPct val="85000"/>
              </a:lnSpc>
            </a:pPr>
            <a:r>
              <a:rPr lang="th-TH" sz="1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th-TH" sz="12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(เอกสารอ้างอิง...................................................................................................................................)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228600" y="381000"/>
            <a:ext cx="8640763" cy="150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คำถามวิจัย</a:t>
            </a:r>
            <a:endParaRPr lang="en-US" sz="66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esearch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Q</a:t>
            </a:r>
            <a:r>
              <a:rPr lang="en-US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uestions: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RQ</a:t>
            </a:r>
            <a:r>
              <a:rPr lang="en-US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8600" y="2057400"/>
            <a:ext cx="8686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3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th-TH" sz="3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การตั้งคำถาม ว่า</a:t>
            </a:r>
          </a:p>
          <a:p>
            <a:pPr algn="ctr">
              <a:defRPr/>
            </a:pPr>
            <a:r>
              <a:rPr lang="th-TH" sz="32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เรา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“ต้องการ” </a:t>
            </a:r>
            <a:r>
              <a:rPr lang="th-TH" sz="32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จะทำ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ค้นหา</a:t>
            </a:r>
            <a:r>
              <a:rPr lang="th-TH" sz="32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 อะไร?</a:t>
            </a:r>
          </a:p>
          <a:p>
            <a:pPr algn="ctr">
              <a:defRPr/>
            </a:pPr>
            <a:r>
              <a:rPr lang="th-TH" sz="3600" b="1" u="sng" dirty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ในการวิจัยครั้งนี้</a:t>
            </a:r>
            <a:endParaRPr lang="th-TH" sz="36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28600" y="4570413"/>
            <a:ext cx="8686800" cy="175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th-TH" sz="3600" b="1" u="sng" dirty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สิ่งที่ได้จากการวิจัยครั้งนี้</a:t>
            </a:r>
          </a:p>
          <a:p>
            <a:pPr algn="ctr">
              <a:defRPr/>
            </a:pPr>
            <a:r>
              <a:rPr lang="th-TH" sz="3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จะ 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“เกิดประโยชน์” </a:t>
            </a:r>
            <a:r>
              <a:rPr lang="th-TH" sz="3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อะไร?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152400" y="152400"/>
            <a:ext cx="89154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5400" b="1">
                <a:latin typeface="Tahoma" pitchFamily="34" charset="0"/>
                <a:cs typeface="Tahoma" pitchFamily="34" charset="0"/>
              </a:rPr>
              <a:t>หัวข้อการเรียนรู้</a:t>
            </a:r>
          </a:p>
          <a:p>
            <a:pPr algn="ctr">
              <a:lnSpc>
                <a:spcPct val="90000"/>
              </a:lnSpc>
            </a:pPr>
            <a:endParaRPr lang="th-TH" sz="10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๑๓.๐๐ – ๑๔.๐๐ น.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latin typeface="Tahoma" pitchFamily="34" charset="0"/>
                <a:cs typeface="Tahoma" pitchFamily="34" charset="0"/>
              </a:rPr>
              <a:t>๑</a:t>
            </a:r>
            <a:r>
              <a:rPr lang="en-US" sz="2400" b="1">
                <a:latin typeface="Tahoma" pitchFamily="34" charset="0"/>
                <a:cs typeface="Tahoma" pitchFamily="34" charset="0"/>
              </a:rPr>
              <a:t>.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ความหมาย หลักการ และ ประโยชน์ ของ</a:t>
            </a:r>
            <a:r>
              <a:rPr lang="en-US" sz="2400" b="1">
                <a:latin typeface="Tahoma" pitchFamily="34" charset="0"/>
                <a:cs typeface="Tahoma" pitchFamily="34" charset="0"/>
              </a:rPr>
              <a:t> R2R 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๒</a:t>
            </a:r>
            <a:r>
              <a:rPr lang="en-US" sz="2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2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การกำหนดโจทย์วิจัยจากภารกิจหลัก </a:t>
            </a:r>
            <a:endParaRPr lang="en-US" sz="2400" b="1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๓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ระเบียบวิธีวิจัยแบบ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 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latin typeface="Tahoma" pitchFamily="34" charset="0"/>
                <a:cs typeface="Tahoma" pitchFamily="34" charset="0"/>
              </a:rPr>
              <a:t>๔</a:t>
            </a:r>
            <a:r>
              <a:rPr lang="en-US" sz="2400" b="1">
                <a:latin typeface="Tahoma" pitchFamily="34" charset="0"/>
                <a:cs typeface="Tahoma" pitchFamily="34" charset="0"/>
              </a:rPr>
              <a:t>.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การปรับใช้ผลงานวิจัย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latin typeface="Tahoma" pitchFamily="34" charset="0"/>
                <a:cs typeface="Tahoma" pitchFamily="34" charset="0"/>
              </a:rPr>
              <a:t>ในการปรับปรุงและพัฒนางานประจำ ตามภารกิจ </a:t>
            </a:r>
            <a:endParaRPr lang="en-US" sz="24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endParaRPr lang="th-TH" sz="8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๑๔.๐๐ – ๑๕.๒๐ น.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๕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ฝึกปฏิบัติ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“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สร้างสรรค์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” 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 </a:t>
            </a:r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endParaRPr lang="th-TH" sz="24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endParaRPr lang="th-TH" sz="8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๑๕.๒๐ – ๑๖.๐๐ น. </a:t>
            </a:r>
          </a:p>
          <a:p>
            <a:pPr algn="ctr">
              <a:lnSpc>
                <a:spcPct val="90000"/>
              </a:lnSpc>
            </a:pP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๖.ถอดบทเรียนการเรียนรู้</a:t>
            </a:r>
            <a:endParaRPr lang="th-TH" sz="2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2400" b="1"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ร่วมกันสร้างสรรค์ผลงาน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แท้และดี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ต่อๆไป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อย่างยั่งยืน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8600" y="5715000"/>
            <a:ext cx="8761413" cy="1016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600" b="1">
                <a:latin typeface="Tahoma" pitchFamily="34" charset="0"/>
                <a:cs typeface="Tahoma" pitchFamily="34" charset="0"/>
              </a:rPr>
              <a:t>สิ่งที่พวกเราจะได้รับ</a:t>
            </a:r>
          </a:p>
          <a:p>
            <a:pPr algn="ctr"/>
            <a:r>
              <a:rPr lang="th-TH" sz="2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 </a:t>
            </a:r>
            <a:r>
              <a:rPr lang="th-TH" sz="2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“ความรู้จริง”</a:t>
            </a:r>
            <a:r>
              <a:rPr lang="th-TH" sz="2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200" b="1">
                <a:latin typeface="Tahoma" pitchFamily="34" charset="0"/>
                <a:cs typeface="Tahoma" pitchFamily="34" charset="0"/>
              </a:rPr>
              <a:t>ใน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u="sng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ผลงาน 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เรื่องที่ ๑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ของเรา</a:t>
            </a:r>
            <a:endParaRPr lang="th-TH" sz="2200"/>
          </a:p>
        </p:txBody>
      </p:sp>
      <p:sp>
        <p:nvSpPr>
          <p:cNvPr id="5" name="Plaque 4"/>
          <p:cNvSpPr/>
          <p:nvPr/>
        </p:nvSpPr>
        <p:spPr>
          <a:xfrm>
            <a:off x="838200" y="1066800"/>
            <a:ext cx="7543800" cy="2209800"/>
          </a:xfrm>
          <a:prstGeom prst="plaque">
            <a:avLst/>
          </a:prstGeom>
          <a:noFill/>
          <a:ln w="50800" cmpd="thinThick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70" name="Rectangle 2"/>
          <p:cNvSpPr>
            <a:spLocks noChangeArrowheads="1"/>
          </p:cNvSpPr>
          <p:nvPr/>
        </p:nvSpPr>
        <p:spPr bwMode="auto">
          <a:xfrm>
            <a:off x="228600" y="2398713"/>
            <a:ext cx="86868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เรา 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“ต้องการ” 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จะทำ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ค้นหา อะไร?</a:t>
            </a:r>
          </a:p>
          <a:p>
            <a:pPr algn="ctr">
              <a:lnSpc>
                <a:spcPct val="120000"/>
              </a:lnSpc>
              <a:defRPr/>
            </a:pPr>
            <a:r>
              <a:rPr lang="en-US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สิ่งที่ทำ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4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ค้นหา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นี้ </a:t>
            </a:r>
          </a:p>
          <a:p>
            <a:pPr algn="ctr">
              <a:lnSpc>
                <a:spcPct val="120000"/>
              </a:lnSpc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จะนำไปสู่ 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“การแก้ปัญหา” 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ที่ยั่งยืนได้อย่างไร?</a:t>
            </a:r>
          </a:p>
        </p:txBody>
      </p:sp>
      <p:sp>
        <p:nvSpPr>
          <p:cNvPr id="1056771" name="Rectangle 3"/>
          <p:cNvSpPr>
            <a:spLocks noChangeArrowheads="1"/>
          </p:cNvSpPr>
          <p:nvPr/>
        </p:nvSpPr>
        <p:spPr bwMode="auto">
          <a:xfrm>
            <a:off x="457200" y="373063"/>
            <a:ext cx="8229600" cy="1836737"/>
          </a:xfrm>
          <a:prstGeom prst="rect">
            <a:avLst/>
          </a:prstGeom>
          <a:gradFill rotWithShape="1">
            <a:gsLst>
              <a:gs pos="0">
                <a:srgbClr val="FF00FF">
                  <a:gamma/>
                  <a:tint val="0"/>
                  <a:invGamma/>
                </a:srgbClr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6600" b="1" dirty="0">
                <a:latin typeface="Tahoma" pitchFamily="34" charset="0"/>
                <a:cs typeface="Tahoma" pitchFamily="34" charset="0"/>
              </a:rPr>
              <a:t>การกำหนด/ระบุ 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คำ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ถาม</a:t>
            </a:r>
            <a:r>
              <a:rPr lang="th-TH" sz="6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วิจัย</a:t>
            </a:r>
            <a:r>
              <a:rPr lang="th-TH" sz="6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6000" b="1" dirty="0">
                <a:latin typeface="Tahoma" pitchFamily="34" charset="0"/>
                <a:cs typeface="Tahoma" pitchFamily="34" charset="0"/>
              </a:rPr>
              <a:t>ใน </a:t>
            </a:r>
            <a:r>
              <a:rPr lang="en-US" sz="6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6000" b="1" dirty="0">
                <a:latin typeface="Tahoma" pitchFamily="34" charset="0"/>
                <a:cs typeface="Tahoma" pitchFamily="34" charset="0"/>
              </a:rPr>
              <a:t>R</a:t>
            </a:r>
            <a:endParaRPr lang="th-TH" sz="6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5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7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70" name="Rectangle 2"/>
          <p:cNvSpPr>
            <a:spLocks noChangeArrowheads="1"/>
          </p:cNvSpPr>
          <p:nvPr/>
        </p:nvSpPr>
        <p:spPr bwMode="auto">
          <a:xfrm>
            <a:off x="228600" y="2919413"/>
            <a:ext cx="86868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6000" b="1" u="sng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คือ</a:t>
            </a:r>
            <a:endParaRPr lang="en-US" sz="6000" b="1" u="sng" dirty="0">
              <a:solidFill>
                <a:srgbClr val="0033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“วิธีการ” </a:t>
            </a:r>
          </a:p>
          <a:p>
            <a:pPr algn="ctr">
              <a:defRPr/>
            </a:pPr>
            <a:r>
              <a:rPr lang="th-TH" sz="60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ในการแก้ปัญหา </a:t>
            </a:r>
          </a:p>
          <a:p>
            <a:pPr algn="ctr">
              <a:defRPr/>
            </a:pPr>
            <a:r>
              <a:rPr lang="th-TH" sz="6000" b="1" dirty="0">
                <a:latin typeface="Tahoma" pitchFamily="34" charset="0"/>
                <a:cs typeface="Tahoma" pitchFamily="34" charset="0"/>
              </a:rPr>
              <a:t>ที่ดีกว่าเดิม 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ยิ่งๆขึ้น</a:t>
            </a:r>
            <a:r>
              <a:rPr lang="th-TH" sz="6000" b="1" dirty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056771" name="Rectangle 3"/>
          <p:cNvSpPr>
            <a:spLocks noChangeArrowheads="1"/>
          </p:cNvSpPr>
          <p:nvPr/>
        </p:nvSpPr>
        <p:spPr bwMode="auto">
          <a:xfrm>
            <a:off x="457200" y="457200"/>
            <a:ext cx="8229600" cy="2216150"/>
          </a:xfrm>
          <a:prstGeom prst="rect">
            <a:avLst/>
          </a:prstGeom>
          <a:gradFill rotWithShape="1">
            <a:gsLst>
              <a:gs pos="0">
                <a:srgbClr val="FF00FF">
                  <a:gamma/>
                  <a:tint val="0"/>
                  <a:invGamma/>
                </a:srgbClr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72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สิ่งที่เรา </a:t>
            </a: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</a:t>
            </a:r>
            <a:r>
              <a:rPr lang="th-TH" sz="7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ต้องการ</a:t>
            </a: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”</a:t>
            </a:r>
          </a:p>
          <a:p>
            <a:pPr algn="ctr">
              <a:defRPr/>
            </a:pPr>
            <a:r>
              <a:rPr lang="th-TH" sz="6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จะค้นหา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6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6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67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ChangeArrowheads="1"/>
          </p:cNvSpPr>
          <p:nvPr/>
        </p:nvSpPr>
        <p:spPr bwMode="auto">
          <a:xfrm>
            <a:off x="228600" y="511175"/>
            <a:ext cx="8640763" cy="1311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6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คำถามวิจัย</a:t>
            </a:r>
            <a:r>
              <a:rPr lang="th-TH" sz="6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หลัก</a:t>
            </a:r>
            <a:r>
              <a:rPr lang="th-TH" sz="6000" b="1">
                <a:latin typeface="Tahoma" pitchFamily="34" charset="0"/>
                <a:cs typeface="Tahoma" pitchFamily="34" charset="0"/>
              </a:rPr>
              <a:t>ใน</a:t>
            </a:r>
            <a:r>
              <a:rPr lang="en-US" sz="6000" b="1">
                <a:latin typeface="Tahoma" pitchFamily="34" charset="0"/>
                <a:cs typeface="Tahoma" pitchFamily="34" charset="0"/>
              </a:rPr>
              <a:t> </a:t>
            </a:r>
            <a:r>
              <a:rPr lang="en-US" sz="6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6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6000" b="1">
                <a:latin typeface="Tahoma" pitchFamily="34" charset="0"/>
                <a:cs typeface="Tahoma" pitchFamily="34" charset="0"/>
              </a:rPr>
              <a:t>R</a:t>
            </a:r>
            <a:r>
              <a:rPr lang="en-US" sz="6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2800" b="1">
                <a:latin typeface="Tahoma" pitchFamily="34" charset="0"/>
                <a:cs typeface="Tahoma" pitchFamily="34" charset="0"/>
              </a:rPr>
              <a:t>Main</a:t>
            </a:r>
            <a:r>
              <a:rPr lang="en-US" sz="2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Research Questions)</a:t>
            </a: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228600" y="2057400"/>
            <a:ext cx="8686800" cy="47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>
                <a:latin typeface="Tahoma" pitchFamily="34" charset="0"/>
                <a:cs typeface="Tahoma" pitchFamily="34" charset="0"/>
              </a:rPr>
              <a:t>แนวทาง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40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วิธีการ </a:t>
            </a:r>
          </a:p>
          <a:p>
            <a:pPr algn="ctr">
              <a:lnSpc>
                <a:spcPct val="90000"/>
              </a:lnSpc>
            </a:pPr>
            <a:r>
              <a:rPr lang="th-TH" sz="54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ในการแก้ปัญหา</a:t>
            </a:r>
          </a:p>
          <a:p>
            <a:pPr algn="ctr">
              <a:lnSpc>
                <a:spcPct val="90000"/>
              </a:lnSpc>
            </a:pPr>
            <a:r>
              <a:rPr lang="th-TH" sz="4000" b="1">
                <a:latin typeface="Tahoma" pitchFamily="34" charset="0"/>
                <a:cs typeface="Tahoma" pitchFamily="34" charset="0"/>
              </a:rPr>
              <a:t>ที่ชัดเจน </a:t>
            </a:r>
          </a:p>
          <a:p>
            <a:pPr algn="ctr">
              <a:lnSpc>
                <a:spcPct val="90000"/>
              </a:lnSpc>
            </a:pPr>
            <a:r>
              <a:rPr lang="th-TH" sz="4000" b="1" u="sng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มั่นใจได้ว่า</a:t>
            </a:r>
          </a:p>
          <a:p>
            <a:pPr algn="ctr">
              <a:lnSpc>
                <a:spcPct val="90000"/>
              </a:lnSpc>
            </a:pPr>
            <a:r>
              <a:rPr lang="th-TH" sz="40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สามารถนำไปสู่การแก้ปัญหา</a:t>
            </a:r>
          </a:p>
          <a:p>
            <a:pPr algn="ctr">
              <a:lnSpc>
                <a:spcPct val="90000"/>
              </a:lnSpc>
            </a:pPr>
            <a:r>
              <a:rPr lang="th-TH" sz="40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อย่างยั่งยืนได้</a:t>
            </a:r>
          </a:p>
          <a:p>
            <a:pPr algn="ctr">
              <a:lnSpc>
                <a:spcPct val="90000"/>
              </a:lnSpc>
            </a:pPr>
            <a:r>
              <a:rPr lang="th-TH" altLang="ko-KR" sz="4000" b="1">
                <a:solidFill>
                  <a:srgbClr val="0000CC"/>
                </a:solidFill>
                <a:latin typeface="Tahoma" pitchFamily="34" charset="0"/>
                <a:ea typeface="Batang" pitchFamily="18" charset="-127"/>
                <a:cs typeface="Tahoma" pitchFamily="34" charset="0"/>
              </a:rPr>
              <a:t>โดยใช้ทรัพยากรเท่าที่มีอยู่ 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นั้น</a:t>
            </a:r>
          </a:p>
          <a:p>
            <a:pPr algn="ctr">
              <a:lnSpc>
                <a:spcPct val="90000"/>
              </a:lnSpc>
            </a:pP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เป็นอย่างไร?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152400" y="1800225"/>
            <a:ext cx="89154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8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๓</a:t>
            </a:r>
            <a:r>
              <a:rPr lang="en-US" sz="8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th-TH" sz="8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ระเบียบวิธีวิจัย</a:t>
            </a:r>
          </a:p>
          <a:p>
            <a:pPr algn="ctr"/>
            <a:r>
              <a:rPr lang="en-US" sz="4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4400" b="1">
                <a:latin typeface="Tahoma" pitchFamily="34" charset="0"/>
                <a:cs typeface="Tahoma" pitchFamily="34" charset="0"/>
              </a:rPr>
              <a:t>Research Methodology</a:t>
            </a:r>
            <a:r>
              <a:rPr lang="en-US" sz="4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4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8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en-US" sz="8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http://www.gotoknow.org/file/supalakpop/logo_tex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395288" y="685800"/>
            <a:ext cx="8377237" cy="7699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หัวข้อหลัก</a:t>
            </a:r>
            <a:r>
              <a:rPr lang="th-TH" sz="4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4400" b="1">
                <a:latin typeface="Tahoma" pitchFamily="34" charset="0"/>
                <a:cs typeface="Tahoma" pitchFamily="34" charset="0"/>
              </a:rPr>
              <a:t>ระเบียบวิธีวิจัย </a:t>
            </a:r>
            <a:endParaRPr lang="en-US" sz="44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0" name="Rectangle 8"/>
          <p:cNvSpPr>
            <a:spLocks noChangeArrowheads="1"/>
          </p:cNvSpPr>
          <p:nvPr/>
        </p:nvSpPr>
        <p:spPr bwMode="auto">
          <a:xfrm>
            <a:off x="250825" y="1579563"/>
            <a:ext cx="8642350" cy="504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แบบการวิจัย</a:t>
            </a:r>
            <a:endParaRPr lang="en-US" sz="2400" b="1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1800" b="1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(Research Designs)</a:t>
            </a:r>
            <a:endParaRPr lang="th-TH" sz="1800" b="1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ประชากร </a:t>
            </a:r>
            <a:r>
              <a:rPr lang="th-TH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กลุ่มตัวอย่าง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Population </a:t>
            </a: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&amp;</a:t>
            </a:r>
            <a:r>
              <a:rPr lang="en-US" sz="1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Sample)</a:t>
            </a:r>
          </a:p>
          <a:p>
            <a:pPr marL="0" lvl="2"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เครื่องมือที่ใช้ในการวิจัย</a:t>
            </a:r>
            <a:endParaRPr lang="en-US" sz="2400" b="1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800" b="1">
                <a:latin typeface="Tahoma" pitchFamily="34" charset="0"/>
                <a:cs typeface="Tahoma" pitchFamily="34" charset="0"/>
              </a:rPr>
              <a:t>Research Instruments</a:t>
            </a:r>
            <a:r>
              <a:rPr lang="en-US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3.1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เครื่องมือ</a:t>
            </a:r>
            <a:r>
              <a:rPr lang="th-TH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ที่ใช้เป็น </a:t>
            </a:r>
            <a:r>
              <a:rPr lang="en-US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Research Intervention</a:t>
            </a:r>
            <a:r>
              <a:rPr lang="th-TH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ใน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การวิจัยเชิงทดลอง</a:t>
            </a:r>
            <a:endParaRPr lang="en-US" sz="1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3.2 </a:t>
            </a:r>
            <a:r>
              <a:rPr lang="th-TH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เครื่องมือที่ใช้เก็บข้อมูลการวิจัย</a:t>
            </a:r>
            <a:endParaRPr lang="en-US" sz="1800" b="1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en-US" sz="2400" b="1">
                <a:solidFill>
                  <a:srgbClr val="FF33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ขั้นตอนในการทำวิจัย</a:t>
            </a:r>
            <a:endParaRPr lang="en-US" sz="2400" b="1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(Research Steps)</a:t>
            </a:r>
          </a:p>
          <a:p>
            <a:pPr marL="0" lvl="2"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การเก็บข้อมูลในการวิจัย</a:t>
            </a:r>
            <a:endParaRPr lang="en-US" sz="2400" b="1"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latin typeface="Tahoma" pitchFamily="34" charset="0"/>
                <a:cs typeface="Tahoma" pitchFamily="34" charset="0"/>
              </a:rPr>
              <a:t>(Data Collection)</a:t>
            </a:r>
          </a:p>
          <a:p>
            <a:pPr marL="0" lvl="2"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6.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การวิเคราะห์ข้อมูลในการวิจัย</a:t>
            </a:r>
            <a:endParaRPr lang="en-US" sz="2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(Data Analysis)</a:t>
            </a:r>
            <a:endParaRPr lang="th-TH" sz="18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7.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วิธีการทางสถิติที่ใช้ในการวิจัย </a:t>
            </a:r>
            <a:endParaRPr lang="en-US" sz="2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lvl="2" algn="ctr">
              <a:lnSpc>
                <a:spcPct val="90000"/>
              </a:lnSpc>
            </a:pPr>
            <a:r>
              <a:rPr lang="en-US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(Statistical Methods used)</a:t>
            </a:r>
            <a:endParaRPr lang="th-TH" sz="1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22263" y="152400"/>
            <a:ext cx="8497887" cy="914400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en-US" sz="48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Research Design</a:t>
            </a:r>
            <a:endParaRPr lang="th-TH" sz="4800" b="1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1"/>
          </p:nvPr>
        </p:nvSpPr>
        <p:spPr>
          <a:xfrm>
            <a:off x="444500" y="1828800"/>
            <a:ext cx="8318500" cy="2362200"/>
          </a:xfrm>
          <a:solidFill>
            <a:srgbClr val="FFFF00"/>
          </a:solidFill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เป็นวิจัย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ได้หลากหลาย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แบบ (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Design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)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indent="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ทั้ง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การวิจัยเชิงพรรณนา </a:t>
            </a:r>
            <a:r>
              <a:rPr lang="th-TH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การวิจัยเชิงสำรวจ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การวิจัยเชิงปฏิบัติการ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การวิจัย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R&amp;D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การวิจัยเชิงทดลอง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การวิจัยกึ่งทดลอง</a:t>
            </a:r>
            <a:r>
              <a:rPr lang="en-US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การวิจัยพัฒนาเชิงทดลอง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การวิจัยเชิงคุณภาพ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ฯลฯ</a:t>
            </a:r>
          </a:p>
          <a:p>
            <a:pPr marL="0" indent="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ทั้งแบบกลุ่มเดียว, </a:t>
            </a:r>
            <a:r>
              <a:rPr lang="en-US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2 </a:t>
            </a:r>
            <a:r>
              <a:rPr lang="th-TH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กลุ่ม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หลายกลุ่ม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ขึ้นอยู่กับเรื่อง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ประเด็น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วัตถุประสงค์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ของการวิจัยแต่ละเรื่อง </a:t>
            </a:r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3657600" y="1143000"/>
            <a:ext cx="1916113" cy="622300"/>
          </a:xfrm>
          <a:prstGeom prst="rect">
            <a:avLst/>
          </a:prstGeom>
          <a:noFill/>
          <a:ln w="76200" cmpd="thickThin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endParaRPr lang="th-TH" sz="3200">
              <a:solidFill>
                <a:srgbClr val="FF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44500" y="4953000"/>
            <a:ext cx="8318500" cy="17526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2800" b="1" kern="0" dirty="0">
                <a:latin typeface="Tahoma" pitchFamily="34" charset="0"/>
                <a:cs typeface="Tahoma" pitchFamily="34" charset="0"/>
              </a:rPr>
              <a:t>เป็นวิจัยพัฒนาเชิงทดลอง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Experimental Development Research</a:t>
            </a:r>
            <a:r>
              <a:rPr lang="th-TH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28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แบบกลุ่มเดียว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28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วัดผล </a:t>
            </a:r>
            <a:r>
              <a:rPr lang="th-TH" sz="28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ก่อน</a:t>
            </a:r>
            <a:r>
              <a:rPr lang="th-TH" sz="28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kern="0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หลัง</a:t>
            </a:r>
            <a:r>
              <a:rPr lang="th-TH" sz="28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การทดลอง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16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one group, </a:t>
            </a:r>
            <a:r>
              <a:rPr lang="en-US" sz="16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pre</a:t>
            </a:r>
            <a:r>
              <a:rPr lang="en-US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-test</a:t>
            </a:r>
            <a:r>
              <a:rPr lang="th-TH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kern="0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and</a:t>
            </a:r>
            <a:r>
              <a:rPr lang="en-US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kern="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post</a:t>
            </a:r>
            <a:r>
              <a:rPr lang="en-US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-test design</a:t>
            </a:r>
            <a:r>
              <a:rPr lang="th-TH" sz="16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sz="16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958850" y="4352925"/>
            <a:ext cx="72263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แท้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ดี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ทั่วๆไป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ที่ไม่ยุ่ง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ไม่ยาก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มาก</a:t>
            </a:r>
            <a:endParaRPr lang="th-TH" sz="28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5" grpId="0" animBg="1"/>
      <p:bldP spid="2970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ชื่อเรื่อง 1"/>
          <p:cNvSpPr>
            <a:spLocks noGrp="1"/>
          </p:cNvSpPr>
          <p:nvPr>
            <p:ph type="title"/>
          </p:nvPr>
        </p:nvSpPr>
        <p:spPr>
          <a:xfrm>
            <a:off x="371475" y="274638"/>
            <a:ext cx="8315325" cy="1554162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th-TH" sz="6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สิ่งที่ใช้ในการทดลอง</a:t>
            </a:r>
            <a:br>
              <a:rPr lang="th-TH" sz="6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Research Intervention</a:t>
            </a:r>
            <a:r>
              <a:rPr lang="th-TH" sz="2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0723" name="Rectangle 1"/>
          <p:cNvSpPr>
            <a:spLocks noGrp="1" noChangeArrowheads="1"/>
          </p:cNvSpPr>
          <p:nvPr>
            <p:ph idx="1"/>
          </p:nvPr>
        </p:nvSpPr>
        <p:spPr>
          <a:xfrm>
            <a:off x="228600" y="1905000"/>
            <a:ext cx="8659813" cy="2433638"/>
          </a:xfrm>
        </p:spPr>
        <p:txBody>
          <a:bodyPr anchor="ctr">
            <a:spAutoFit/>
          </a:bodyPr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900" b="1" smtClean="0">
              <a:solidFill>
                <a:srgbClr val="8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รูปแบบ</a:t>
            </a:r>
            <a:r>
              <a:rPr lang="th-TH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การดำเนินงาน.............................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ที่พัฒนาขึ้น 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โดยมีการปรับปรุง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พัฒนา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เป็นระยะๆอย่างต่อเนื่อง 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ด้วยการนำหลัก </a:t>
            </a:r>
            <a:r>
              <a:rPr lang="en-US" b="1" smtClean="0">
                <a:latin typeface="Tahoma" pitchFamily="34" charset="0"/>
                <a:cs typeface="Tahoma" pitchFamily="34" charset="0"/>
              </a:rPr>
              <a:t>Management by Participation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มาประยุกต์แบบบูรณาการ </a:t>
            </a: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228600" y="4883150"/>
            <a:ext cx="8659813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4000" b="1" u="sng" kern="0" dirty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นำไปทดลองที่</a:t>
            </a:r>
          </a:p>
          <a:p>
            <a:pPr algn="ctr">
              <a:lnSpc>
                <a:spcPct val="90000"/>
              </a:lnSpc>
              <a:defRPr/>
            </a:pPr>
            <a:endParaRPr lang="en-US" sz="1400" b="1" kern="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32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หน่วยงาน ......................................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3200" b="1" kern="0" dirty="0">
                <a:latin typeface="Tahoma" pitchFamily="34" charset="0"/>
                <a:cs typeface="Tahoma" pitchFamily="34" charset="0"/>
              </a:rPr>
              <a:t>ระหว่าง</a:t>
            </a:r>
            <a:r>
              <a:rPr lang="th-TH" sz="32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วันที่ .................. </a:t>
            </a:r>
            <a:r>
              <a:rPr lang="th-TH" sz="3200" b="1" u="sng" kern="0" dirty="0">
                <a:latin typeface="Tahoma" pitchFamily="34" charset="0"/>
                <a:cs typeface="Tahoma" pitchFamily="34" charset="0"/>
              </a:rPr>
              <a:t>ถึง</a:t>
            </a:r>
            <a:r>
              <a:rPr lang="th-TH" sz="3200" b="1" kern="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291512" cy="1354137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th-TH" sz="72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พื้นที่วิจัย 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395288" y="1844675"/>
            <a:ext cx="8291512" cy="4824413"/>
          </a:xfrm>
          <a:solidFill>
            <a:srgbClr val="FFFF00"/>
          </a:solidFill>
        </p:spPr>
        <p:txBody>
          <a:bodyPr/>
          <a:lstStyle/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endParaRPr lang="th-TH" sz="1200" b="1" smtClean="0"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smtClean="0">
                <a:latin typeface="Tahoma" pitchFamily="34" charset="0"/>
                <a:cs typeface="Tahoma" pitchFamily="34" charset="0"/>
              </a:rPr>
              <a:t>.....................................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smtClean="0">
                <a:latin typeface="Tahoma" pitchFamily="34" charset="0"/>
                <a:cs typeface="Tahoma" pitchFamily="34" charset="0"/>
              </a:rPr>
              <a:t>ตำบล...................................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smtClean="0">
                <a:latin typeface="Tahoma" pitchFamily="34" charset="0"/>
                <a:cs typeface="Tahoma" pitchFamily="34" charset="0"/>
              </a:rPr>
              <a:t>อำเภอ..........................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smtClean="0">
                <a:latin typeface="Tahoma" pitchFamily="34" charset="0"/>
                <a:cs typeface="Tahoma" pitchFamily="34" charset="0"/>
              </a:rPr>
              <a:t>จังหวัด.......................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เหตุผลในการคัดเลือกเป็นพื้นที่วิจัย</a:t>
            </a:r>
            <a:endParaRPr lang="th-TH" sz="3600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2000" b="1" smtClean="0"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20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.....................................................................................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20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.....................................................................................................................................................................................................</a:t>
            </a:r>
            <a:r>
              <a:rPr lang="th-TH" sz="2000" b="1" smtClean="0">
                <a:latin typeface="Tahoma" pitchFamily="34" charset="0"/>
                <a:cs typeface="Tahoma" pitchFamily="34" charset="0"/>
              </a:rPr>
              <a:t>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endParaRPr lang="th-TH" sz="4400" b="1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206375" y="228600"/>
            <a:ext cx="8686800" cy="1371600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th-TH" sz="5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ประชากร </a:t>
            </a:r>
            <a:r>
              <a:rPr lang="th-TH" b="1" u="sng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5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กลุ่มตัวอย่าง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Population </a:t>
            </a:r>
            <a:r>
              <a:rPr lang="en-US" sz="32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&amp;</a:t>
            </a:r>
            <a:r>
              <a:rPr lang="en-US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Sample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206375" y="1676400"/>
            <a:ext cx="8686800" cy="4953000"/>
          </a:xfrm>
          <a:solidFill>
            <a:srgbClr val="FFFF00"/>
          </a:solidFill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th-TH" sz="10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b="1" u="sng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ประชากร</a:t>
            </a:r>
            <a:endParaRPr lang="th-TH" sz="28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คือ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การดำเนินงาน...................................... ในแต่ละครั้ง</a:t>
            </a:r>
            <a:endParaRPr lang="th-TH" sz="2400" b="1" smtClean="0"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ตั้งแต่ 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……….. – …………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รวมทั้งสิ้น 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……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ครั้ง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th-TH" sz="1400" b="1" smtClean="0"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b="1" u="sng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กลุ่มตัวอย่าง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ประชากรทั้งหมด ในช่วงที่ทดลอง รวม 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……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ครั้ง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th-TH" sz="1400" b="1" u="sng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8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กลุ่มตัวอย่างผู้ปฏิบัติงาน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ให้ข้อมูลด้านความคิดเห็น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smtClean="0">
                <a:latin typeface="Tahoma" pitchFamily="34" charset="0"/>
                <a:cs typeface="Tahoma" pitchFamily="34" charset="0"/>
              </a:rPr>
              <a:t>คือ</a:t>
            </a:r>
            <a:endParaRPr lang="th-TH" sz="2400" b="1" smtClean="0"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ในพื้นที่วิจัย ที่ขึ้นปฏิบัติงาน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ในช่วงที่เก็บข้อมูล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รวมทั้งสิ้น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 คน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815820"/>
              </p:ext>
            </p:extLst>
          </p:nvPr>
        </p:nvGraphicFramePr>
        <p:xfrm>
          <a:off x="8534400" y="617220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4400" y="617220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64575" cy="2057400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th-TH" sz="5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เครื่องมือ</a:t>
            </a:r>
            <a:r>
              <a:rPr lang="th-TH" sz="40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0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th-TH" sz="40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ที่ใช้ในการเก็บข้อมูลการวิจัย</a:t>
            </a:r>
            <a:br>
              <a:rPr lang="th-TH" sz="40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400" b="1" smtClean="0">
                <a:solidFill>
                  <a:srgbClr val="00FF00"/>
                </a:solidFill>
                <a:latin typeface="Tahoma" pitchFamily="34" charset="0"/>
                <a:cs typeface="Tahoma" pitchFamily="34" charset="0"/>
              </a:rPr>
              <a:t>(Research Instruments for Data Collection)</a:t>
            </a:r>
            <a:endParaRPr lang="th-TH" b="1" smtClean="0">
              <a:solidFill>
                <a:srgbClr val="00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2438400"/>
            <a:ext cx="8664575" cy="4267200"/>
          </a:xfrm>
          <a:solidFill>
            <a:srgbClr val="FFFF00"/>
          </a:solidFill>
        </p:spPr>
        <p:txBody>
          <a:bodyPr/>
          <a:lstStyle/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endParaRPr lang="en-US" sz="300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แบบบันทึกข้อมูลลักษณะพื้นฐานของพื้นที่วิจัย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แบบบันทึกข้อมูลพื้นฐานของงาน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การดำเนินงาน...........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แบบบันทึกการปฏิบัติงาน และ ผลการปฏิบัติงาน ของงาน.....</a:t>
            </a:r>
            <a:endParaRPr lang="en-US" sz="2400" b="1" smtClean="0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แบบสังเกตุการปฏิบัติงาน 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2400" b="1" u="sng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สิ่งที่มีผลต่อการดำเนินงาน ของงาน.........</a:t>
            </a:r>
            <a:endParaRPr lang="en-US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400" b="1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แบบสอบถามความพึงพอใจ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2400" b="1" u="sng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 ข้อเสนอแนะ ของผู้ที่เกี่ยวข้องกับการดำเนินงาน.........</a:t>
            </a:r>
            <a:endParaRPr lang="en-US" sz="2400" b="1" smtClean="0">
              <a:solidFill>
                <a:srgbClr val="003300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6.</a:t>
            </a:r>
            <a:r>
              <a:rPr lang="th-TH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แบบบันทึกการประชุมกลุ่มผู้ปฏิบัติงาน.................. 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2400" b="1" u="sng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คณะกรรมการที่เกี่ยวข้อง</a:t>
            </a:r>
            <a:endParaRPr lang="en-US" sz="2400" b="1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7.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แบบบันทึกเหตุการณ์ที่เกี่ยวข้องกับการดำเนินงาน...............</a:t>
            </a:r>
          </a:p>
          <a:p>
            <a:pPr algn="ctr" eaLnBrk="1" hangingPunct="1">
              <a:lnSpc>
                <a:spcPct val="75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8.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แบบสัมภาษณ์ผู้ที่เกี่ยวข้องกับการดำเนินงาน...............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9.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กล้องถ่ายรูป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Text Box 6"/>
          <p:cNvSpPr txBox="1">
            <a:spLocks noChangeArrowheads="1"/>
          </p:cNvSpPr>
          <p:nvPr/>
        </p:nvSpPr>
        <p:spPr bwMode="auto">
          <a:xfrm>
            <a:off x="152400" y="0"/>
            <a:ext cx="8763000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6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600" b="1" dirty="0"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3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แม่ไก่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36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คน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 </a:t>
            </a:r>
            <a:endParaRPr lang="th-TH" sz="36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สามารถสร้าง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นักวิจัย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เท่าใด?</a:t>
            </a:r>
          </a:p>
        </p:txBody>
      </p:sp>
      <p:sp>
        <p:nvSpPr>
          <p:cNvPr id="1048583" name="Text Box 7"/>
          <p:cNvSpPr txBox="1">
            <a:spLocks noChangeArrowheads="1"/>
          </p:cNvSpPr>
          <p:nvPr/>
        </p:nvSpPr>
        <p:spPr bwMode="auto">
          <a:xfrm>
            <a:off x="457200" y="2133600"/>
            <a:ext cx="8229600" cy="4302125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ได้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ผลงาน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ไม่น้อยกว่า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เป็นลูกไก่ </a:t>
            </a:r>
            <a:r>
              <a:rPr lang="th-TH" sz="2400" b="1" dirty="0">
                <a:latin typeface="Tahoma" pitchFamily="34" charset="0"/>
                <a:cs typeface="Tahoma" pitchFamily="34" charset="0"/>
                <a:sym typeface="Wingdings"/>
              </a:rPr>
              <a:t>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/>
              </a:rPr>
              <a:t> </a:t>
            </a: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แม่ไก่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รุ่นที่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/>
              </a:rPr>
              <a:t> 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ช่วยลูกไก่ ให้เป็น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แม่ไก่รุ่นต่อไป 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50%</a:t>
            </a:r>
            <a:endParaRPr lang="th-TH" sz="3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+ 10 x 20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ได้ไม่น้อยกว่า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420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latin typeface="Tahoma" pitchFamily="34" charset="0"/>
                <a:cs typeface="Tahoma" pitchFamily="34" charset="0"/>
              </a:rPr>
              <a:t>ปีที่ 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สร้าง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ช่วยสร้าง 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แม่ไก่ 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รุ่นที่ 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2.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ที่ลงตีพิมพ์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เป็น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riginal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rticle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)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+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(10 x 20)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+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[(10 x 20) x 20]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ได้ไม่น้อยกว่า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4,460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</a:t>
            </a:r>
            <a:endParaRPr lang="th-TH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22575" y="6319838"/>
            <a:ext cx="3678238" cy="461962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รวม </a:t>
            </a:r>
            <a:r>
              <a:rPr lang="en-US" sz="24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4,900</a:t>
            </a:r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คน </a:t>
            </a:r>
            <a:r>
              <a:rPr lang="th-TH" b="1">
                <a:latin typeface="Tahoma" pitchFamily="34" charset="0"/>
                <a:cs typeface="Tahoma" pitchFamily="34" charset="0"/>
              </a:rPr>
              <a:t>ใน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ปี</a:t>
            </a:r>
            <a:endParaRPr lang="th-TH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4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5724525" y="476250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th-TH"/>
          </a:p>
        </p:txBody>
      </p:sp>
      <p:pic>
        <p:nvPicPr>
          <p:cNvPr id="35843" name="Picture 7" descr="DSC078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1822450" cy="216058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8" descr="DSC078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25" y="403225"/>
            <a:ext cx="1831975" cy="2162175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9689" name="Text Box 9"/>
          <p:cNvSpPr txBox="1">
            <a:spLocks noChangeArrowheads="1"/>
          </p:cNvSpPr>
          <p:nvPr/>
        </p:nvSpPr>
        <p:spPr bwMode="auto">
          <a:xfrm>
            <a:off x="396875" y="2600325"/>
            <a:ext cx="2303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แบบบันทึกผลการดำเนินงานประจำเดือน</a:t>
            </a:r>
            <a:endParaRPr lang="th-TH" sz="1400" b="1" dirty="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199690" name="Text Box 10"/>
          <p:cNvSpPr txBox="1">
            <a:spLocks noChangeArrowheads="1"/>
          </p:cNvSpPr>
          <p:nvPr/>
        </p:nvSpPr>
        <p:spPr bwMode="auto">
          <a:xfrm>
            <a:off x="2484438" y="2689225"/>
            <a:ext cx="2232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14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แบบสัมภาษณ์เชิงลึก</a:t>
            </a:r>
            <a:endParaRPr lang="th-TH" sz="1400" b="1" dirty="0">
              <a:solidFill>
                <a:srgbClr val="9900CC"/>
              </a:solidFill>
            </a:endParaRPr>
          </a:p>
        </p:txBody>
      </p:sp>
      <p:pic>
        <p:nvPicPr>
          <p:cNvPr id="35847" name="Picture 11" descr="DSC078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04813"/>
            <a:ext cx="1589088" cy="2160587"/>
          </a:xfrm>
          <a:prstGeom prst="rect">
            <a:avLst/>
          </a:prstGeom>
          <a:solidFill>
            <a:srgbClr val="FF0000"/>
          </a:solidFill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5848" name="Picture 12" descr="DSC078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88" y="404813"/>
            <a:ext cx="1544637" cy="2160587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FF"/>
            </a:solidFill>
            <a:miter lim="800000"/>
            <a:headEnd/>
            <a:tailEnd/>
          </a:ln>
        </p:spPr>
      </p:pic>
      <p:sp>
        <p:nvSpPr>
          <p:cNvPr id="35849" name="Text Box 13"/>
          <p:cNvSpPr txBox="1">
            <a:spLocks noChangeArrowheads="1"/>
          </p:cNvSpPr>
          <p:nvPr/>
        </p:nvSpPr>
        <p:spPr bwMode="auto">
          <a:xfrm>
            <a:off x="6732588" y="2719388"/>
            <a:ext cx="244792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แบบสังเกตุการปฏิบัติงาน </a:t>
            </a:r>
          </a:p>
          <a:p>
            <a:pPr algn="ctr" eaLnBrk="1" hangingPunct="1">
              <a:lnSpc>
                <a:spcPct val="75000"/>
              </a:lnSpc>
              <a:buFont typeface="Wingdings 2" pitchFamily="18" charset="2"/>
              <a:buNone/>
            </a:pPr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 สิ่งที่มีผลต่อการดำเนินงาน</a:t>
            </a:r>
            <a:endParaRPr lang="th-TH" sz="1400" b="1"/>
          </a:p>
        </p:txBody>
      </p:sp>
      <p:sp>
        <p:nvSpPr>
          <p:cNvPr id="199694" name="Text Box 14"/>
          <p:cNvSpPr txBox="1">
            <a:spLocks noChangeArrowheads="1"/>
          </p:cNvSpPr>
          <p:nvPr/>
        </p:nvSpPr>
        <p:spPr bwMode="auto">
          <a:xfrm>
            <a:off x="4716463" y="2636838"/>
            <a:ext cx="22304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th-TH" sz="1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แบบสอบถามความพึงพอใจและข้อเสนอแนะ</a:t>
            </a:r>
            <a:endParaRPr lang="th-TH" sz="1400" b="1" dirty="0"/>
          </a:p>
        </p:txBody>
      </p:sp>
      <p:sp>
        <p:nvSpPr>
          <p:cNvPr id="35851" name="Rectangle 17"/>
          <p:cNvSpPr>
            <a:spLocks noChangeArrowheads="1"/>
          </p:cNvSpPr>
          <p:nvPr/>
        </p:nvSpPr>
        <p:spPr bwMode="auto">
          <a:xfrm>
            <a:off x="766763" y="6362700"/>
            <a:ext cx="3402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th-TH" sz="1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แบบบันทึก</a:t>
            </a:r>
            <a:r>
              <a:rPr lang="th-TH" sz="12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การปฏิบัติงาน และ ผลการปฏิบัติงาน</a:t>
            </a:r>
            <a:endParaRPr lang="en-US" sz="1200" b="1">
              <a:latin typeface="Tahoma" pitchFamily="34" charset="0"/>
            </a:endParaRPr>
          </a:p>
        </p:txBody>
      </p:sp>
      <p:sp>
        <p:nvSpPr>
          <p:cNvPr id="35852" name="Rectangle 18"/>
          <p:cNvSpPr>
            <a:spLocks noChangeArrowheads="1"/>
          </p:cNvSpPr>
          <p:nvPr/>
        </p:nvSpPr>
        <p:spPr bwMode="auto">
          <a:xfrm>
            <a:off x="5260975" y="6308725"/>
            <a:ext cx="271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th-TH" sz="1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แบบบันทึกเหตุการณ์ที่เกี่ยวข้อง</a:t>
            </a:r>
            <a:endParaRPr lang="th-TH" sz="1400" b="1">
              <a:latin typeface="Tahoma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86400" y="3657600"/>
            <a:ext cx="2286000" cy="2362200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6" name="Rectangle 15"/>
          <p:cNvSpPr/>
          <p:nvPr/>
        </p:nvSpPr>
        <p:spPr>
          <a:xfrm>
            <a:off x="1371600" y="3657600"/>
            <a:ext cx="2286000" cy="2362200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Image" r:id="rId7" imgW="4825397" imgH="6984127" progId="Photoshop.Image.8">
                  <p:embed/>
                </p:oleObj>
              </mc:Choice>
              <mc:Fallback>
                <p:oleObj name="Image" r:id="rId7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8382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ขั้นตอนในการ</a:t>
            </a:r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ทำวิจัย </a:t>
            </a:r>
            <a:endParaRPr lang="th-TH" sz="3200" b="1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6867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791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มี </a:t>
            </a:r>
            <a:r>
              <a:rPr lang="en-US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Phase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ตามหลัก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การวิจัยเชิงทดลอง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u="sng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ก่อนการทดลอง </a:t>
            </a:r>
            <a:r>
              <a:rPr lang="en-US" sz="20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(Pre-Experimental Phase)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วิเคราะห์รูปแบบการดำเนินงาน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เดิม วิธีการ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ดำเนินงาน และ ผลการดำเนินงานที่ผ่านมา ในการดำเนินงาน.......... ร่วมกับผู้เกี่ยวข้อง เพื่อหาจุดหรือประเด็น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ที่ต้องปรับปรุงแก้ไข พร้อมทั้ง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ศึกษาวรรณกรรม ทั้งทฤษฎี หลักการ นโยบาย แผนงาน แนวทางการดำเนินงาน และผลงาน ที่เกี่ยวข้อง </a:t>
            </a: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แล้วนำมาประยุกต์ในพื้นที่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ขณะทดลอง </a:t>
            </a:r>
            <a:r>
              <a:rPr lang="en-US" sz="20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(Experimental Phase)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นำรูปแบบการดำเนินงานที่พัฒนาขึ้น ไปดำเนินการ มีการทบทวน ติดตาม ประเมิน ผลการดำเนิน และ ปัญหาอุปสรรคที่เกิดขึ้น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เป็นระยะๆ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แล้วนำผลที่ได้ มาปรับปรุงระบบงาน/วิธีการ กระบวนงาน และ วิธีปฏิบัติ ในการดำเนินงาน...... ให้เหมาะสม และ มีประสิทธิภาพ ยิ่งๆขึ้น ในช่วงเวลาต่อๆมา</a:t>
            </a:r>
            <a:endParaRPr lang="th-TH" sz="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หลังการทดลอง </a:t>
            </a:r>
            <a:r>
              <a:rPr lang="en-US" sz="20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(Post-Experimental Phase)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นำข้อมูลทั้งหลาย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ที่ได้จากการดำเนินงาน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มารวบรวม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วิเคราะห์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สรุป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ตาม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วัตถุประสงค์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ของการวิจัย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ชื่อเรื่อง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91600" cy="1258888"/>
          </a:xfr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ขั้นตอน </a:t>
            </a:r>
            <a:r>
              <a:rPr lang="th-TH" sz="4000" b="1" u="sng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วิธีการ</a:t>
            </a:r>
            <a:r>
              <a:rPr lang="th-TH" sz="3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3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200" b="1" smtClean="0">
                <a:latin typeface="Tahoma" pitchFamily="34" charset="0"/>
                <a:cs typeface="Tahoma" pitchFamily="34" charset="0"/>
              </a:rPr>
              <a:t>ใน</a:t>
            </a:r>
            <a:r>
              <a:rPr lang="th-TH" sz="3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การสร้าง</a:t>
            </a:r>
            <a:r>
              <a:rPr lang="th-TH" sz="32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พัฒนา</a:t>
            </a:r>
            <a:r>
              <a:rPr lang="th-TH" sz="3200" b="1" smtClean="0">
                <a:latin typeface="Tahoma" pitchFamily="34" charset="0"/>
                <a:cs typeface="Tahoma" pitchFamily="34" charset="0"/>
              </a:rPr>
              <a:t>รูปแบบการดำเนินงานใหม่</a:t>
            </a:r>
          </a:p>
        </p:txBody>
      </p:sp>
      <p:sp>
        <p:nvSpPr>
          <p:cNvPr id="37891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1524000"/>
            <a:ext cx="8686800" cy="5186363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ดำเนินการ</a:t>
            </a:r>
            <a:r>
              <a:rPr lang="th-TH" sz="28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อย่างครบวงจร </a:t>
            </a:r>
            <a:r>
              <a:rPr lang="en-US" sz="28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(Cycle) 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ในแต่ละปี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28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 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ขั้นตอน</a:t>
            </a:r>
            <a:r>
              <a:rPr lang="th-TH" sz="28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วิเคราะห์รูปแบบการดำเนินงาน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เดิม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ของงาน................. ร่วมกับผู้เกี่ยวข้อง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เพื่อหาจุด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หรือ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ประเด็น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ที่ต้องปรับปรุงแก้ไข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กำหนด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รูปแบบ/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ระบบ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ใหม่ </a:t>
            </a:r>
            <a:r>
              <a:rPr lang="th-TH" sz="2400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เบื้องต้น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โดยการนำทฤษฎีและ หลักวิชาการที่เกี่ยวข้อง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มาประยุกต์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ในการปรับปรุงกระบวนการ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ดำเนินงาน...................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ให้สอดคล้องกับบริบทของพื้นที่ทดลอง ด้วยทรัพยากรที่มีอยู่ เน้นที่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ความเหมาะสม 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Practical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ประสิทธิภาพการดำเนินงาน</a:t>
            </a: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611188" y="2667000"/>
            <a:ext cx="2089150" cy="50323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ขั้นตอนที่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611188" y="4343400"/>
            <a:ext cx="2089150" cy="50323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ขั้นตอนที่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1600200"/>
            <a:ext cx="8686800" cy="49530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รูปแบบ/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ระบบงาน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ใหม่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เบื้องต้น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ที่พัฒนาขึ้น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ไปดำเนินการทดลอง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โดยมีการ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ติดตาม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ทบทวน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ประเมิน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ผลการดำเนิน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ปัญหาอุปสรรคที่เกิดขึ้น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เป็นระยะๆ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แล้วนำผลที่ได้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มาปรับปรุงระบบงาน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วิธีการ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กระบวนงาน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วิธีปฏิบัติ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ในการดำเนินงาน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ให้เหมาะสม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มีประสิทธิภาพ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ยิ่งๆขึ้น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ในช่วงต่อๆมา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สรุปผล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การดำเนินงาน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ด้วยการนำข้อมูล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ทั้งหลาย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จากขั้นตอนที่</a:t>
            </a:r>
            <a:r>
              <a:rPr lang="en-US" sz="2400" b="1" smtClean="0">
                <a:latin typeface="Tahoma" pitchFamily="34" charset="0"/>
                <a:cs typeface="Tahoma" pitchFamily="34" charset="0"/>
              </a:rPr>
              <a:t> 1-3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มารวบรวม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วิเคราะห์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สรุป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เป็นรูปแบบใหม่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 ดำเนินงาน...........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ที่ได้ผ่านการนำไปใช้จริง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ในพื้นที่ทดลอง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แล้ว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รวม.....ปี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ที่เป็นผลของการวิจัย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ตามวัตถุประสงค์ข้อที่ </a:t>
            </a:r>
            <a:r>
              <a:rPr lang="en-US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ในปีนั้น</a:t>
            </a:r>
            <a:endParaRPr lang="th-TH" sz="2400" b="1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539750" y="1524000"/>
            <a:ext cx="2160588" cy="576263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ขั้นตอนที่ 3</a:t>
            </a: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539750" y="4224338"/>
            <a:ext cx="2232025" cy="57626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ขั้นตอนที่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</a:p>
        </p:txBody>
      </p:sp>
      <p:sp>
        <p:nvSpPr>
          <p:cNvPr id="38917" name="ชื่อเรื่อง 1"/>
          <p:cNvSpPr>
            <a:spLocks noGrp="1"/>
          </p:cNvSpPr>
          <p:nvPr>
            <p:ph type="title"/>
          </p:nvPr>
        </p:nvSpPr>
        <p:spPr>
          <a:xfrm>
            <a:off x="519113" y="192088"/>
            <a:ext cx="8229600" cy="1027112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ขั้นตอน </a:t>
            </a:r>
            <a:r>
              <a:rPr lang="th-TH" sz="3600" b="1" u="sng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วิธีการ 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ต่อ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)</a:t>
            </a:r>
            <a:endParaRPr lang="th-TH" sz="3200" b="1" smtClean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ชื่อเรื่อง 1"/>
          <p:cNvSpPr>
            <a:spLocks noGrp="1"/>
          </p:cNvSpPr>
          <p:nvPr>
            <p:ph type="title"/>
          </p:nvPr>
        </p:nvSpPr>
        <p:spPr>
          <a:xfrm>
            <a:off x="-28074" y="896937"/>
            <a:ext cx="9144000" cy="1635125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h-TH" sz="5300" b="1" dirty="0" smtClean="0">
                <a:latin typeface="Tahoma" pitchFamily="34" charset="0"/>
                <a:cs typeface="Tahoma" pitchFamily="34" charset="0"/>
              </a:rPr>
              <a:t>การวิเคราะห์ข้อมูลในการ</a:t>
            </a:r>
            <a:r>
              <a:rPr lang="th-TH" sz="5300" b="1" dirty="0" smtClean="0">
                <a:latin typeface="Tahoma" pitchFamily="34" charset="0"/>
                <a:cs typeface="Tahoma" pitchFamily="34" charset="0"/>
                <a:sym typeface="Wingdings" pitchFamily="2" charset="2"/>
              </a:rPr>
              <a:t>วิจัย</a:t>
            </a:r>
            <a:r>
              <a:rPr lang="th-TH" sz="5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/>
            </a:r>
            <a:br>
              <a:rPr lang="th-TH" sz="5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</a:br>
            <a:r>
              <a:rPr lang="en-US" sz="5400" b="1" dirty="0" smtClean="0">
                <a:solidFill>
                  <a:srgbClr val="00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Data Analysis</a:t>
            </a:r>
            <a:endParaRPr lang="th-TH" sz="54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939" name="ตัวยึดเนื้อหา 2"/>
          <p:cNvSpPr>
            <a:spLocks noGrp="1"/>
          </p:cNvSpPr>
          <p:nvPr>
            <p:ph idx="1"/>
          </p:nvPr>
        </p:nvSpPr>
        <p:spPr>
          <a:xfrm>
            <a:off x="135439" y="2743200"/>
            <a:ext cx="8828087" cy="4208462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altLang="zh-CN" sz="5400" b="1" u="sng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ใช้</a:t>
            </a:r>
            <a:r>
              <a:rPr lang="th-TH" altLang="zh-CN" sz="2000" b="1" u="sng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zh-CN" sz="2000" b="1" u="sng" smtClean="0">
              <a:solidFill>
                <a:srgbClr val="CC00CC"/>
              </a:solidFill>
              <a:latin typeface="Tahoma" pitchFamily="34" charset="0"/>
              <a:ea typeface="SimSun" pitchFamily="2" charset="-122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Descriptive Statistics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zh-CN" sz="1800" b="1" smtClean="0">
              <a:solidFill>
                <a:srgbClr val="0000CC"/>
              </a:solidFill>
              <a:latin typeface="Tahoma" pitchFamily="34" charset="0"/>
              <a:ea typeface="SimSun" pitchFamily="2" charset="-122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FF0000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Inferential Statistics </a:t>
            </a:r>
            <a:r>
              <a:rPr lang="th-TH" altLang="zh-CN" sz="4400" b="1" smtClean="0">
                <a:solidFill>
                  <a:srgbClr val="FF0000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(</a:t>
            </a:r>
            <a:r>
              <a:rPr lang="th-TH" altLang="zh-CN" sz="4400" b="1" smtClean="0">
                <a:solidFill>
                  <a:srgbClr val="CC00FF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ถ้า</a:t>
            </a:r>
            <a:r>
              <a:rPr lang="th-TH" altLang="zh-CN" sz="4400" b="1" smtClean="0">
                <a:latin typeface="Tahoma" pitchFamily="34" charset="0"/>
                <a:ea typeface="SimSun" pitchFamily="2" charset="-122"/>
                <a:cs typeface="Tahoma" pitchFamily="34" charset="0"/>
              </a:rPr>
              <a:t>ดี</a:t>
            </a:r>
            <a:r>
              <a:rPr lang="th-TH" altLang="zh-CN" sz="4400" b="1" smtClean="0">
                <a:solidFill>
                  <a:srgbClr val="FF0000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)</a:t>
            </a:r>
            <a:endParaRPr lang="th-TH" altLang="zh-CN" sz="4400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th-TH" altLang="zh-CN" sz="18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altLang="zh-CN" sz="44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th-TH" altLang="zh-CN" sz="18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th-TH" sz="4400" smtClean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79389" y="228600"/>
            <a:ext cx="8126412" cy="958850"/>
          </a:xfrm>
          <a:solidFill>
            <a:srgbClr val="FFC000"/>
          </a:solidFill>
        </p:spPr>
        <p:txBody>
          <a:bodyPr/>
          <a:lstStyle/>
          <a:p>
            <a:pPr eaLnBrk="1" hangingPunct="1">
              <a:lnSpc>
                <a:spcPct val="75000"/>
              </a:lnSpc>
            </a:pPr>
            <a:r>
              <a:rPr lang="th-TH" sz="40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การวิเคราะห์ข้อมูล </a:t>
            </a:r>
            <a:r>
              <a:rPr lang="th-TH" sz="4000" b="1" u="sn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สถิติที่ใช้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sz="quarter" idx="1"/>
          </p:nvPr>
        </p:nvSpPr>
        <p:spPr>
          <a:xfrm>
            <a:off x="179388" y="1295400"/>
            <a:ext cx="8785225" cy="5410200"/>
          </a:xfrm>
          <a:solidFill>
            <a:srgbClr val="66FFFF"/>
          </a:solidFill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endParaRPr lang="th-TH" sz="900" b="1" u="sng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ดังนี้</a:t>
            </a:r>
            <a:endParaRPr lang="en-US" sz="2400" b="1" u="sng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400" b="1" smtClean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ข้อมูลลักษณะทั่วไปของประชากร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วิเคราะห์ด้วย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altLang="zh-CN" sz="20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Descriptive Statistics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การเปรียบเทียบข้อมูล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ลักษณะทั่วไปของประชากร</a:t>
            </a:r>
            <a:endParaRPr lang="th-TH" sz="2400" b="1" smtClean="0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ระหว่าง ก่อน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หลัง การทดลอง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วิเคราะห์ด้วย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altLang="zh-CN" sz="20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</a:rPr>
              <a:t>Descriptive Statistics </a:t>
            </a:r>
            <a:r>
              <a:rPr lang="th-TH" altLang="zh-CN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en-US" altLang="zh-CN" sz="20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en-US" altLang="zh-CN" sz="2000" b="1" smtClean="0">
              <a:solidFill>
                <a:srgbClr val="0000CC"/>
              </a:solidFill>
              <a:latin typeface="Tahoma" pitchFamily="34" charset="0"/>
              <a:ea typeface="SimSun" pitchFamily="2" charset="-122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การเปรียบเทียบข้อมูล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ผลการดำเนินงาน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smtClean="0">
                <a:latin typeface="Tahoma" pitchFamily="34" charset="0"/>
                <a:cs typeface="Tahoma" pitchFamily="34" charset="0"/>
              </a:rPr>
              <a:t>ระหว่าง ก่อน </a:t>
            </a: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th-TH" sz="2000" b="1" smtClean="0">
                <a:latin typeface="Tahoma" pitchFamily="34" charset="0"/>
                <a:cs typeface="Tahoma" pitchFamily="34" charset="0"/>
              </a:rPr>
              <a:t> หลัง การทดลอง </a:t>
            </a: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เชิงปริมาณ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u="sng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วิเคราะห์ด้วย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altLang="zh-CN" sz="20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</a:rPr>
              <a:t>Descriptive Statistics</a:t>
            </a:r>
            <a:r>
              <a:rPr lang="th-TH" altLang="zh-CN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altLang="zh-CN" sz="2000" b="1" smtClean="0">
                <a:solidFill>
                  <a:srgbClr val="FF0000"/>
                </a:solidFill>
                <a:latin typeface="Tahoma" pitchFamily="34" charset="0"/>
                <a:ea typeface="SimSun" pitchFamily="2" charset="-122"/>
              </a:rPr>
              <a:t>Inferential Statistics</a:t>
            </a:r>
            <a:r>
              <a:rPr lang="th-TH" altLang="zh-CN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altLang="zh-CN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altLang="zh-CN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zh-CN" sz="20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en-US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4.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การเปรียบเทียบข้อมูล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ผลการดำเนินงาน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เชิงคุณภาพ</a:t>
            </a:r>
            <a:endParaRPr lang="th-TH" sz="2400" b="1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smtClean="0">
                <a:latin typeface="Tahoma" pitchFamily="34" charset="0"/>
                <a:cs typeface="Tahoma" pitchFamily="34" charset="0"/>
              </a:rPr>
              <a:t>ระหว่าง ก่อน </a:t>
            </a: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th-TH" sz="2000" b="1" smtClean="0">
                <a:latin typeface="Tahoma" pitchFamily="34" charset="0"/>
                <a:cs typeface="Tahoma" pitchFamily="34" charset="0"/>
              </a:rPr>
              <a:t> หลัง การทดลอง</a:t>
            </a:r>
            <a:endParaRPr lang="th-TH" sz="2000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th-TH" sz="2000" b="1" u="sng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วิเคราะห์ด้วย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altLang="zh-CN" sz="20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</a:rPr>
              <a:t>Descriptive Statistics</a:t>
            </a:r>
            <a:r>
              <a:rPr lang="th-TH" altLang="zh-CN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และ</a:t>
            </a:r>
            <a:r>
              <a:rPr lang="th-TH" altLang="zh-CN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zh-CN" sz="20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en-US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ข้อมูลเชิงคุณภาพ </a:t>
            </a:r>
            <a:r>
              <a:rPr lang="th-TH" sz="2400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วิเคราะห์ด้วย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zh-CN" sz="24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en-US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ChangeArrowheads="1"/>
          </p:cNvSpPr>
          <p:nvPr/>
        </p:nvSpPr>
        <p:spPr bwMode="auto">
          <a:xfrm>
            <a:off x="152400" y="431800"/>
            <a:ext cx="89154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7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๔</a:t>
            </a:r>
            <a:r>
              <a:rPr lang="en-US" sz="7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th-TH" sz="7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การปรับใช้</a:t>
            </a:r>
          </a:p>
          <a:p>
            <a:pPr algn="ctr"/>
            <a:r>
              <a:rPr lang="en-US" sz="3600" b="1">
                <a:latin typeface="Tahoma" pitchFamily="34" charset="0"/>
                <a:cs typeface="Tahoma" pitchFamily="34" charset="0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Utilizing</a:t>
            </a:r>
            <a:r>
              <a:rPr lang="en-US" sz="3600" b="1">
                <a:latin typeface="Tahoma" pitchFamily="34" charset="0"/>
                <a:cs typeface="Tahoma" pitchFamily="34" charset="0"/>
              </a:rPr>
              <a:t>)</a:t>
            </a:r>
            <a:endParaRPr lang="th-TH" sz="36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5400" b="1">
                <a:latin typeface="Tahoma" pitchFamily="34" charset="0"/>
                <a:cs typeface="Tahoma" pitchFamily="34" charset="0"/>
              </a:rPr>
              <a:t>ผลงานวิจัย</a:t>
            </a:r>
          </a:p>
          <a:p>
            <a:pPr algn="ctr"/>
            <a:r>
              <a:rPr lang="th-TH" sz="5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ในการปรับปรุง</a:t>
            </a:r>
          </a:p>
          <a:p>
            <a:pPr algn="ctr"/>
            <a:r>
              <a:rPr lang="th-TH" sz="5400" b="1"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5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พัฒนา</a:t>
            </a:r>
          </a:p>
          <a:p>
            <a:pPr algn="ctr"/>
            <a:r>
              <a:rPr lang="th-TH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งานประจำ</a:t>
            </a:r>
          </a:p>
          <a:p>
            <a:pPr algn="ctr"/>
            <a:r>
              <a:rPr lang="th-TH" sz="5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ตามภารกิจ</a:t>
            </a:r>
            <a:endParaRPr lang="th-TH" sz="18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39150" cy="868362"/>
          </a:xfrm>
          <a:ln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สิ่งที่ได้จากการวิจัยครั้งนี้</a:t>
            </a:r>
          </a:p>
        </p:txBody>
      </p:sp>
      <p:sp>
        <p:nvSpPr>
          <p:cNvPr id="43011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1219200"/>
            <a:ext cx="843915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1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.ได้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รูปแบบ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ระบบงาน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วิธีการ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ใหม่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การดำเนินงาน......... ...............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ที่ได้ผ่านการนำไปใช้จริงในพื้นที่แล้ว 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รวม.....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ปี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.ได้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ประสบการณ์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ในการดำเนินงานพัฒนางาน............. อย่างต่อเนื่อง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รวม.....ปี</a:t>
            </a:r>
          </a:p>
          <a:p>
            <a:pPr>
              <a:buFontTx/>
              <a:buNone/>
            </a:pP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.ได้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ข้อมูลที่เกี่ยวข้องกับ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การดำเนินงาน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ผลการดำเนิน งาน </a:t>
            </a:r>
            <a:r>
              <a:rPr lang="th-TH" sz="2400" b="1" smtClean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ในการพัฒนางาน..........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อย่างต่อเนื่อง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รวม.....ปี</a:t>
            </a:r>
          </a:p>
          <a:p>
            <a:pPr>
              <a:buFontTx/>
              <a:buNone/>
            </a:pPr>
            <a:r>
              <a:rPr lang="en-US" sz="2400" b="1" smtClean="0">
                <a:latin typeface="Tahoma" pitchFamily="34" charset="0"/>
                <a:cs typeface="Tahoma" pitchFamily="34" charset="0"/>
              </a:rPr>
              <a:t>4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.ได้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ความรู้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ที่เกี่ยวข้องกับงาน.......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การวิเคราะห์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การกำหนดตัวชี้วัด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การสร้างเครื่องมือวัด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การวัดผลการดำเนินงาน </a:t>
            </a:r>
            <a:r>
              <a:rPr lang="th-TH" sz="2400" b="1" smtClean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การประเมินผลการดำเนินงาน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การพัฒนาอย่างต่อเนื่อง</a:t>
            </a:r>
          </a:p>
          <a:p>
            <a:pPr>
              <a:buFontTx/>
              <a:buNone/>
            </a:pPr>
            <a:r>
              <a:rPr lang="en-US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.ได้ความคิดที่สร้างสรรค์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ประสบการณ์จริง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ในการพัฒนางาน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ด้วยทรัพยากรที่มีอยู่</a:t>
            </a: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6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.ได้ประสบการณ์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การทำวิจัยเพื่อการแก้ปัญหา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ที่ได้ผลจริง</a:t>
            </a:r>
          </a:p>
        </p:txBody>
      </p:sp>
      <p:sp>
        <p:nvSpPr>
          <p:cNvPr id="43012" name="Rectangle 582"/>
          <p:cNvSpPr>
            <a:spLocks noChangeArrowheads="1"/>
          </p:cNvSpPr>
          <p:nvPr/>
        </p:nvSpPr>
        <p:spPr bwMode="auto">
          <a:xfrm>
            <a:off x="152400" y="6197600"/>
            <a:ext cx="8839200" cy="5222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ตาม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Principle </a:t>
            </a:r>
            <a:r>
              <a:rPr lang="en-US" sz="2800" b="1">
                <a:latin typeface="Tahoma" pitchFamily="34" charset="0"/>
                <a:cs typeface="Tahoma" pitchFamily="34" charset="0"/>
              </a:rPr>
              <a:t>of 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Utilizing</a:t>
            </a:r>
            <a:endParaRPr lang="th-TH" sz="2800">
              <a:solidFill>
                <a:srgbClr val="0000FF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87413" y="217488"/>
            <a:ext cx="7510462" cy="6497637"/>
            <a:chOff x="559" y="137"/>
            <a:chExt cx="4731" cy="4093"/>
          </a:xfrm>
        </p:grpSpPr>
        <p:grpSp>
          <p:nvGrpSpPr>
            <p:cNvPr id="44038" name="Group 3"/>
            <p:cNvGrpSpPr>
              <a:grpSpLocks/>
            </p:cNvGrpSpPr>
            <p:nvPr/>
          </p:nvGrpSpPr>
          <p:grpSpPr bwMode="auto">
            <a:xfrm>
              <a:off x="4559" y="238"/>
              <a:ext cx="731" cy="2936"/>
              <a:chOff x="4559" y="238"/>
              <a:chExt cx="731" cy="2936"/>
            </a:xfrm>
          </p:grpSpPr>
          <p:sp>
            <p:nvSpPr>
              <p:cNvPr id="44313" name="Freeform 4"/>
              <p:cNvSpPr>
                <a:spLocks/>
              </p:cNvSpPr>
              <p:nvPr/>
            </p:nvSpPr>
            <p:spPr bwMode="auto">
              <a:xfrm>
                <a:off x="5252" y="59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4" name="Freeform 5"/>
              <p:cNvSpPr>
                <a:spLocks/>
              </p:cNvSpPr>
              <p:nvPr/>
            </p:nvSpPr>
            <p:spPr bwMode="auto">
              <a:xfrm>
                <a:off x="5252" y="60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5" name="Freeform 6"/>
              <p:cNvSpPr>
                <a:spLocks/>
              </p:cNvSpPr>
              <p:nvPr/>
            </p:nvSpPr>
            <p:spPr bwMode="auto">
              <a:xfrm>
                <a:off x="5252" y="61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6" name="Freeform 7"/>
              <p:cNvSpPr>
                <a:spLocks/>
              </p:cNvSpPr>
              <p:nvPr/>
            </p:nvSpPr>
            <p:spPr bwMode="auto">
              <a:xfrm>
                <a:off x="5252" y="623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7" name="Freeform 8"/>
              <p:cNvSpPr>
                <a:spLocks/>
              </p:cNvSpPr>
              <p:nvPr/>
            </p:nvSpPr>
            <p:spPr bwMode="auto">
              <a:xfrm>
                <a:off x="5252" y="63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8" name="Freeform 9"/>
              <p:cNvSpPr>
                <a:spLocks/>
              </p:cNvSpPr>
              <p:nvPr/>
            </p:nvSpPr>
            <p:spPr bwMode="auto">
              <a:xfrm>
                <a:off x="5252" y="64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19" name="Freeform 10"/>
              <p:cNvSpPr>
                <a:spLocks/>
              </p:cNvSpPr>
              <p:nvPr/>
            </p:nvSpPr>
            <p:spPr bwMode="auto">
              <a:xfrm>
                <a:off x="5252" y="652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0" name="Freeform 11"/>
              <p:cNvSpPr>
                <a:spLocks/>
              </p:cNvSpPr>
              <p:nvPr/>
            </p:nvSpPr>
            <p:spPr bwMode="auto">
              <a:xfrm>
                <a:off x="5252" y="66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1" name="Freeform 12"/>
              <p:cNvSpPr>
                <a:spLocks/>
              </p:cNvSpPr>
              <p:nvPr/>
            </p:nvSpPr>
            <p:spPr bwMode="auto">
              <a:xfrm>
                <a:off x="5252" y="672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2" name="Freeform 13"/>
              <p:cNvSpPr>
                <a:spLocks/>
              </p:cNvSpPr>
              <p:nvPr/>
            </p:nvSpPr>
            <p:spPr bwMode="auto">
              <a:xfrm>
                <a:off x="5252" y="682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3" name="Freeform 14"/>
              <p:cNvSpPr>
                <a:spLocks/>
              </p:cNvSpPr>
              <p:nvPr/>
            </p:nvSpPr>
            <p:spPr bwMode="auto">
              <a:xfrm>
                <a:off x="5252" y="691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4" name="Freeform 15"/>
              <p:cNvSpPr>
                <a:spLocks/>
              </p:cNvSpPr>
              <p:nvPr/>
            </p:nvSpPr>
            <p:spPr bwMode="auto">
              <a:xfrm>
                <a:off x="5252" y="70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5" name="Freeform 16"/>
              <p:cNvSpPr>
                <a:spLocks/>
              </p:cNvSpPr>
              <p:nvPr/>
            </p:nvSpPr>
            <p:spPr bwMode="auto">
              <a:xfrm>
                <a:off x="5252" y="71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6" name="Freeform 17"/>
              <p:cNvSpPr>
                <a:spLocks/>
              </p:cNvSpPr>
              <p:nvPr/>
            </p:nvSpPr>
            <p:spPr bwMode="auto">
              <a:xfrm>
                <a:off x="5252" y="72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7" name="Freeform 18"/>
              <p:cNvSpPr>
                <a:spLocks/>
              </p:cNvSpPr>
              <p:nvPr/>
            </p:nvSpPr>
            <p:spPr bwMode="auto">
              <a:xfrm>
                <a:off x="5252" y="73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8" name="Freeform 19"/>
              <p:cNvSpPr>
                <a:spLocks/>
              </p:cNvSpPr>
              <p:nvPr/>
            </p:nvSpPr>
            <p:spPr bwMode="auto">
              <a:xfrm>
                <a:off x="5252" y="739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29" name="Freeform 20"/>
              <p:cNvSpPr>
                <a:spLocks/>
              </p:cNvSpPr>
              <p:nvPr/>
            </p:nvSpPr>
            <p:spPr bwMode="auto">
              <a:xfrm>
                <a:off x="5252" y="75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0" name="Freeform 21"/>
              <p:cNvSpPr>
                <a:spLocks/>
              </p:cNvSpPr>
              <p:nvPr/>
            </p:nvSpPr>
            <p:spPr bwMode="auto">
              <a:xfrm>
                <a:off x="5252" y="75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1" name="Freeform 22"/>
              <p:cNvSpPr>
                <a:spLocks/>
              </p:cNvSpPr>
              <p:nvPr/>
            </p:nvSpPr>
            <p:spPr bwMode="auto">
              <a:xfrm>
                <a:off x="5252" y="770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2" name="Freeform 23"/>
              <p:cNvSpPr>
                <a:spLocks/>
              </p:cNvSpPr>
              <p:nvPr/>
            </p:nvSpPr>
            <p:spPr bwMode="auto">
              <a:xfrm>
                <a:off x="5252" y="77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3" name="Freeform 24"/>
              <p:cNvSpPr>
                <a:spLocks/>
              </p:cNvSpPr>
              <p:nvPr/>
            </p:nvSpPr>
            <p:spPr bwMode="auto">
              <a:xfrm>
                <a:off x="5252" y="78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4" name="Freeform 25"/>
              <p:cNvSpPr>
                <a:spLocks/>
              </p:cNvSpPr>
              <p:nvPr/>
            </p:nvSpPr>
            <p:spPr bwMode="auto">
              <a:xfrm>
                <a:off x="5252" y="79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5" name="Freeform 26"/>
              <p:cNvSpPr>
                <a:spLocks/>
              </p:cNvSpPr>
              <p:nvPr/>
            </p:nvSpPr>
            <p:spPr bwMode="auto">
              <a:xfrm>
                <a:off x="5252" y="80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6" name="Freeform 27"/>
              <p:cNvSpPr>
                <a:spLocks/>
              </p:cNvSpPr>
              <p:nvPr/>
            </p:nvSpPr>
            <p:spPr bwMode="auto">
              <a:xfrm>
                <a:off x="5252" y="81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7" name="Freeform 28"/>
              <p:cNvSpPr>
                <a:spLocks/>
              </p:cNvSpPr>
              <p:nvPr/>
            </p:nvSpPr>
            <p:spPr bwMode="auto">
              <a:xfrm>
                <a:off x="5252" y="82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8" name="Freeform 29"/>
              <p:cNvSpPr>
                <a:spLocks/>
              </p:cNvSpPr>
              <p:nvPr/>
            </p:nvSpPr>
            <p:spPr bwMode="auto">
              <a:xfrm>
                <a:off x="5252" y="83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39" name="Freeform 30"/>
              <p:cNvSpPr>
                <a:spLocks/>
              </p:cNvSpPr>
              <p:nvPr/>
            </p:nvSpPr>
            <p:spPr bwMode="auto">
              <a:xfrm>
                <a:off x="5252" y="84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0" name="Freeform 31"/>
              <p:cNvSpPr>
                <a:spLocks/>
              </p:cNvSpPr>
              <p:nvPr/>
            </p:nvSpPr>
            <p:spPr bwMode="auto">
              <a:xfrm>
                <a:off x="5252" y="857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1" name="Freeform 32"/>
              <p:cNvSpPr>
                <a:spLocks/>
              </p:cNvSpPr>
              <p:nvPr/>
            </p:nvSpPr>
            <p:spPr bwMode="auto">
              <a:xfrm>
                <a:off x="5252" y="866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2" name="Freeform 33"/>
              <p:cNvSpPr>
                <a:spLocks/>
              </p:cNvSpPr>
              <p:nvPr/>
            </p:nvSpPr>
            <p:spPr bwMode="auto">
              <a:xfrm>
                <a:off x="5252" y="87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3" name="Freeform 34"/>
              <p:cNvSpPr>
                <a:spLocks/>
              </p:cNvSpPr>
              <p:nvPr/>
            </p:nvSpPr>
            <p:spPr bwMode="auto">
              <a:xfrm>
                <a:off x="5252" y="88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4" name="Freeform 35"/>
              <p:cNvSpPr>
                <a:spLocks/>
              </p:cNvSpPr>
              <p:nvPr/>
            </p:nvSpPr>
            <p:spPr bwMode="auto">
              <a:xfrm>
                <a:off x="5252" y="89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5" name="Freeform 36"/>
              <p:cNvSpPr>
                <a:spLocks/>
              </p:cNvSpPr>
              <p:nvPr/>
            </p:nvSpPr>
            <p:spPr bwMode="auto">
              <a:xfrm>
                <a:off x="5252" y="90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6" name="Freeform 37"/>
              <p:cNvSpPr>
                <a:spLocks/>
              </p:cNvSpPr>
              <p:nvPr/>
            </p:nvSpPr>
            <p:spPr bwMode="auto">
              <a:xfrm>
                <a:off x="5252" y="915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7" name="Freeform 38"/>
              <p:cNvSpPr>
                <a:spLocks/>
              </p:cNvSpPr>
              <p:nvPr/>
            </p:nvSpPr>
            <p:spPr bwMode="auto">
              <a:xfrm>
                <a:off x="5252" y="925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8" name="Freeform 39"/>
              <p:cNvSpPr>
                <a:spLocks/>
              </p:cNvSpPr>
              <p:nvPr/>
            </p:nvSpPr>
            <p:spPr bwMode="auto">
              <a:xfrm>
                <a:off x="5252" y="93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49" name="Freeform 40"/>
              <p:cNvSpPr>
                <a:spLocks/>
              </p:cNvSpPr>
              <p:nvPr/>
            </p:nvSpPr>
            <p:spPr bwMode="auto">
              <a:xfrm>
                <a:off x="5252" y="94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0" name="Freeform 41"/>
              <p:cNvSpPr>
                <a:spLocks/>
              </p:cNvSpPr>
              <p:nvPr/>
            </p:nvSpPr>
            <p:spPr bwMode="auto">
              <a:xfrm>
                <a:off x="5252" y="95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1" name="Freeform 42"/>
              <p:cNvSpPr>
                <a:spLocks/>
              </p:cNvSpPr>
              <p:nvPr/>
            </p:nvSpPr>
            <p:spPr bwMode="auto">
              <a:xfrm>
                <a:off x="5252" y="964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2" name="Freeform 43"/>
              <p:cNvSpPr>
                <a:spLocks/>
              </p:cNvSpPr>
              <p:nvPr/>
            </p:nvSpPr>
            <p:spPr bwMode="auto">
              <a:xfrm>
                <a:off x="5252" y="97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3" name="Freeform 44"/>
              <p:cNvSpPr>
                <a:spLocks/>
              </p:cNvSpPr>
              <p:nvPr/>
            </p:nvSpPr>
            <p:spPr bwMode="auto">
              <a:xfrm>
                <a:off x="5252" y="982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4" name="Freeform 45"/>
              <p:cNvSpPr>
                <a:spLocks/>
              </p:cNvSpPr>
              <p:nvPr/>
            </p:nvSpPr>
            <p:spPr bwMode="auto">
              <a:xfrm>
                <a:off x="5252" y="99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5" name="Freeform 46"/>
              <p:cNvSpPr>
                <a:spLocks/>
              </p:cNvSpPr>
              <p:nvPr/>
            </p:nvSpPr>
            <p:spPr bwMode="auto">
              <a:xfrm>
                <a:off x="5252" y="100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6" name="Freeform 47"/>
              <p:cNvSpPr>
                <a:spLocks/>
              </p:cNvSpPr>
              <p:nvPr/>
            </p:nvSpPr>
            <p:spPr bwMode="auto">
              <a:xfrm>
                <a:off x="5252" y="1013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7" name="Freeform 48"/>
              <p:cNvSpPr>
                <a:spLocks/>
              </p:cNvSpPr>
              <p:nvPr/>
            </p:nvSpPr>
            <p:spPr bwMode="auto">
              <a:xfrm>
                <a:off x="5252" y="102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8" name="Freeform 49"/>
              <p:cNvSpPr>
                <a:spLocks/>
              </p:cNvSpPr>
              <p:nvPr/>
            </p:nvSpPr>
            <p:spPr bwMode="auto">
              <a:xfrm>
                <a:off x="5252" y="103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59" name="Freeform 50"/>
              <p:cNvSpPr>
                <a:spLocks/>
              </p:cNvSpPr>
              <p:nvPr/>
            </p:nvSpPr>
            <p:spPr bwMode="auto">
              <a:xfrm>
                <a:off x="5252" y="104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0" name="Freeform 51"/>
              <p:cNvSpPr>
                <a:spLocks/>
              </p:cNvSpPr>
              <p:nvPr/>
            </p:nvSpPr>
            <p:spPr bwMode="auto">
              <a:xfrm>
                <a:off x="5252" y="105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1" name="Freeform 52"/>
              <p:cNvSpPr>
                <a:spLocks/>
              </p:cNvSpPr>
              <p:nvPr/>
            </p:nvSpPr>
            <p:spPr bwMode="auto">
              <a:xfrm>
                <a:off x="5252" y="106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2" name="Freeform 53"/>
              <p:cNvSpPr>
                <a:spLocks/>
              </p:cNvSpPr>
              <p:nvPr/>
            </p:nvSpPr>
            <p:spPr bwMode="auto">
              <a:xfrm>
                <a:off x="5252" y="107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3" name="Freeform 54"/>
              <p:cNvSpPr>
                <a:spLocks/>
              </p:cNvSpPr>
              <p:nvPr/>
            </p:nvSpPr>
            <p:spPr bwMode="auto">
              <a:xfrm>
                <a:off x="5252" y="1081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4" name="Freeform 55"/>
              <p:cNvSpPr>
                <a:spLocks/>
              </p:cNvSpPr>
              <p:nvPr/>
            </p:nvSpPr>
            <p:spPr bwMode="auto">
              <a:xfrm>
                <a:off x="5252" y="109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5" name="Freeform 56"/>
              <p:cNvSpPr>
                <a:spLocks/>
              </p:cNvSpPr>
              <p:nvPr/>
            </p:nvSpPr>
            <p:spPr bwMode="auto">
              <a:xfrm>
                <a:off x="5252" y="110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6" name="Freeform 57"/>
              <p:cNvSpPr>
                <a:spLocks/>
              </p:cNvSpPr>
              <p:nvPr/>
            </p:nvSpPr>
            <p:spPr bwMode="auto">
              <a:xfrm>
                <a:off x="5252" y="110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7" name="Freeform 58"/>
              <p:cNvSpPr>
                <a:spLocks/>
              </p:cNvSpPr>
              <p:nvPr/>
            </p:nvSpPr>
            <p:spPr bwMode="auto">
              <a:xfrm>
                <a:off x="5252" y="111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8" name="Freeform 59"/>
              <p:cNvSpPr>
                <a:spLocks/>
              </p:cNvSpPr>
              <p:nvPr/>
            </p:nvSpPr>
            <p:spPr bwMode="auto">
              <a:xfrm>
                <a:off x="5252" y="112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69" name="Freeform 60"/>
              <p:cNvSpPr>
                <a:spLocks/>
              </p:cNvSpPr>
              <p:nvPr/>
            </p:nvSpPr>
            <p:spPr bwMode="auto">
              <a:xfrm>
                <a:off x="5252" y="113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0" name="Freeform 61"/>
              <p:cNvSpPr>
                <a:spLocks/>
              </p:cNvSpPr>
              <p:nvPr/>
            </p:nvSpPr>
            <p:spPr bwMode="auto">
              <a:xfrm>
                <a:off x="5252" y="114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1" name="Freeform 62"/>
              <p:cNvSpPr>
                <a:spLocks/>
              </p:cNvSpPr>
              <p:nvPr/>
            </p:nvSpPr>
            <p:spPr bwMode="auto">
              <a:xfrm>
                <a:off x="5252" y="1158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2" name="Freeform 63"/>
              <p:cNvSpPr>
                <a:spLocks/>
              </p:cNvSpPr>
              <p:nvPr/>
            </p:nvSpPr>
            <p:spPr bwMode="auto">
              <a:xfrm>
                <a:off x="5252" y="116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3" name="Freeform 64"/>
              <p:cNvSpPr>
                <a:spLocks/>
              </p:cNvSpPr>
              <p:nvPr/>
            </p:nvSpPr>
            <p:spPr bwMode="auto">
              <a:xfrm>
                <a:off x="5252" y="1177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4" name="Freeform 65"/>
              <p:cNvSpPr>
                <a:spLocks/>
              </p:cNvSpPr>
              <p:nvPr/>
            </p:nvSpPr>
            <p:spPr bwMode="auto">
              <a:xfrm>
                <a:off x="5252" y="118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5" name="Freeform 66"/>
              <p:cNvSpPr>
                <a:spLocks/>
              </p:cNvSpPr>
              <p:nvPr/>
            </p:nvSpPr>
            <p:spPr bwMode="auto">
              <a:xfrm>
                <a:off x="5252" y="119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6" name="Freeform 67"/>
              <p:cNvSpPr>
                <a:spLocks/>
              </p:cNvSpPr>
              <p:nvPr/>
            </p:nvSpPr>
            <p:spPr bwMode="auto">
              <a:xfrm>
                <a:off x="5252" y="120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7" name="Freeform 68"/>
              <p:cNvSpPr>
                <a:spLocks/>
              </p:cNvSpPr>
              <p:nvPr/>
            </p:nvSpPr>
            <p:spPr bwMode="auto">
              <a:xfrm>
                <a:off x="5252" y="121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8" name="Freeform 69"/>
              <p:cNvSpPr>
                <a:spLocks/>
              </p:cNvSpPr>
              <p:nvPr/>
            </p:nvSpPr>
            <p:spPr bwMode="auto">
              <a:xfrm>
                <a:off x="5252" y="122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79" name="Freeform 70"/>
              <p:cNvSpPr>
                <a:spLocks/>
              </p:cNvSpPr>
              <p:nvPr/>
            </p:nvSpPr>
            <p:spPr bwMode="auto">
              <a:xfrm>
                <a:off x="5252" y="123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0" name="Freeform 71"/>
              <p:cNvSpPr>
                <a:spLocks/>
              </p:cNvSpPr>
              <p:nvPr/>
            </p:nvSpPr>
            <p:spPr bwMode="auto">
              <a:xfrm>
                <a:off x="5252" y="124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1" name="Freeform 72"/>
              <p:cNvSpPr>
                <a:spLocks/>
              </p:cNvSpPr>
              <p:nvPr/>
            </p:nvSpPr>
            <p:spPr bwMode="auto">
              <a:xfrm>
                <a:off x="5252" y="1256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2" name="Freeform 73"/>
              <p:cNvSpPr>
                <a:spLocks/>
              </p:cNvSpPr>
              <p:nvPr/>
            </p:nvSpPr>
            <p:spPr bwMode="auto">
              <a:xfrm>
                <a:off x="5252" y="126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3" name="Freeform 74"/>
              <p:cNvSpPr>
                <a:spLocks/>
              </p:cNvSpPr>
              <p:nvPr/>
            </p:nvSpPr>
            <p:spPr bwMode="auto">
              <a:xfrm>
                <a:off x="5252" y="1275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4" name="Freeform 75"/>
              <p:cNvSpPr>
                <a:spLocks/>
              </p:cNvSpPr>
              <p:nvPr/>
            </p:nvSpPr>
            <p:spPr bwMode="auto">
              <a:xfrm>
                <a:off x="5252" y="128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5" name="Freeform 76"/>
              <p:cNvSpPr>
                <a:spLocks/>
              </p:cNvSpPr>
              <p:nvPr/>
            </p:nvSpPr>
            <p:spPr bwMode="auto">
              <a:xfrm>
                <a:off x="5252" y="129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6" name="Freeform 77"/>
              <p:cNvSpPr>
                <a:spLocks/>
              </p:cNvSpPr>
              <p:nvPr/>
            </p:nvSpPr>
            <p:spPr bwMode="auto">
              <a:xfrm>
                <a:off x="5252" y="1304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7" name="Freeform 78"/>
              <p:cNvSpPr>
                <a:spLocks/>
              </p:cNvSpPr>
              <p:nvPr/>
            </p:nvSpPr>
            <p:spPr bwMode="auto">
              <a:xfrm>
                <a:off x="5252" y="131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8" name="Freeform 79"/>
              <p:cNvSpPr>
                <a:spLocks/>
              </p:cNvSpPr>
              <p:nvPr/>
            </p:nvSpPr>
            <p:spPr bwMode="auto">
              <a:xfrm>
                <a:off x="5252" y="1324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89" name="Freeform 80"/>
              <p:cNvSpPr>
                <a:spLocks/>
              </p:cNvSpPr>
              <p:nvPr/>
            </p:nvSpPr>
            <p:spPr bwMode="auto">
              <a:xfrm>
                <a:off x="5252" y="133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0" name="Freeform 81"/>
              <p:cNvSpPr>
                <a:spLocks/>
              </p:cNvSpPr>
              <p:nvPr/>
            </p:nvSpPr>
            <p:spPr bwMode="auto">
              <a:xfrm>
                <a:off x="5252" y="134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1" name="Freeform 82"/>
              <p:cNvSpPr>
                <a:spLocks/>
              </p:cNvSpPr>
              <p:nvPr/>
            </p:nvSpPr>
            <p:spPr bwMode="auto">
              <a:xfrm>
                <a:off x="5252" y="1352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2" name="Freeform 83"/>
              <p:cNvSpPr>
                <a:spLocks/>
              </p:cNvSpPr>
              <p:nvPr/>
            </p:nvSpPr>
            <p:spPr bwMode="auto">
              <a:xfrm>
                <a:off x="5252" y="136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3" name="Freeform 84"/>
              <p:cNvSpPr>
                <a:spLocks/>
              </p:cNvSpPr>
              <p:nvPr/>
            </p:nvSpPr>
            <p:spPr bwMode="auto">
              <a:xfrm>
                <a:off x="5252" y="137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4" name="Freeform 85"/>
              <p:cNvSpPr>
                <a:spLocks/>
              </p:cNvSpPr>
              <p:nvPr/>
            </p:nvSpPr>
            <p:spPr bwMode="auto">
              <a:xfrm>
                <a:off x="5252" y="138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5" name="Freeform 86"/>
              <p:cNvSpPr>
                <a:spLocks/>
              </p:cNvSpPr>
              <p:nvPr/>
            </p:nvSpPr>
            <p:spPr bwMode="auto">
              <a:xfrm>
                <a:off x="5252" y="139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6" name="Freeform 87"/>
              <p:cNvSpPr>
                <a:spLocks/>
              </p:cNvSpPr>
              <p:nvPr/>
            </p:nvSpPr>
            <p:spPr bwMode="auto">
              <a:xfrm>
                <a:off x="5252" y="140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7" name="Freeform 88"/>
              <p:cNvSpPr>
                <a:spLocks/>
              </p:cNvSpPr>
              <p:nvPr/>
            </p:nvSpPr>
            <p:spPr bwMode="auto">
              <a:xfrm>
                <a:off x="5252" y="1411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8" name="Freeform 89"/>
              <p:cNvSpPr>
                <a:spLocks/>
              </p:cNvSpPr>
              <p:nvPr/>
            </p:nvSpPr>
            <p:spPr bwMode="auto">
              <a:xfrm>
                <a:off x="5252" y="1420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99" name="Freeform 90"/>
              <p:cNvSpPr>
                <a:spLocks/>
              </p:cNvSpPr>
              <p:nvPr/>
            </p:nvSpPr>
            <p:spPr bwMode="auto">
              <a:xfrm>
                <a:off x="5252" y="143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0" name="Freeform 91"/>
              <p:cNvSpPr>
                <a:spLocks/>
              </p:cNvSpPr>
              <p:nvPr/>
            </p:nvSpPr>
            <p:spPr bwMode="auto">
              <a:xfrm>
                <a:off x="5252" y="1439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1" name="Freeform 92"/>
              <p:cNvSpPr>
                <a:spLocks/>
              </p:cNvSpPr>
              <p:nvPr/>
            </p:nvSpPr>
            <p:spPr bwMode="auto">
              <a:xfrm>
                <a:off x="5252" y="1450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2" name="Freeform 93"/>
              <p:cNvSpPr>
                <a:spLocks/>
              </p:cNvSpPr>
              <p:nvPr/>
            </p:nvSpPr>
            <p:spPr bwMode="auto">
              <a:xfrm>
                <a:off x="5252" y="145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3" name="Freeform 94"/>
              <p:cNvSpPr>
                <a:spLocks/>
              </p:cNvSpPr>
              <p:nvPr/>
            </p:nvSpPr>
            <p:spPr bwMode="auto">
              <a:xfrm>
                <a:off x="5252" y="1470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4" name="Freeform 95"/>
              <p:cNvSpPr>
                <a:spLocks/>
              </p:cNvSpPr>
              <p:nvPr/>
            </p:nvSpPr>
            <p:spPr bwMode="auto">
              <a:xfrm>
                <a:off x="5252" y="147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5" name="Freeform 96"/>
              <p:cNvSpPr>
                <a:spLocks/>
              </p:cNvSpPr>
              <p:nvPr/>
            </p:nvSpPr>
            <p:spPr bwMode="auto">
              <a:xfrm>
                <a:off x="5252" y="148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6" name="Freeform 97"/>
              <p:cNvSpPr>
                <a:spLocks/>
              </p:cNvSpPr>
              <p:nvPr/>
            </p:nvSpPr>
            <p:spPr bwMode="auto">
              <a:xfrm>
                <a:off x="5252" y="149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7" name="Freeform 98"/>
              <p:cNvSpPr>
                <a:spLocks/>
              </p:cNvSpPr>
              <p:nvPr/>
            </p:nvSpPr>
            <p:spPr bwMode="auto">
              <a:xfrm>
                <a:off x="5252" y="150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8" name="Freeform 99"/>
              <p:cNvSpPr>
                <a:spLocks/>
              </p:cNvSpPr>
              <p:nvPr/>
            </p:nvSpPr>
            <p:spPr bwMode="auto">
              <a:xfrm>
                <a:off x="5252" y="151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09" name="Freeform 100"/>
              <p:cNvSpPr>
                <a:spLocks/>
              </p:cNvSpPr>
              <p:nvPr/>
            </p:nvSpPr>
            <p:spPr bwMode="auto">
              <a:xfrm>
                <a:off x="5252" y="1527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0" name="Freeform 101"/>
              <p:cNvSpPr>
                <a:spLocks/>
              </p:cNvSpPr>
              <p:nvPr/>
            </p:nvSpPr>
            <p:spPr bwMode="auto">
              <a:xfrm>
                <a:off x="5252" y="153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1" name="Freeform 102"/>
              <p:cNvSpPr>
                <a:spLocks/>
              </p:cNvSpPr>
              <p:nvPr/>
            </p:nvSpPr>
            <p:spPr bwMode="auto">
              <a:xfrm>
                <a:off x="5252" y="1547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2" name="Freeform 103"/>
              <p:cNvSpPr>
                <a:spLocks/>
              </p:cNvSpPr>
              <p:nvPr/>
            </p:nvSpPr>
            <p:spPr bwMode="auto">
              <a:xfrm>
                <a:off x="5252" y="1557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3" name="Freeform 104"/>
              <p:cNvSpPr>
                <a:spLocks/>
              </p:cNvSpPr>
              <p:nvPr/>
            </p:nvSpPr>
            <p:spPr bwMode="auto">
              <a:xfrm>
                <a:off x="5252" y="1567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4" name="Freeform 105"/>
              <p:cNvSpPr>
                <a:spLocks/>
              </p:cNvSpPr>
              <p:nvPr/>
            </p:nvSpPr>
            <p:spPr bwMode="auto">
              <a:xfrm>
                <a:off x="5252" y="1577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5" name="Freeform 106"/>
              <p:cNvSpPr>
                <a:spLocks/>
              </p:cNvSpPr>
              <p:nvPr/>
            </p:nvSpPr>
            <p:spPr bwMode="auto">
              <a:xfrm>
                <a:off x="5252" y="158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6" name="Freeform 107"/>
              <p:cNvSpPr>
                <a:spLocks/>
              </p:cNvSpPr>
              <p:nvPr/>
            </p:nvSpPr>
            <p:spPr bwMode="auto">
              <a:xfrm>
                <a:off x="5252" y="1595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7" name="Freeform 108"/>
              <p:cNvSpPr>
                <a:spLocks/>
              </p:cNvSpPr>
              <p:nvPr/>
            </p:nvSpPr>
            <p:spPr bwMode="auto">
              <a:xfrm>
                <a:off x="5252" y="160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8" name="Freeform 109"/>
              <p:cNvSpPr>
                <a:spLocks/>
              </p:cNvSpPr>
              <p:nvPr/>
            </p:nvSpPr>
            <p:spPr bwMode="auto">
              <a:xfrm>
                <a:off x="5252" y="1615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19" name="Freeform 110"/>
              <p:cNvSpPr>
                <a:spLocks/>
              </p:cNvSpPr>
              <p:nvPr/>
            </p:nvSpPr>
            <p:spPr bwMode="auto">
              <a:xfrm>
                <a:off x="5252" y="162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0" name="Freeform 111"/>
              <p:cNvSpPr>
                <a:spLocks/>
              </p:cNvSpPr>
              <p:nvPr/>
            </p:nvSpPr>
            <p:spPr bwMode="auto">
              <a:xfrm>
                <a:off x="5252" y="163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1" name="Freeform 112"/>
              <p:cNvSpPr>
                <a:spLocks/>
              </p:cNvSpPr>
              <p:nvPr/>
            </p:nvSpPr>
            <p:spPr bwMode="auto">
              <a:xfrm>
                <a:off x="5252" y="1645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2" name="Freeform 113"/>
              <p:cNvSpPr>
                <a:spLocks/>
              </p:cNvSpPr>
              <p:nvPr/>
            </p:nvSpPr>
            <p:spPr bwMode="auto">
              <a:xfrm>
                <a:off x="5252" y="165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3" name="Freeform 114"/>
              <p:cNvSpPr>
                <a:spLocks/>
              </p:cNvSpPr>
              <p:nvPr/>
            </p:nvSpPr>
            <p:spPr bwMode="auto">
              <a:xfrm>
                <a:off x="5252" y="1663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4" name="Freeform 115"/>
              <p:cNvSpPr>
                <a:spLocks/>
              </p:cNvSpPr>
              <p:nvPr/>
            </p:nvSpPr>
            <p:spPr bwMode="auto">
              <a:xfrm>
                <a:off x="5224" y="1646"/>
                <a:ext cx="66" cy="50"/>
              </a:xfrm>
              <a:custGeom>
                <a:avLst/>
                <a:gdLst>
                  <a:gd name="T0" fmla="*/ 0 w 49"/>
                  <a:gd name="T1" fmla="*/ 0 h 48"/>
                  <a:gd name="T2" fmla="*/ 179400 w 49"/>
                  <a:gd name="T3" fmla="*/ 158 h 48"/>
                  <a:gd name="T4" fmla="*/ 370014 w 49"/>
                  <a:gd name="T5" fmla="*/ 0 h 48"/>
                  <a:gd name="T6" fmla="*/ 0 w 4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48"/>
                  <a:gd name="T14" fmla="*/ 49 w 4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48">
                    <a:moveTo>
                      <a:pt x="0" y="0"/>
                    </a:moveTo>
                    <a:lnTo>
                      <a:pt x="24" y="47"/>
                    </a:lnTo>
                    <a:lnTo>
                      <a:pt x="48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5" name="Freeform 116"/>
              <p:cNvSpPr>
                <a:spLocks/>
              </p:cNvSpPr>
              <p:nvPr/>
            </p:nvSpPr>
            <p:spPr bwMode="auto">
              <a:xfrm>
                <a:off x="5252" y="1702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4 h 8"/>
                  <a:gd name="T4" fmla="*/ 83622 w 8"/>
                  <a:gd name="T5" fmla="*/ 2 h 8"/>
                  <a:gd name="T6" fmla="*/ 73452 w 8"/>
                  <a:gd name="T7" fmla="*/ 1 h 8"/>
                  <a:gd name="T8" fmla="*/ 44230 w 8"/>
                  <a:gd name="T9" fmla="*/ 0 h 8"/>
                  <a:gd name="T10" fmla="*/ 32167 w 8"/>
                  <a:gd name="T11" fmla="*/ 1 h 8"/>
                  <a:gd name="T12" fmla="*/ 1 w 8"/>
                  <a:gd name="T13" fmla="*/ 2 h 8"/>
                  <a:gd name="T14" fmla="*/ 0 w 8"/>
                  <a:gd name="T15" fmla="*/ 4 h 8"/>
                  <a:gd name="T16" fmla="*/ 1 w 8"/>
                  <a:gd name="T17" fmla="*/ 4 h 8"/>
                  <a:gd name="T18" fmla="*/ 32167 w 8"/>
                  <a:gd name="T19" fmla="*/ 4 h 8"/>
                  <a:gd name="T20" fmla="*/ 44230 w 8"/>
                  <a:gd name="T21" fmla="*/ 4 h 8"/>
                  <a:gd name="T22" fmla="*/ 73452 w 8"/>
                  <a:gd name="T23" fmla="*/ 4 h 8"/>
                  <a:gd name="T24" fmla="*/ 83622 w 8"/>
                  <a:gd name="T25" fmla="*/ 4 h 8"/>
                  <a:gd name="T26" fmla="*/ 100996 w 8"/>
                  <a:gd name="T27" fmla="*/ 4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"/>
                  <a:gd name="T43" fmla="*/ 0 h 8"/>
                  <a:gd name="T44" fmla="*/ 8 w 8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" h="8">
                    <a:moveTo>
                      <a:pt x="7" y="5"/>
                    </a:moveTo>
                    <a:lnTo>
                      <a:pt x="7" y="4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6" name="Freeform 117"/>
              <p:cNvSpPr>
                <a:spLocks/>
              </p:cNvSpPr>
              <p:nvPr/>
            </p:nvSpPr>
            <p:spPr bwMode="auto">
              <a:xfrm>
                <a:off x="5252" y="1713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7" name="Freeform 118"/>
              <p:cNvSpPr>
                <a:spLocks/>
              </p:cNvSpPr>
              <p:nvPr/>
            </p:nvSpPr>
            <p:spPr bwMode="auto">
              <a:xfrm>
                <a:off x="5252" y="1722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8" name="Freeform 119"/>
              <p:cNvSpPr>
                <a:spLocks/>
              </p:cNvSpPr>
              <p:nvPr/>
            </p:nvSpPr>
            <p:spPr bwMode="auto">
              <a:xfrm>
                <a:off x="5252" y="1732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29" name="Freeform 120"/>
              <p:cNvSpPr>
                <a:spLocks/>
              </p:cNvSpPr>
              <p:nvPr/>
            </p:nvSpPr>
            <p:spPr bwMode="auto">
              <a:xfrm>
                <a:off x="5252" y="1742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0" name="Freeform 121"/>
              <p:cNvSpPr>
                <a:spLocks/>
              </p:cNvSpPr>
              <p:nvPr/>
            </p:nvSpPr>
            <p:spPr bwMode="auto">
              <a:xfrm>
                <a:off x="5252" y="175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1" name="Freeform 122"/>
              <p:cNvSpPr>
                <a:spLocks/>
              </p:cNvSpPr>
              <p:nvPr/>
            </p:nvSpPr>
            <p:spPr bwMode="auto">
              <a:xfrm>
                <a:off x="5252" y="176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2" name="Freeform 123"/>
              <p:cNvSpPr>
                <a:spLocks/>
              </p:cNvSpPr>
              <p:nvPr/>
            </p:nvSpPr>
            <p:spPr bwMode="auto">
              <a:xfrm>
                <a:off x="5252" y="1770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3" name="Freeform 124"/>
              <p:cNvSpPr>
                <a:spLocks/>
              </p:cNvSpPr>
              <p:nvPr/>
            </p:nvSpPr>
            <p:spPr bwMode="auto">
              <a:xfrm>
                <a:off x="5252" y="178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4" name="Freeform 125"/>
              <p:cNvSpPr>
                <a:spLocks/>
              </p:cNvSpPr>
              <p:nvPr/>
            </p:nvSpPr>
            <p:spPr bwMode="auto">
              <a:xfrm>
                <a:off x="5252" y="179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5" name="Freeform 126"/>
              <p:cNvSpPr>
                <a:spLocks/>
              </p:cNvSpPr>
              <p:nvPr/>
            </p:nvSpPr>
            <p:spPr bwMode="auto">
              <a:xfrm>
                <a:off x="5252" y="180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6" name="Freeform 127"/>
              <p:cNvSpPr>
                <a:spLocks/>
              </p:cNvSpPr>
              <p:nvPr/>
            </p:nvSpPr>
            <p:spPr bwMode="auto">
              <a:xfrm>
                <a:off x="5252" y="1810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7" name="Freeform 128"/>
              <p:cNvSpPr>
                <a:spLocks/>
              </p:cNvSpPr>
              <p:nvPr/>
            </p:nvSpPr>
            <p:spPr bwMode="auto">
              <a:xfrm>
                <a:off x="5252" y="182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8" name="Freeform 129"/>
              <p:cNvSpPr>
                <a:spLocks/>
              </p:cNvSpPr>
              <p:nvPr/>
            </p:nvSpPr>
            <p:spPr bwMode="auto">
              <a:xfrm>
                <a:off x="5252" y="182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39" name="Freeform 130"/>
              <p:cNvSpPr>
                <a:spLocks/>
              </p:cNvSpPr>
              <p:nvPr/>
            </p:nvSpPr>
            <p:spPr bwMode="auto">
              <a:xfrm>
                <a:off x="5252" y="1838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0" name="Freeform 131"/>
              <p:cNvSpPr>
                <a:spLocks/>
              </p:cNvSpPr>
              <p:nvPr/>
            </p:nvSpPr>
            <p:spPr bwMode="auto">
              <a:xfrm>
                <a:off x="5143" y="251"/>
                <a:ext cx="10" cy="6"/>
              </a:xfrm>
              <a:custGeom>
                <a:avLst/>
                <a:gdLst>
                  <a:gd name="T0" fmla="*/ 2714 w 8"/>
                  <a:gd name="T1" fmla="*/ 0 h 8"/>
                  <a:gd name="T2" fmla="*/ 2171 w 8"/>
                  <a:gd name="T3" fmla="*/ 0 h 8"/>
                  <a:gd name="T4" fmla="*/ 1737 w 8"/>
                  <a:gd name="T5" fmla="*/ 1 h 8"/>
                  <a:gd name="T6" fmla="*/ 0 w 8"/>
                  <a:gd name="T7" fmla="*/ 2 h 8"/>
                  <a:gd name="T8" fmla="*/ 0 w 8"/>
                  <a:gd name="T9" fmla="*/ 2 h 8"/>
                  <a:gd name="T10" fmla="*/ 0 w 8"/>
                  <a:gd name="T11" fmla="*/ 2 h 8"/>
                  <a:gd name="T12" fmla="*/ 0 w 8"/>
                  <a:gd name="T13" fmla="*/ 2 h 8"/>
                  <a:gd name="T14" fmla="*/ 1737 w 8"/>
                  <a:gd name="T15" fmla="*/ 2 h 8"/>
                  <a:gd name="T16" fmla="*/ 2171 w 8"/>
                  <a:gd name="T17" fmla="*/ 2 h 8"/>
                  <a:gd name="T18" fmla="*/ 2714 w 8"/>
                  <a:gd name="T19" fmla="*/ 2 h 8"/>
                  <a:gd name="T20" fmla="*/ 3392 w 8"/>
                  <a:gd name="T21" fmla="*/ 2 h 8"/>
                  <a:gd name="T22" fmla="*/ 4240 w 8"/>
                  <a:gd name="T23" fmla="*/ 2 h 8"/>
                  <a:gd name="T24" fmla="*/ 5300 w 8"/>
                  <a:gd name="T25" fmla="*/ 2 h 8"/>
                  <a:gd name="T26" fmla="*/ 4240 w 8"/>
                  <a:gd name="T27" fmla="*/ 2 h 8"/>
                  <a:gd name="T28" fmla="*/ 3392 w 8"/>
                  <a:gd name="T29" fmla="*/ 1 h 8"/>
                  <a:gd name="T30" fmla="*/ 3392 w 8"/>
                  <a:gd name="T31" fmla="*/ 0 h 8"/>
                  <a:gd name="T32" fmla="*/ 2714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1" name="Freeform 132"/>
              <p:cNvSpPr>
                <a:spLocks/>
              </p:cNvSpPr>
              <p:nvPr/>
            </p:nvSpPr>
            <p:spPr bwMode="auto">
              <a:xfrm>
                <a:off x="5162" y="251"/>
                <a:ext cx="10" cy="6"/>
              </a:xfrm>
              <a:custGeom>
                <a:avLst/>
                <a:gdLst>
                  <a:gd name="T0" fmla="*/ 2171 w 8"/>
                  <a:gd name="T1" fmla="*/ 0 h 8"/>
                  <a:gd name="T2" fmla="*/ 1737 w 8"/>
                  <a:gd name="T3" fmla="*/ 0 h 8"/>
                  <a:gd name="T4" fmla="*/ 1 w 8"/>
                  <a:gd name="T5" fmla="*/ 1 h 8"/>
                  <a:gd name="T6" fmla="*/ 0 w 8"/>
                  <a:gd name="T7" fmla="*/ 2 h 8"/>
                  <a:gd name="T8" fmla="*/ 0 w 8"/>
                  <a:gd name="T9" fmla="*/ 2 h 8"/>
                  <a:gd name="T10" fmla="*/ 0 w 8"/>
                  <a:gd name="T11" fmla="*/ 2 h 8"/>
                  <a:gd name="T12" fmla="*/ 0 w 8"/>
                  <a:gd name="T13" fmla="*/ 2 h 8"/>
                  <a:gd name="T14" fmla="*/ 1 w 8"/>
                  <a:gd name="T15" fmla="*/ 2 h 8"/>
                  <a:gd name="T16" fmla="*/ 1737 w 8"/>
                  <a:gd name="T17" fmla="*/ 2 h 8"/>
                  <a:gd name="T18" fmla="*/ 2171 w 8"/>
                  <a:gd name="T19" fmla="*/ 2 h 8"/>
                  <a:gd name="T20" fmla="*/ 2714 w 8"/>
                  <a:gd name="T21" fmla="*/ 2 h 8"/>
                  <a:gd name="T22" fmla="*/ 3392 w 8"/>
                  <a:gd name="T23" fmla="*/ 2 h 8"/>
                  <a:gd name="T24" fmla="*/ 5300 w 8"/>
                  <a:gd name="T25" fmla="*/ 2 h 8"/>
                  <a:gd name="T26" fmla="*/ 3392 w 8"/>
                  <a:gd name="T27" fmla="*/ 2 h 8"/>
                  <a:gd name="T28" fmla="*/ 2714 w 8"/>
                  <a:gd name="T29" fmla="*/ 1 h 8"/>
                  <a:gd name="T30" fmla="*/ 2714 w 8"/>
                  <a:gd name="T31" fmla="*/ 0 h 8"/>
                  <a:gd name="T32" fmla="*/ 2171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3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2" name="Freeform 133"/>
              <p:cNvSpPr>
                <a:spLocks/>
              </p:cNvSpPr>
              <p:nvPr/>
            </p:nvSpPr>
            <p:spPr bwMode="auto">
              <a:xfrm>
                <a:off x="5180" y="238"/>
                <a:ext cx="64" cy="50"/>
              </a:xfrm>
              <a:custGeom>
                <a:avLst/>
                <a:gdLst>
                  <a:gd name="T0" fmla="*/ 0 w 48"/>
                  <a:gd name="T1" fmla="*/ 82 h 49"/>
                  <a:gd name="T2" fmla="*/ 263948 w 48"/>
                  <a:gd name="T3" fmla="*/ 23 h 49"/>
                  <a:gd name="T4" fmla="*/ 0 w 48"/>
                  <a:gd name="T5" fmla="*/ 0 h 49"/>
                  <a:gd name="T6" fmla="*/ 0 w 48"/>
                  <a:gd name="T7" fmla="*/ 82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3" name="Freeform 134"/>
              <p:cNvSpPr>
                <a:spLocks/>
              </p:cNvSpPr>
              <p:nvPr/>
            </p:nvSpPr>
            <p:spPr bwMode="auto">
              <a:xfrm>
                <a:off x="5252" y="25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83622 w 8"/>
                  <a:gd name="T5" fmla="*/ 2 h 8"/>
                  <a:gd name="T6" fmla="*/ 73452 w 8"/>
                  <a:gd name="T7" fmla="*/ 1 h 8"/>
                  <a:gd name="T8" fmla="*/ 44230 w 8"/>
                  <a:gd name="T9" fmla="*/ 0 h 8"/>
                  <a:gd name="T10" fmla="*/ 32167 w 8"/>
                  <a:gd name="T11" fmla="*/ 1 h 8"/>
                  <a:gd name="T12" fmla="*/ 1 w 8"/>
                  <a:gd name="T13" fmla="*/ 2 h 8"/>
                  <a:gd name="T14" fmla="*/ 0 w 8"/>
                  <a:gd name="T15" fmla="*/ 2 h 8"/>
                  <a:gd name="T16" fmla="*/ 1 w 8"/>
                  <a:gd name="T17" fmla="*/ 2 h 8"/>
                  <a:gd name="T18" fmla="*/ 32167 w 8"/>
                  <a:gd name="T19" fmla="*/ 2 h 8"/>
                  <a:gd name="T20" fmla="*/ 44230 w 8"/>
                  <a:gd name="T21" fmla="*/ 2 h 8"/>
                  <a:gd name="T22" fmla="*/ 73452 w 8"/>
                  <a:gd name="T23" fmla="*/ 2 h 8"/>
                  <a:gd name="T24" fmla="*/ 83622 w 8"/>
                  <a:gd name="T25" fmla="*/ 2 h 8"/>
                  <a:gd name="T26" fmla="*/ 100996 w 8"/>
                  <a:gd name="T27" fmla="*/ 2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"/>
                  <a:gd name="T43" fmla="*/ 0 h 8"/>
                  <a:gd name="T44" fmla="*/ 8 w 8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4" name="Freeform 135"/>
              <p:cNvSpPr>
                <a:spLocks/>
              </p:cNvSpPr>
              <p:nvPr/>
            </p:nvSpPr>
            <p:spPr bwMode="auto">
              <a:xfrm>
                <a:off x="5252" y="26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5" name="Freeform 136"/>
              <p:cNvSpPr>
                <a:spLocks/>
              </p:cNvSpPr>
              <p:nvPr/>
            </p:nvSpPr>
            <p:spPr bwMode="auto">
              <a:xfrm>
                <a:off x="5252" y="27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6" name="Freeform 137"/>
              <p:cNvSpPr>
                <a:spLocks/>
              </p:cNvSpPr>
              <p:nvPr/>
            </p:nvSpPr>
            <p:spPr bwMode="auto">
              <a:xfrm>
                <a:off x="5252" y="28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7" name="Freeform 138"/>
              <p:cNvSpPr>
                <a:spLocks/>
              </p:cNvSpPr>
              <p:nvPr/>
            </p:nvSpPr>
            <p:spPr bwMode="auto">
              <a:xfrm>
                <a:off x="5252" y="29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8" name="Freeform 139"/>
              <p:cNvSpPr>
                <a:spLocks/>
              </p:cNvSpPr>
              <p:nvPr/>
            </p:nvSpPr>
            <p:spPr bwMode="auto">
              <a:xfrm>
                <a:off x="5252" y="30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49" name="Freeform 140"/>
              <p:cNvSpPr>
                <a:spLocks/>
              </p:cNvSpPr>
              <p:nvPr/>
            </p:nvSpPr>
            <p:spPr bwMode="auto">
              <a:xfrm>
                <a:off x="5252" y="31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0" name="Freeform 141"/>
              <p:cNvSpPr>
                <a:spLocks/>
              </p:cNvSpPr>
              <p:nvPr/>
            </p:nvSpPr>
            <p:spPr bwMode="auto">
              <a:xfrm>
                <a:off x="5252" y="319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1" name="Freeform 142"/>
              <p:cNvSpPr>
                <a:spLocks/>
              </p:cNvSpPr>
              <p:nvPr/>
            </p:nvSpPr>
            <p:spPr bwMode="auto">
              <a:xfrm>
                <a:off x="5252" y="32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2" name="Freeform 143"/>
              <p:cNvSpPr>
                <a:spLocks/>
              </p:cNvSpPr>
              <p:nvPr/>
            </p:nvSpPr>
            <p:spPr bwMode="auto">
              <a:xfrm>
                <a:off x="5252" y="33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3" name="Freeform 144"/>
              <p:cNvSpPr>
                <a:spLocks/>
              </p:cNvSpPr>
              <p:nvPr/>
            </p:nvSpPr>
            <p:spPr bwMode="auto">
              <a:xfrm>
                <a:off x="5252" y="34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4" name="Freeform 145"/>
              <p:cNvSpPr>
                <a:spLocks/>
              </p:cNvSpPr>
              <p:nvPr/>
            </p:nvSpPr>
            <p:spPr bwMode="auto">
              <a:xfrm>
                <a:off x="5252" y="35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5" name="Freeform 146"/>
              <p:cNvSpPr>
                <a:spLocks/>
              </p:cNvSpPr>
              <p:nvPr/>
            </p:nvSpPr>
            <p:spPr bwMode="auto">
              <a:xfrm>
                <a:off x="5252" y="36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6" name="Freeform 147"/>
              <p:cNvSpPr>
                <a:spLocks/>
              </p:cNvSpPr>
              <p:nvPr/>
            </p:nvSpPr>
            <p:spPr bwMode="auto">
              <a:xfrm>
                <a:off x="5252" y="37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7" name="Freeform 148"/>
              <p:cNvSpPr>
                <a:spLocks/>
              </p:cNvSpPr>
              <p:nvPr/>
            </p:nvSpPr>
            <p:spPr bwMode="auto">
              <a:xfrm>
                <a:off x="5252" y="38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8" name="Freeform 149"/>
              <p:cNvSpPr>
                <a:spLocks/>
              </p:cNvSpPr>
              <p:nvPr/>
            </p:nvSpPr>
            <p:spPr bwMode="auto">
              <a:xfrm>
                <a:off x="5252" y="39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59" name="Freeform 150"/>
              <p:cNvSpPr>
                <a:spLocks/>
              </p:cNvSpPr>
              <p:nvPr/>
            </p:nvSpPr>
            <p:spPr bwMode="auto">
              <a:xfrm>
                <a:off x="5252" y="40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0" name="Freeform 151"/>
              <p:cNvSpPr>
                <a:spLocks/>
              </p:cNvSpPr>
              <p:nvPr/>
            </p:nvSpPr>
            <p:spPr bwMode="auto">
              <a:xfrm>
                <a:off x="5252" y="41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1" name="Freeform 152"/>
              <p:cNvSpPr>
                <a:spLocks/>
              </p:cNvSpPr>
              <p:nvPr/>
            </p:nvSpPr>
            <p:spPr bwMode="auto">
              <a:xfrm>
                <a:off x="5252" y="42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2" name="Freeform 153"/>
              <p:cNvSpPr>
                <a:spLocks/>
              </p:cNvSpPr>
              <p:nvPr/>
            </p:nvSpPr>
            <p:spPr bwMode="auto">
              <a:xfrm>
                <a:off x="5252" y="43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3" name="Freeform 154"/>
              <p:cNvSpPr>
                <a:spLocks/>
              </p:cNvSpPr>
              <p:nvPr/>
            </p:nvSpPr>
            <p:spPr bwMode="auto">
              <a:xfrm>
                <a:off x="5252" y="44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4" name="Freeform 155"/>
              <p:cNvSpPr>
                <a:spLocks/>
              </p:cNvSpPr>
              <p:nvPr/>
            </p:nvSpPr>
            <p:spPr bwMode="auto">
              <a:xfrm>
                <a:off x="5252" y="1948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5" name="Freeform 156"/>
              <p:cNvSpPr>
                <a:spLocks/>
              </p:cNvSpPr>
              <p:nvPr/>
            </p:nvSpPr>
            <p:spPr bwMode="auto">
              <a:xfrm>
                <a:off x="5252" y="195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6" name="Freeform 157"/>
              <p:cNvSpPr>
                <a:spLocks/>
              </p:cNvSpPr>
              <p:nvPr/>
            </p:nvSpPr>
            <p:spPr bwMode="auto">
              <a:xfrm>
                <a:off x="5252" y="1968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7" name="Freeform 158"/>
              <p:cNvSpPr>
                <a:spLocks/>
              </p:cNvSpPr>
              <p:nvPr/>
            </p:nvSpPr>
            <p:spPr bwMode="auto">
              <a:xfrm>
                <a:off x="5252" y="197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8" name="Freeform 159"/>
              <p:cNvSpPr>
                <a:spLocks/>
              </p:cNvSpPr>
              <p:nvPr/>
            </p:nvSpPr>
            <p:spPr bwMode="auto">
              <a:xfrm>
                <a:off x="5252" y="198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69" name="Freeform 160"/>
              <p:cNvSpPr>
                <a:spLocks/>
              </p:cNvSpPr>
              <p:nvPr/>
            </p:nvSpPr>
            <p:spPr bwMode="auto">
              <a:xfrm>
                <a:off x="5252" y="199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0" name="Freeform 161"/>
              <p:cNvSpPr>
                <a:spLocks/>
              </p:cNvSpPr>
              <p:nvPr/>
            </p:nvSpPr>
            <p:spPr bwMode="auto">
              <a:xfrm>
                <a:off x="5252" y="200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1" name="Freeform 162"/>
              <p:cNvSpPr>
                <a:spLocks/>
              </p:cNvSpPr>
              <p:nvPr/>
            </p:nvSpPr>
            <p:spPr bwMode="auto">
              <a:xfrm>
                <a:off x="5252" y="201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2" name="Freeform 163"/>
              <p:cNvSpPr>
                <a:spLocks/>
              </p:cNvSpPr>
              <p:nvPr/>
            </p:nvSpPr>
            <p:spPr bwMode="auto">
              <a:xfrm>
                <a:off x="5252" y="202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3" name="Freeform 164"/>
              <p:cNvSpPr>
                <a:spLocks/>
              </p:cNvSpPr>
              <p:nvPr/>
            </p:nvSpPr>
            <p:spPr bwMode="auto">
              <a:xfrm>
                <a:off x="5252" y="2036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4" name="Freeform 165"/>
              <p:cNvSpPr>
                <a:spLocks/>
              </p:cNvSpPr>
              <p:nvPr/>
            </p:nvSpPr>
            <p:spPr bwMode="auto">
              <a:xfrm>
                <a:off x="5252" y="204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5" name="Freeform 166"/>
              <p:cNvSpPr>
                <a:spLocks/>
              </p:cNvSpPr>
              <p:nvPr/>
            </p:nvSpPr>
            <p:spPr bwMode="auto">
              <a:xfrm>
                <a:off x="5252" y="2056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6" name="Freeform 167"/>
              <p:cNvSpPr>
                <a:spLocks/>
              </p:cNvSpPr>
              <p:nvPr/>
            </p:nvSpPr>
            <p:spPr bwMode="auto">
              <a:xfrm>
                <a:off x="5252" y="206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7" name="Freeform 168"/>
              <p:cNvSpPr>
                <a:spLocks/>
              </p:cNvSpPr>
              <p:nvPr/>
            </p:nvSpPr>
            <p:spPr bwMode="auto">
              <a:xfrm>
                <a:off x="5252" y="2075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8" name="Freeform 169"/>
              <p:cNvSpPr>
                <a:spLocks/>
              </p:cNvSpPr>
              <p:nvPr/>
            </p:nvSpPr>
            <p:spPr bwMode="auto">
              <a:xfrm>
                <a:off x="5252" y="208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79" name="Freeform 170"/>
              <p:cNvSpPr>
                <a:spLocks/>
              </p:cNvSpPr>
              <p:nvPr/>
            </p:nvSpPr>
            <p:spPr bwMode="auto">
              <a:xfrm>
                <a:off x="5252" y="209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0" name="Freeform 171"/>
              <p:cNvSpPr>
                <a:spLocks/>
              </p:cNvSpPr>
              <p:nvPr/>
            </p:nvSpPr>
            <p:spPr bwMode="auto">
              <a:xfrm>
                <a:off x="5252" y="2105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1" name="Freeform 172"/>
              <p:cNvSpPr>
                <a:spLocks/>
              </p:cNvSpPr>
              <p:nvPr/>
            </p:nvSpPr>
            <p:spPr bwMode="auto">
              <a:xfrm>
                <a:off x="5252" y="211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2" name="Freeform 173"/>
              <p:cNvSpPr>
                <a:spLocks/>
              </p:cNvSpPr>
              <p:nvPr/>
            </p:nvSpPr>
            <p:spPr bwMode="auto">
              <a:xfrm>
                <a:off x="5252" y="2124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3" name="Freeform 174"/>
              <p:cNvSpPr>
                <a:spLocks/>
              </p:cNvSpPr>
              <p:nvPr/>
            </p:nvSpPr>
            <p:spPr bwMode="auto">
              <a:xfrm>
                <a:off x="5252" y="213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4" name="Freeform 175"/>
              <p:cNvSpPr>
                <a:spLocks/>
              </p:cNvSpPr>
              <p:nvPr/>
            </p:nvSpPr>
            <p:spPr bwMode="auto">
              <a:xfrm>
                <a:off x="5252" y="214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5" name="Freeform 176"/>
              <p:cNvSpPr>
                <a:spLocks/>
              </p:cNvSpPr>
              <p:nvPr/>
            </p:nvSpPr>
            <p:spPr bwMode="auto">
              <a:xfrm>
                <a:off x="5252" y="2154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6" name="Freeform 177"/>
              <p:cNvSpPr>
                <a:spLocks/>
              </p:cNvSpPr>
              <p:nvPr/>
            </p:nvSpPr>
            <p:spPr bwMode="auto">
              <a:xfrm>
                <a:off x="5252" y="216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7" name="Freeform 178"/>
              <p:cNvSpPr>
                <a:spLocks/>
              </p:cNvSpPr>
              <p:nvPr/>
            </p:nvSpPr>
            <p:spPr bwMode="auto">
              <a:xfrm>
                <a:off x="5252" y="2173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8" name="Freeform 179"/>
              <p:cNvSpPr>
                <a:spLocks/>
              </p:cNvSpPr>
              <p:nvPr/>
            </p:nvSpPr>
            <p:spPr bwMode="auto">
              <a:xfrm>
                <a:off x="5252" y="218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89" name="Freeform 180"/>
              <p:cNvSpPr>
                <a:spLocks/>
              </p:cNvSpPr>
              <p:nvPr/>
            </p:nvSpPr>
            <p:spPr bwMode="auto">
              <a:xfrm>
                <a:off x="5252" y="219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0" name="Freeform 181"/>
              <p:cNvSpPr>
                <a:spLocks/>
              </p:cNvSpPr>
              <p:nvPr/>
            </p:nvSpPr>
            <p:spPr bwMode="auto">
              <a:xfrm>
                <a:off x="5252" y="220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1" name="Freeform 182"/>
              <p:cNvSpPr>
                <a:spLocks/>
              </p:cNvSpPr>
              <p:nvPr/>
            </p:nvSpPr>
            <p:spPr bwMode="auto">
              <a:xfrm>
                <a:off x="5252" y="2211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2" name="Freeform 183"/>
              <p:cNvSpPr>
                <a:spLocks/>
              </p:cNvSpPr>
              <p:nvPr/>
            </p:nvSpPr>
            <p:spPr bwMode="auto">
              <a:xfrm>
                <a:off x="5252" y="222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3" name="Freeform 184"/>
              <p:cNvSpPr>
                <a:spLocks/>
              </p:cNvSpPr>
              <p:nvPr/>
            </p:nvSpPr>
            <p:spPr bwMode="auto">
              <a:xfrm>
                <a:off x="5252" y="223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4" name="Freeform 185"/>
              <p:cNvSpPr>
                <a:spLocks/>
              </p:cNvSpPr>
              <p:nvPr/>
            </p:nvSpPr>
            <p:spPr bwMode="auto">
              <a:xfrm>
                <a:off x="5252" y="2241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5" name="Freeform 186"/>
              <p:cNvSpPr>
                <a:spLocks/>
              </p:cNvSpPr>
              <p:nvPr/>
            </p:nvSpPr>
            <p:spPr bwMode="auto">
              <a:xfrm>
                <a:off x="5252" y="2250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6" name="Freeform 187"/>
              <p:cNvSpPr>
                <a:spLocks/>
              </p:cNvSpPr>
              <p:nvPr/>
            </p:nvSpPr>
            <p:spPr bwMode="auto">
              <a:xfrm>
                <a:off x="5252" y="226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7" name="Freeform 188"/>
              <p:cNvSpPr>
                <a:spLocks/>
              </p:cNvSpPr>
              <p:nvPr/>
            </p:nvSpPr>
            <p:spPr bwMode="auto">
              <a:xfrm>
                <a:off x="5252" y="2270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8" name="Freeform 189"/>
              <p:cNvSpPr>
                <a:spLocks/>
              </p:cNvSpPr>
              <p:nvPr/>
            </p:nvSpPr>
            <p:spPr bwMode="auto">
              <a:xfrm>
                <a:off x="5252" y="228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499" name="Freeform 190"/>
              <p:cNvSpPr>
                <a:spLocks/>
              </p:cNvSpPr>
              <p:nvPr/>
            </p:nvSpPr>
            <p:spPr bwMode="auto">
              <a:xfrm>
                <a:off x="5252" y="228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0" name="Freeform 191"/>
              <p:cNvSpPr>
                <a:spLocks/>
              </p:cNvSpPr>
              <p:nvPr/>
            </p:nvSpPr>
            <p:spPr bwMode="auto">
              <a:xfrm>
                <a:off x="5252" y="2299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1" name="Freeform 192"/>
              <p:cNvSpPr>
                <a:spLocks/>
              </p:cNvSpPr>
              <p:nvPr/>
            </p:nvSpPr>
            <p:spPr bwMode="auto">
              <a:xfrm>
                <a:off x="5252" y="230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2" name="Freeform 193"/>
              <p:cNvSpPr>
                <a:spLocks/>
              </p:cNvSpPr>
              <p:nvPr/>
            </p:nvSpPr>
            <p:spPr bwMode="auto">
              <a:xfrm>
                <a:off x="5252" y="2318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3" name="Freeform 194"/>
              <p:cNvSpPr>
                <a:spLocks/>
              </p:cNvSpPr>
              <p:nvPr/>
            </p:nvSpPr>
            <p:spPr bwMode="auto">
              <a:xfrm>
                <a:off x="5252" y="232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4" name="Freeform 195"/>
              <p:cNvSpPr>
                <a:spLocks/>
              </p:cNvSpPr>
              <p:nvPr/>
            </p:nvSpPr>
            <p:spPr bwMode="auto">
              <a:xfrm>
                <a:off x="5252" y="233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5" name="Freeform 196"/>
              <p:cNvSpPr>
                <a:spLocks/>
              </p:cNvSpPr>
              <p:nvPr/>
            </p:nvSpPr>
            <p:spPr bwMode="auto">
              <a:xfrm>
                <a:off x="5252" y="234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6" name="Freeform 197"/>
              <p:cNvSpPr>
                <a:spLocks/>
              </p:cNvSpPr>
              <p:nvPr/>
            </p:nvSpPr>
            <p:spPr bwMode="auto">
              <a:xfrm>
                <a:off x="5252" y="235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7" name="Freeform 198"/>
              <p:cNvSpPr>
                <a:spLocks/>
              </p:cNvSpPr>
              <p:nvPr/>
            </p:nvSpPr>
            <p:spPr bwMode="auto">
              <a:xfrm>
                <a:off x="5252" y="236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8" name="Freeform 199"/>
              <p:cNvSpPr>
                <a:spLocks/>
              </p:cNvSpPr>
              <p:nvPr/>
            </p:nvSpPr>
            <p:spPr bwMode="auto">
              <a:xfrm>
                <a:off x="5239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09" name="Freeform 200"/>
              <p:cNvSpPr>
                <a:spLocks/>
              </p:cNvSpPr>
              <p:nvPr/>
            </p:nvSpPr>
            <p:spPr bwMode="auto">
              <a:xfrm>
                <a:off x="5222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0" name="Freeform 201"/>
              <p:cNvSpPr>
                <a:spLocks/>
              </p:cNvSpPr>
              <p:nvPr/>
            </p:nvSpPr>
            <p:spPr bwMode="auto">
              <a:xfrm>
                <a:off x="5203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1" name="Freeform 202"/>
              <p:cNvSpPr>
                <a:spLocks/>
              </p:cNvSpPr>
              <p:nvPr/>
            </p:nvSpPr>
            <p:spPr bwMode="auto">
              <a:xfrm>
                <a:off x="5186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2" name="Freeform 203"/>
              <p:cNvSpPr>
                <a:spLocks/>
              </p:cNvSpPr>
              <p:nvPr/>
            </p:nvSpPr>
            <p:spPr bwMode="auto">
              <a:xfrm>
                <a:off x="5167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2171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2171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3" name="Freeform 204"/>
              <p:cNvSpPr>
                <a:spLocks/>
              </p:cNvSpPr>
              <p:nvPr/>
            </p:nvSpPr>
            <p:spPr bwMode="auto">
              <a:xfrm>
                <a:off x="5150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3392 w 8"/>
                  <a:gd name="T5" fmla="*/ 1 h 7"/>
                  <a:gd name="T6" fmla="*/ 5300 w 8"/>
                  <a:gd name="T7" fmla="*/ 1 h 7"/>
                  <a:gd name="T8" fmla="*/ 3392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4" name="Freeform 205"/>
              <p:cNvSpPr>
                <a:spLocks/>
              </p:cNvSpPr>
              <p:nvPr/>
            </p:nvSpPr>
            <p:spPr bwMode="auto">
              <a:xfrm>
                <a:off x="5131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2171 w 8"/>
                  <a:gd name="T15" fmla="*/ 0 h 7"/>
                  <a:gd name="T16" fmla="*/ 173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737 w 8"/>
                  <a:gd name="T27" fmla="*/ 1 h 7"/>
                  <a:gd name="T28" fmla="*/ 2171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5" name="Freeform 206"/>
              <p:cNvSpPr>
                <a:spLocks/>
              </p:cNvSpPr>
              <p:nvPr/>
            </p:nvSpPr>
            <p:spPr bwMode="auto">
              <a:xfrm>
                <a:off x="5114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6" name="Freeform 207"/>
              <p:cNvSpPr>
                <a:spLocks/>
              </p:cNvSpPr>
              <p:nvPr/>
            </p:nvSpPr>
            <p:spPr bwMode="auto">
              <a:xfrm>
                <a:off x="5096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7" name="Freeform 208"/>
              <p:cNvSpPr>
                <a:spLocks/>
              </p:cNvSpPr>
              <p:nvPr/>
            </p:nvSpPr>
            <p:spPr bwMode="auto">
              <a:xfrm>
                <a:off x="5078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8" name="Freeform 209"/>
              <p:cNvSpPr>
                <a:spLocks/>
              </p:cNvSpPr>
              <p:nvPr/>
            </p:nvSpPr>
            <p:spPr bwMode="auto">
              <a:xfrm>
                <a:off x="5060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73452 w 8"/>
                  <a:gd name="T5" fmla="*/ 1 h 7"/>
                  <a:gd name="T6" fmla="*/ 100996 w 8"/>
                  <a:gd name="T7" fmla="*/ 1 h 7"/>
                  <a:gd name="T8" fmla="*/ 7345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19" name="Freeform 210"/>
              <p:cNvSpPr>
                <a:spLocks/>
              </p:cNvSpPr>
              <p:nvPr/>
            </p:nvSpPr>
            <p:spPr bwMode="auto">
              <a:xfrm>
                <a:off x="5042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3216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32167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0" name="Freeform 211"/>
              <p:cNvSpPr>
                <a:spLocks/>
              </p:cNvSpPr>
              <p:nvPr/>
            </p:nvSpPr>
            <p:spPr bwMode="auto">
              <a:xfrm>
                <a:off x="5024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1" name="Freeform 212"/>
              <p:cNvSpPr>
                <a:spLocks/>
              </p:cNvSpPr>
              <p:nvPr/>
            </p:nvSpPr>
            <p:spPr bwMode="auto">
              <a:xfrm>
                <a:off x="5007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2" name="Freeform 213"/>
              <p:cNvSpPr>
                <a:spLocks/>
              </p:cNvSpPr>
              <p:nvPr/>
            </p:nvSpPr>
            <p:spPr bwMode="auto">
              <a:xfrm>
                <a:off x="4988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3" name="Freeform 214"/>
              <p:cNvSpPr>
                <a:spLocks/>
              </p:cNvSpPr>
              <p:nvPr/>
            </p:nvSpPr>
            <p:spPr bwMode="auto">
              <a:xfrm>
                <a:off x="4971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4" name="Freeform 215"/>
              <p:cNvSpPr>
                <a:spLocks/>
              </p:cNvSpPr>
              <p:nvPr/>
            </p:nvSpPr>
            <p:spPr bwMode="auto">
              <a:xfrm>
                <a:off x="4952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5" name="Freeform 216"/>
              <p:cNvSpPr>
                <a:spLocks/>
              </p:cNvSpPr>
              <p:nvPr/>
            </p:nvSpPr>
            <p:spPr bwMode="auto">
              <a:xfrm>
                <a:off x="4935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6" name="Freeform 217"/>
              <p:cNvSpPr>
                <a:spLocks/>
              </p:cNvSpPr>
              <p:nvPr/>
            </p:nvSpPr>
            <p:spPr bwMode="auto">
              <a:xfrm>
                <a:off x="4918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7" name="Freeform 218"/>
              <p:cNvSpPr>
                <a:spLocks/>
              </p:cNvSpPr>
              <p:nvPr/>
            </p:nvSpPr>
            <p:spPr bwMode="auto">
              <a:xfrm>
                <a:off x="4899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8" name="Freeform 219"/>
              <p:cNvSpPr>
                <a:spLocks/>
              </p:cNvSpPr>
              <p:nvPr/>
            </p:nvSpPr>
            <p:spPr bwMode="auto">
              <a:xfrm>
                <a:off x="4882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29" name="Freeform 220"/>
              <p:cNvSpPr>
                <a:spLocks/>
              </p:cNvSpPr>
              <p:nvPr/>
            </p:nvSpPr>
            <p:spPr bwMode="auto">
              <a:xfrm>
                <a:off x="4863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0" name="Freeform 221"/>
              <p:cNvSpPr>
                <a:spLocks/>
              </p:cNvSpPr>
              <p:nvPr/>
            </p:nvSpPr>
            <p:spPr bwMode="auto">
              <a:xfrm>
                <a:off x="4846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3392 w 8"/>
                  <a:gd name="T5" fmla="*/ 1 h 7"/>
                  <a:gd name="T6" fmla="*/ 5300 w 8"/>
                  <a:gd name="T7" fmla="*/ 1 h 7"/>
                  <a:gd name="T8" fmla="*/ 3392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1" name="Freeform 222"/>
              <p:cNvSpPr>
                <a:spLocks/>
              </p:cNvSpPr>
              <p:nvPr/>
            </p:nvSpPr>
            <p:spPr bwMode="auto">
              <a:xfrm>
                <a:off x="4827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3216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32167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2" name="Freeform 223"/>
              <p:cNvSpPr>
                <a:spLocks/>
              </p:cNvSpPr>
              <p:nvPr/>
            </p:nvSpPr>
            <p:spPr bwMode="auto">
              <a:xfrm>
                <a:off x="4810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3" name="Freeform 224"/>
              <p:cNvSpPr>
                <a:spLocks/>
              </p:cNvSpPr>
              <p:nvPr/>
            </p:nvSpPr>
            <p:spPr bwMode="auto">
              <a:xfrm>
                <a:off x="4792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4" name="Freeform 225"/>
              <p:cNvSpPr>
                <a:spLocks/>
              </p:cNvSpPr>
              <p:nvPr/>
            </p:nvSpPr>
            <p:spPr bwMode="auto">
              <a:xfrm>
                <a:off x="4774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5" name="Freeform 226"/>
              <p:cNvSpPr>
                <a:spLocks/>
              </p:cNvSpPr>
              <p:nvPr/>
            </p:nvSpPr>
            <p:spPr bwMode="auto">
              <a:xfrm>
                <a:off x="4756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6" name="Freeform 227"/>
              <p:cNvSpPr>
                <a:spLocks/>
              </p:cNvSpPr>
              <p:nvPr/>
            </p:nvSpPr>
            <p:spPr bwMode="auto">
              <a:xfrm>
                <a:off x="4738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2171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2171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7" name="Freeform 228"/>
              <p:cNvSpPr>
                <a:spLocks/>
              </p:cNvSpPr>
              <p:nvPr/>
            </p:nvSpPr>
            <p:spPr bwMode="auto">
              <a:xfrm>
                <a:off x="4720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8" name="Freeform 229"/>
              <p:cNvSpPr>
                <a:spLocks/>
              </p:cNvSpPr>
              <p:nvPr/>
            </p:nvSpPr>
            <p:spPr bwMode="auto">
              <a:xfrm>
                <a:off x="4703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39" name="Freeform 230"/>
              <p:cNvSpPr>
                <a:spLocks/>
              </p:cNvSpPr>
              <p:nvPr/>
            </p:nvSpPr>
            <p:spPr bwMode="auto">
              <a:xfrm>
                <a:off x="4684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0" name="Freeform 231"/>
              <p:cNvSpPr>
                <a:spLocks/>
              </p:cNvSpPr>
              <p:nvPr/>
            </p:nvSpPr>
            <p:spPr bwMode="auto">
              <a:xfrm>
                <a:off x="4667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1" name="Freeform 232"/>
              <p:cNvSpPr>
                <a:spLocks/>
              </p:cNvSpPr>
              <p:nvPr/>
            </p:nvSpPr>
            <p:spPr bwMode="auto">
              <a:xfrm>
                <a:off x="4648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2" name="Freeform 233"/>
              <p:cNvSpPr>
                <a:spLocks/>
              </p:cNvSpPr>
              <p:nvPr/>
            </p:nvSpPr>
            <p:spPr bwMode="auto">
              <a:xfrm>
                <a:off x="4631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73452 w 8"/>
                  <a:gd name="T5" fmla="*/ 1 h 7"/>
                  <a:gd name="T6" fmla="*/ 100996 w 8"/>
                  <a:gd name="T7" fmla="*/ 1 h 7"/>
                  <a:gd name="T8" fmla="*/ 7345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3" name="Freeform 234"/>
              <p:cNvSpPr>
                <a:spLocks/>
              </p:cNvSpPr>
              <p:nvPr/>
            </p:nvSpPr>
            <p:spPr bwMode="auto">
              <a:xfrm>
                <a:off x="4612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3216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32167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4" name="Freeform 235"/>
              <p:cNvSpPr>
                <a:spLocks/>
              </p:cNvSpPr>
              <p:nvPr/>
            </p:nvSpPr>
            <p:spPr bwMode="auto">
              <a:xfrm>
                <a:off x="4577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5" name="Freeform 236"/>
              <p:cNvSpPr>
                <a:spLocks/>
              </p:cNvSpPr>
              <p:nvPr/>
            </p:nvSpPr>
            <p:spPr bwMode="auto">
              <a:xfrm>
                <a:off x="4559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6" name="Freeform 237"/>
              <p:cNvSpPr>
                <a:spLocks/>
              </p:cNvSpPr>
              <p:nvPr/>
            </p:nvSpPr>
            <p:spPr bwMode="auto">
              <a:xfrm>
                <a:off x="5252" y="245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7" name="Freeform 238"/>
              <p:cNvSpPr>
                <a:spLocks/>
              </p:cNvSpPr>
              <p:nvPr/>
            </p:nvSpPr>
            <p:spPr bwMode="auto">
              <a:xfrm>
                <a:off x="5252" y="246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8" name="Freeform 239"/>
              <p:cNvSpPr>
                <a:spLocks/>
              </p:cNvSpPr>
              <p:nvPr/>
            </p:nvSpPr>
            <p:spPr bwMode="auto">
              <a:xfrm>
                <a:off x="5252" y="2470"/>
                <a:ext cx="11" cy="4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49" name="Freeform 240"/>
              <p:cNvSpPr>
                <a:spLocks/>
              </p:cNvSpPr>
              <p:nvPr/>
            </p:nvSpPr>
            <p:spPr bwMode="auto">
              <a:xfrm>
                <a:off x="5252" y="248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0" name="Freeform 241"/>
              <p:cNvSpPr>
                <a:spLocks/>
              </p:cNvSpPr>
              <p:nvPr/>
            </p:nvSpPr>
            <p:spPr bwMode="auto">
              <a:xfrm>
                <a:off x="5252" y="2489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1" name="Freeform 242"/>
              <p:cNvSpPr>
                <a:spLocks/>
              </p:cNvSpPr>
              <p:nvPr/>
            </p:nvSpPr>
            <p:spPr bwMode="auto">
              <a:xfrm>
                <a:off x="5252" y="2498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2" name="Freeform 243"/>
              <p:cNvSpPr>
                <a:spLocks/>
              </p:cNvSpPr>
              <p:nvPr/>
            </p:nvSpPr>
            <p:spPr bwMode="auto">
              <a:xfrm>
                <a:off x="5252" y="250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3" name="Freeform 244"/>
              <p:cNvSpPr>
                <a:spLocks/>
              </p:cNvSpPr>
              <p:nvPr/>
            </p:nvSpPr>
            <p:spPr bwMode="auto">
              <a:xfrm>
                <a:off x="5252" y="2518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4" name="Freeform 245"/>
              <p:cNvSpPr>
                <a:spLocks/>
              </p:cNvSpPr>
              <p:nvPr/>
            </p:nvSpPr>
            <p:spPr bwMode="auto">
              <a:xfrm>
                <a:off x="5252" y="252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5" name="Freeform 246"/>
              <p:cNvSpPr>
                <a:spLocks/>
              </p:cNvSpPr>
              <p:nvPr/>
            </p:nvSpPr>
            <p:spPr bwMode="auto">
              <a:xfrm>
                <a:off x="5252" y="2538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6" name="Freeform 247"/>
              <p:cNvSpPr>
                <a:spLocks/>
              </p:cNvSpPr>
              <p:nvPr/>
            </p:nvSpPr>
            <p:spPr bwMode="auto">
              <a:xfrm>
                <a:off x="5252" y="2548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7" name="Freeform 248"/>
              <p:cNvSpPr>
                <a:spLocks/>
              </p:cNvSpPr>
              <p:nvPr/>
            </p:nvSpPr>
            <p:spPr bwMode="auto">
              <a:xfrm>
                <a:off x="5252" y="2557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8" name="Freeform 249"/>
              <p:cNvSpPr>
                <a:spLocks/>
              </p:cNvSpPr>
              <p:nvPr/>
            </p:nvSpPr>
            <p:spPr bwMode="auto">
              <a:xfrm>
                <a:off x="5252" y="256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59" name="Freeform 250"/>
              <p:cNvSpPr>
                <a:spLocks/>
              </p:cNvSpPr>
              <p:nvPr/>
            </p:nvSpPr>
            <p:spPr bwMode="auto">
              <a:xfrm>
                <a:off x="5252" y="257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0" name="Freeform 251"/>
              <p:cNvSpPr>
                <a:spLocks/>
              </p:cNvSpPr>
              <p:nvPr/>
            </p:nvSpPr>
            <p:spPr bwMode="auto">
              <a:xfrm>
                <a:off x="5252" y="2586"/>
                <a:ext cx="11" cy="6"/>
              </a:xfrm>
              <a:custGeom>
                <a:avLst/>
                <a:gdLst>
                  <a:gd name="T0" fmla="*/ 100996 w 8"/>
                  <a:gd name="T1" fmla="*/ 3 h 7"/>
                  <a:gd name="T2" fmla="*/ 100996 w 8"/>
                  <a:gd name="T3" fmla="*/ 2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2 h 7"/>
                  <a:gd name="T18" fmla="*/ 0 w 8"/>
                  <a:gd name="T19" fmla="*/ 3 h 7"/>
                  <a:gd name="T20" fmla="*/ 1 w 8"/>
                  <a:gd name="T21" fmla="*/ 3 h 7"/>
                  <a:gd name="T22" fmla="*/ 32167 w 8"/>
                  <a:gd name="T23" fmla="*/ 3 h 7"/>
                  <a:gd name="T24" fmla="*/ 44230 w 8"/>
                  <a:gd name="T25" fmla="*/ 3 h 7"/>
                  <a:gd name="T26" fmla="*/ 73452 w 8"/>
                  <a:gd name="T27" fmla="*/ 3 h 7"/>
                  <a:gd name="T28" fmla="*/ 83622 w 8"/>
                  <a:gd name="T29" fmla="*/ 3 h 7"/>
                  <a:gd name="T30" fmla="*/ 100996 w 8"/>
                  <a:gd name="T31" fmla="*/ 3 h 7"/>
                  <a:gd name="T32" fmla="*/ 100996 w 8"/>
                  <a:gd name="T33" fmla="*/ 3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1" name="Freeform 252"/>
              <p:cNvSpPr>
                <a:spLocks/>
              </p:cNvSpPr>
              <p:nvPr/>
            </p:nvSpPr>
            <p:spPr bwMode="auto">
              <a:xfrm>
                <a:off x="5252" y="259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2" name="Freeform 253"/>
              <p:cNvSpPr>
                <a:spLocks/>
              </p:cNvSpPr>
              <p:nvPr/>
            </p:nvSpPr>
            <p:spPr bwMode="auto">
              <a:xfrm>
                <a:off x="5252" y="2605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3" name="Freeform 254"/>
              <p:cNvSpPr>
                <a:spLocks/>
              </p:cNvSpPr>
              <p:nvPr/>
            </p:nvSpPr>
            <p:spPr bwMode="auto">
              <a:xfrm>
                <a:off x="5252" y="261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4" name="Freeform 255"/>
              <p:cNvSpPr>
                <a:spLocks/>
              </p:cNvSpPr>
              <p:nvPr/>
            </p:nvSpPr>
            <p:spPr bwMode="auto">
              <a:xfrm>
                <a:off x="5252" y="2625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5" name="Freeform 256"/>
              <p:cNvSpPr>
                <a:spLocks/>
              </p:cNvSpPr>
              <p:nvPr/>
            </p:nvSpPr>
            <p:spPr bwMode="auto">
              <a:xfrm>
                <a:off x="5252" y="2635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6" name="Freeform 257"/>
              <p:cNvSpPr>
                <a:spLocks/>
              </p:cNvSpPr>
              <p:nvPr/>
            </p:nvSpPr>
            <p:spPr bwMode="auto">
              <a:xfrm>
                <a:off x="5252" y="264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7" name="Freeform 258"/>
              <p:cNvSpPr>
                <a:spLocks/>
              </p:cNvSpPr>
              <p:nvPr/>
            </p:nvSpPr>
            <p:spPr bwMode="auto">
              <a:xfrm>
                <a:off x="5252" y="265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8" name="Freeform 259"/>
              <p:cNvSpPr>
                <a:spLocks/>
              </p:cNvSpPr>
              <p:nvPr/>
            </p:nvSpPr>
            <p:spPr bwMode="auto">
              <a:xfrm>
                <a:off x="5252" y="266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69" name="Freeform 260"/>
              <p:cNvSpPr>
                <a:spLocks/>
              </p:cNvSpPr>
              <p:nvPr/>
            </p:nvSpPr>
            <p:spPr bwMode="auto">
              <a:xfrm>
                <a:off x="5252" y="2673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0" name="Freeform 261"/>
              <p:cNvSpPr>
                <a:spLocks/>
              </p:cNvSpPr>
              <p:nvPr/>
            </p:nvSpPr>
            <p:spPr bwMode="auto">
              <a:xfrm>
                <a:off x="5252" y="2684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1" name="Freeform 262"/>
              <p:cNvSpPr>
                <a:spLocks/>
              </p:cNvSpPr>
              <p:nvPr/>
            </p:nvSpPr>
            <p:spPr bwMode="auto">
              <a:xfrm>
                <a:off x="5252" y="269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2" name="Freeform 263"/>
              <p:cNvSpPr>
                <a:spLocks/>
              </p:cNvSpPr>
              <p:nvPr/>
            </p:nvSpPr>
            <p:spPr bwMode="auto">
              <a:xfrm>
                <a:off x="5252" y="270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3" name="Freeform 264"/>
              <p:cNvSpPr>
                <a:spLocks/>
              </p:cNvSpPr>
              <p:nvPr/>
            </p:nvSpPr>
            <p:spPr bwMode="auto">
              <a:xfrm>
                <a:off x="5252" y="271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4" name="Freeform 265"/>
              <p:cNvSpPr>
                <a:spLocks/>
              </p:cNvSpPr>
              <p:nvPr/>
            </p:nvSpPr>
            <p:spPr bwMode="auto">
              <a:xfrm>
                <a:off x="5252" y="2723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5" name="Freeform 266"/>
              <p:cNvSpPr>
                <a:spLocks/>
              </p:cNvSpPr>
              <p:nvPr/>
            </p:nvSpPr>
            <p:spPr bwMode="auto">
              <a:xfrm>
                <a:off x="5252" y="2732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6" name="Freeform 267"/>
              <p:cNvSpPr>
                <a:spLocks/>
              </p:cNvSpPr>
              <p:nvPr/>
            </p:nvSpPr>
            <p:spPr bwMode="auto">
              <a:xfrm>
                <a:off x="5252" y="274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7" name="Freeform 268"/>
              <p:cNvSpPr>
                <a:spLocks/>
              </p:cNvSpPr>
              <p:nvPr/>
            </p:nvSpPr>
            <p:spPr bwMode="auto">
              <a:xfrm>
                <a:off x="5252" y="275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8" name="Freeform 269"/>
              <p:cNvSpPr>
                <a:spLocks/>
              </p:cNvSpPr>
              <p:nvPr/>
            </p:nvSpPr>
            <p:spPr bwMode="auto">
              <a:xfrm>
                <a:off x="5252" y="276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79" name="Freeform 270"/>
              <p:cNvSpPr>
                <a:spLocks/>
              </p:cNvSpPr>
              <p:nvPr/>
            </p:nvSpPr>
            <p:spPr bwMode="auto">
              <a:xfrm>
                <a:off x="5252" y="2771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0" name="Freeform 271"/>
              <p:cNvSpPr>
                <a:spLocks/>
              </p:cNvSpPr>
              <p:nvPr/>
            </p:nvSpPr>
            <p:spPr bwMode="auto">
              <a:xfrm>
                <a:off x="5252" y="278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1" name="Freeform 272"/>
              <p:cNvSpPr>
                <a:spLocks/>
              </p:cNvSpPr>
              <p:nvPr/>
            </p:nvSpPr>
            <p:spPr bwMode="auto">
              <a:xfrm>
                <a:off x="5252" y="2791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2" name="Freeform 273"/>
              <p:cNvSpPr>
                <a:spLocks/>
              </p:cNvSpPr>
              <p:nvPr/>
            </p:nvSpPr>
            <p:spPr bwMode="auto">
              <a:xfrm>
                <a:off x="5252" y="2800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3" name="Freeform 274"/>
              <p:cNvSpPr>
                <a:spLocks/>
              </p:cNvSpPr>
              <p:nvPr/>
            </p:nvSpPr>
            <p:spPr bwMode="auto">
              <a:xfrm>
                <a:off x="5252" y="2810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4" name="Freeform 275"/>
              <p:cNvSpPr>
                <a:spLocks/>
              </p:cNvSpPr>
              <p:nvPr/>
            </p:nvSpPr>
            <p:spPr bwMode="auto">
              <a:xfrm>
                <a:off x="5252" y="281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5" name="Freeform 276"/>
              <p:cNvSpPr>
                <a:spLocks/>
              </p:cNvSpPr>
              <p:nvPr/>
            </p:nvSpPr>
            <p:spPr bwMode="auto">
              <a:xfrm>
                <a:off x="5252" y="2830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6" name="Freeform 277"/>
              <p:cNvSpPr>
                <a:spLocks/>
              </p:cNvSpPr>
              <p:nvPr/>
            </p:nvSpPr>
            <p:spPr bwMode="auto">
              <a:xfrm>
                <a:off x="5252" y="2839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7" name="Freeform 278"/>
              <p:cNvSpPr>
                <a:spLocks/>
              </p:cNvSpPr>
              <p:nvPr/>
            </p:nvSpPr>
            <p:spPr bwMode="auto">
              <a:xfrm>
                <a:off x="5252" y="2848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8" name="Freeform 279"/>
              <p:cNvSpPr>
                <a:spLocks/>
              </p:cNvSpPr>
              <p:nvPr/>
            </p:nvSpPr>
            <p:spPr bwMode="auto">
              <a:xfrm>
                <a:off x="5252" y="2859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89" name="Freeform 280"/>
              <p:cNvSpPr>
                <a:spLocks/>
              </p:cNvSpPr>
              <p:nvPr/>
            </p:nvSpPr>
            <p:spPr bwMode="auto">
              <a:xfrm>
                <a:off x="5252" y="2868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0" name="Freeform 281"/>
              <p:cNvSpPr>
                <a:spLocks/>
              </p:cNvSpPr>
              <p:nvPr/>
            </p:nvSpPr>
            <p:spPr bwMode="auto">
              <a:xfrm>
                <a:off x="5252" y="2878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1" name="Freeform 282"/>
              <p:cNvSpPr>
                <a:spLocks/>
              </p:cNvSpPr>
              <p:nvPr/>
            </p:nvSpPr>
            <p:spPr bwMode="auto">
              <a:xfrm>
                <a:off x="5252" y="288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2" name="Freeform 283"/>
              <p:cNvSpPr>
                <a:spLocks/>
              </p:cNvSpPr>
              <p:nvPr/>
            </p:nvSpPr>
            <p:spPr bwMode="auto">
              <a:xfrm>
                <a:off x="5252" y="289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3" name="Freeform 284"/>
              <p:cNvSpPr>
                <a:spLocks/>
              </p:cNvSpPr>
              <p:nvPr/>
            </p:nvSpPr>
            <p:spPr bwMode="auto">
              <a:xfrm>
                <a:off x="5252" y="2907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4" name="Freeform 285"/>
              <p:cNvSpPr>
                <a:spLocks/>
              </p:cNvSpPr>
              <p:nvPr/>
            </p:nvSpPr>
            <p:spPr bwMode="auto">
              <a:xfrm>
                <a:off x="5252" y="2916"/>
                <a:ext cx="11" cy="7"/>
              </a:xfrm>
              <a:custGeom>
                <a:avLst/>
                <a:gdLst>
                  <a:gd name="T0" fmla="*/ 100996 w 8"/>
                  <a:gd name="T1" fmla="*/ 4 h 8"/>
                  <a:gd name="T2" fmla="*/ 100996 w 8"/>
                  <a:gd name="T3" fmla="*/ 3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3 h 8"/>
                  <a:gd name="T18" fmla="*/ 0 w 8"/>
                  <a:gd name="T19" fmla="*/ 4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4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5" name="Freeform 286"/>
              <p:cNvSpPr>
                <a:spLocks/>
              </p:cNvSpPr>
              <p:nvPr/>
            </p:nvSpPr>
            <p:spPr bwMode="auto">
              <a:xfrm>
                <a:off x="5252" y="2927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6" name="Freeform 287"/>
              <p:cNvSpPr>
                <a:spLocks/>
              </p:cNvSpPr>
              <p:nvPr/>
            </p:nvSpPr>
            <p:spPr bwMode="auto">
              <a:xfrm>
                <a:off x="5252" y="293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7" name="Freeform 288"/>
              <p:cNvSpPr>
                <a:spLocks/>
              </p:cNvSpPr>
              <p:nvPr/>
            </p:nvSpPr>
            <p:spPr bwMode="auto">
              <a:xfrm>
                <a:off x="5252" y="294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8" name="Freeform 289"/>
              <p:cNvSpPr>
                <a:spLocks/>
              </p:cNvSpPr>
              <p:nvPr/>
            </p:nvSpPr>
            <p:spPr bwMode="auto">
              <a:xfrm>
                <a:off x="5252" y="2956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599" name="Freeform 290"/>
              <p:cNvSpPr>
                <a:spLocks/>
              </p:cNvSpPr>
              <p:nvPr/>
            </p:nvSpPr>
            <p:spPr bwMode="auto">
              <a:xfrm>
                <a:off x="5252" y="2966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0" name="Freeform 291"/>
              <p:cNvSpPr>
                <a:spLocks/>
              </p:cNvSpPr>
              <p:nvPr/>
            </p:nvSpPr>
            <p:spPr bwMode="auto">
              <a:xfrm>
                <a:off x="5252" y="2975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1" name="Freeform 292"/>
              <p:cNvSpPr>
                <a:spLocks/>
              </p:cNvSpPr>
              <p:nvPr/>
            </p:nvSpPr>
            <p:spPr bwMode="auto">
              <a:xfrm>
                <a:off x="5252" y="2985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2" name="Freeform 293"/>
              <p:cNvSpPr>
                <a:spLocks/>
              </p:cNvSpPr>
              <p:nvPr/>
            </p:nvSpPr>
            <p:spPr bwMode="auto">
              <a:xfrm>
                <a:off x="5252" y="2994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3" name="Freeform 294"/>
              <p:cNvSpPr>
                <a:spLocks/>
              </p:cNvSpPr>
              <p:nvPr/>
            </p:nvSpPr>
            <p:spPr bwMode="auto">
              <a:xfrm>
                <a:off x="5252" y="3005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4" name="Freeform 295"/>
              <p:cNvSpPr>
                <a:spLocks/>
              </p:cNvSpPr>
              <p:nvPr/>
            </p:nvSpPr>
            <p:spPr bwMode="auto">
              <a:xfrm>
                <a:off x="5252" y="301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5" name="Freeform 296"/>
              <p:cNvSpPr>
                <a:spLocks/>
              </p:cNvSpPr>
              <p:nvPr/>
            </p:nvSpPr>
            <p:spPr bwMode="auto">
              <a:xfrm>
                <a:off x="5252" y="3024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6" name="Freeform 297"/>
              <p:cNvSpPr>
                <a:spLocks/>
              </p:cNvSpPr>
              <p:nvPr/>
            </p:nvSpPr>
            <p:spPr bwMode="auto">
              <a:xfrm>
                <a:off x="5252" y="3034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7" name="Freeform 298"/>
              <p:cNvSpPr>
                <a:spLocks/>
              </p:cNvSpPr>
              <p:nvPr/>
            </p:nvSpPr>
            <p:spPr bwMode="auto">
              <a:xfrm>
                <a:off x="5252" y="304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2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2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8" name="Freeform 299"/>
              <p:cNvSpPr>
                <a:spLocks/>
              </p:cNvSpPr>
              <p:nvPr/>
            </p:nvSpPr>
            <p:spPr bwMode="auto">
              <a:xfrm>
                <a:off x="5252" y="3053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09" name="Freeform 300"/>
              <p:cNvSpPr>
                <a:spLocks/>
              </p:cNvSpPr>
              <p:nvPr/>
            </p:nvSpPr>
            <p:spPr bwMode="auto">
              <a:xfrm>
                <a:off x="5252" y="306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0" name="Freeform 301"/>
              <p:cNvSpPr>
                <a:spLocks/>
              </p:cNvSpPr>
              <p:nvPr/>
            </p:nvSpPr>
            <p:spPr bwMode="auto">
              <a:xfrm>
                <a:off x="5252" y="3073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1" name="Freeform 302"/>
              <p:cNvSpPr>
                <a:spLocks/>
              </p:cNvSpPr>
              <p:nvPr/>
            </p:nvSpPr>
            <p:spPr bwMode="auto">
              <a:xfrm>
                <a:off x="5252" y="3082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2" name="Freeform 303"/>
              <p:cNvSpPr>
                <a:spLocks/>
              </p:cNvSpPr>
              <p:nvPr/>
            </p:nvSpPr>
            <p:spPr bwMode="auto">
              <a:xfrm>
                <a:off x="5252" y="3093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3" name="Freeform 304"/>
              <p:cNvSpPr>
                <a:spLocks/>
              </p:cNvSpPr>
              <p:nvPr/>
            </p:nvSpPr>
            <p:spPr bwMode="auto">
              <a:xfrm>
                <a:off x="5252" y="3102"/>
                <a:ext cx="11" cy="5"/>
              </a:xfrm>
              <a:custGeom>
                <a:avLst/>
                <a:gdLst>
                  <a:gd name="T0" fmla="*/ 100996 w 8"/>
                  <a:gd name="T1" fmla="*/ 1 h 8"/>
                  <a:gd name="T2" fmla="*/ 100996 w 8"/>
                  <a:gd name="T3" fmla="*/ 1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1 h 8"/>
                  <a:gd name="T18" fmla="*/ 0 w 8"/>
                  <a:gd name="T19" fmla="*/ 1 h 8"/>
                  <a:gd name="T20" fmla="*/ 1 w 8"/>
                  <a:gd name="T21" fmla="*/ 1 h 8"/>
                  <a:gd name="T22" fmla="*/ 32167 w 8"/>
                  <a:gd name="T23" fmla="*/ 1 h 8"/>
                  <a:gd name="T24" fmla="*/ 44230 w 8"/>
                  <a:gd name="T25" fmla="*/ 1 h 8"/>
                  <a:gd name="T26" fmla="*/ 73452 w 8"/>
                  <a:gd name="T27" fmla="*/ 1 h 8"/>
                  <a:gd name="T28" fmla="*/ 83622 w 8"/>
                  <a:gd name="T29" fmla="*/ 1 h 8"/>
                  <a:gd name="T30" fmla="*/ 100996 w 8"/>
                  <a:gd name="T31" fmla="*/ 1 h 8"/>
                  <a:gd name="T32" fmla="*/ 100996 w 8"/>
                  <a:gd name="T33" fmla="*/ 1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4" name="Freeform 305"/>
              <p:cNvSpPr>
                <a:spLocks/>
              </p:cNvSpPr>
              <p:nvPr/>
            </p:nvSpPr>
            <p:spPr bwMode="auto">
              <a:xfrm>
                <a:off x="5252" y="3111"/>
                <a:ext cx="11" cy="6"/>
              </a:xfrm>
              <a:custGeom>
                <a:avLst/>
                <a:gdLst>
                  <a:gd name="T0" fmla="*/ 100996 w 8"/>
                  <a:gd name="T1" fmla="*/ 2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2 h 8"/>
                  <a:gd name="T20" fmla="*/ 1 w 8"/>
                  <a:gd name="T21" fmla="*/ 2 h 8"/>
                  <a:gd name="T22" fmla="*/ 32167 w 8"/>
                  <a:gd name="T23" fmla="*/ 2 h 8"/>
                  <a:gd name="T24" fmla="*/ 44230 w 8"/>
                  <a:gd name="T25" fmla="*/ 2 h 8"/>
                  <a:gd name="T26" fmla="*/ 73452 w 8"/>
                  <a:gd name="T27" fmla="*/ 2 h 8"/>
                  <a:gd name="T28" fmla="*/ 83622 w 8"/>
                  <a:gd name="T29" fmla="*/ 2 h 8"/>
                  <a:gd name="T30" fmla="*/ 100996 w 8"/>
                  <a:gd name="T31" fmla="*/ 2 h 8"/>
                  <a:gd name="T32" fmla="*/ 100996 w 8"/>
                  <a:gd name="T33" fmla="*/ 2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4"/>
                    </a:moveTo>
                    <a:lnTo>
                      <a:pt x="7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5" name="Freeform 306"/>
              <p:cNvSpPr>
                <a:spLocks/>
              </p:cNvSpPr>
              <p:nvPr/>
            </p:nvSpPr>
            <p:spPr bwMode="auto">
              <a:xfrm>
                <a:off x="5252" y="3121"/>
                <a:ext cx="11" cy="5"/>
              </a:xfrm>
              <a:custGeom>
                <a:avLst/>
                <a:gdLst>
                  <a:gd name="T0" fmla="*/ 100996 w 8"/>
                  <a:gd name="T1" fmla="*/ 1 h 7"/>
                  <a:gd name="T2" fmla="*/ 100996 w 8"/>
                  <a:gd name="T3" fmla="*/ 1 h 7"/>
                  <a:gd name="T4" fmla="*/ 100996 w 8"/>
                  <a:gd name="T5" fmla="*/ 1 h 7"/>
                  <a:gd name="T6" fmla="*/ 83622 w 8"/>
                  <a:gd name="T7" fmla="*/ 0 h 7"/>
                  <a:gd name="T8" fmla="*/ 73452 w 8"/>
                  <a:gd name="T9" fmla="*/ 0 h 7"/>
                  <a:gd name="T10" fmla="*/ 44230 w 8"/>
                  <a:gd name="T11" fmla="*/ 0 h 7"/>
                  <a:gd name="T12" fmla="*/ 32167 w 8"/>
                  <a:gd name="T13" fmla="*/ 0 h 7"/>
                  <a:gd name="T14" fmla="*/ 1 w 8"/>
                  <a:gd name="T15" fmla="*/ 1 h 7"/>
                  <a:gd name="T16" fmla="*/ 0 w 8"/>
                  <a:gd name="T17" fmla="*/ 1 h 7"/>
                  <a:gd name="T18" fmla="*/ 0 w 8"/>
                  <a:gd name="T19" fmla="*/ 1 h 7"/>
                  <a:gd name="T20" fmla="*/ 1 w 8"/>
                  <a:gd name="T21" fmla="*/ 1 h 7"/>
                  <a:gd name="T22" fmla="*/ 32167 w 8"/>
                  <a:gd name="T23" fmla="*/ 1 h 7"/>
                  <a:gd name="T24" fmla="*/ 44230 w 8"/>
                  <a:gd name="T25" fmla="*/ 1 h 7"/>
                  <a:gd name="T26" fmla="*/ 73452 w 8"/>
                  <a:gd name="T27" fmla="*/ 1 h 7"/>
                  <a:gd name="T28" fmla="*/ 83622 w 8"/>
                  <a:gd name="T29" fmla="*/ 1 h 7"/>
                  <a:gd name="T30" fmla="*/ 100996 w 8"/>
                  <a:gd name="T31" fmla="*/ 1 h 7"/>
                  <a:gd name="T32" fmla="*/ 10099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6" name="Freeform 307"/>
              <p:cNvSpPr>
                <a:spLocks/>
              </p:cNvSpPr>
              <p:nvPr/>
            </p:nvSpPr>
            <p:spPr bwMode="auto">
              <a:xfrm>
                <a:off x="5252" y="3130"/>
                <a:ext cx="11" cy="7"/>
              </a:xfrm>
              <a:custGeom>
                <a:avLst/>
                <a:gdLst>
                  <a:gd name="T0" fmla="*/ 100996 w 8"/>
                  <a:gd name="T1" fmla="*/ 3 h 8"/>
                  <a:gd name="T2" fmla="*/ 100996 w 8"/>
                  <a:gd name="T3" fmla="*/ 2 h 8"/>
                  <a:gd name="T4" fmla="*/ 100996 w 8"/>
                  <a:gd name="T5" fmla="*/ 1 h 8"/>
                  <a:gd name="T6" fmla="*/ 83622 w 8"/>
                  <a:gd name="T7" fmla="*/ 0 h 8"/>
                  <a:gd name="T8" fmla="*/ 73452 w 8"/>
                  <a:gd name="T9" fmla="*/ 0 h 8"/>
                  <a:gd name="T10" fmla="*/ 44230 w 8"/>
                  <a:gd name="T11" fmla="*/ 0 h 8"/>
                  <a:gd name="T12" fmla="*/ 32167 w 8"/>
                  <a:gd name="T13" fmla="*/ 0 h 8"/>
                  <a:gd name="T14" fmla="*/ 1 w 8"/>
                  <a:gd name="T15" fmla="*/ 1 h 8"/>
                  <a:gd name="T16" fmla="*/ 0 w 8"/>
                  <a:gd name="T17" fmla="*/ 2 h 8"/>
                  <a:gd name="T18" fmla="*/ 0 w 8"/>
                  <a:gd name="T19" fmla="*/ 3 h 8"/>
                  <a:gd name="T20" fmla="*/ 1 w 8"/>
                  <a:gd name="T21" fmla="*/ 4 h 8"/>
                  <a:gd name="T22" fmla="*/ 32167 w 8"/>
                  <a:gd name="T23" fmla="*/ 4 h 8"/>
                  <a:gd name="T24" fmla="*/ 44230 w 8"/>
                  <a:gd name="T25" fmla="*/ 4 h 8"/>
                  <a:gd name="T26" fmla="*/ 73452 w 8"/>
                  <a:gd name="T27" fmla="*/ 4 h 8"/>
                  <a:gd name="T28" fmla="*/ 83622 w 8"/>
                  <a:gd name="T29" fmla="*/ 4 h 8"/>
                  <a:gd name="T30" fmla="*/ 100996 w 8"/>
                  <a:gd name="T31" fmla="*/ 4 h 8"/>
                  <a:gd name="T32" fmla="*/ 100996 w 8"/>
                  <a:gd name="T33" fmla="*/ 3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7" y="3"/>
                    </a:moveTo>
                    <a:lnTo>
                      <a:pt x="7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617" name="Freeform 308"/>
              <p:cNvSpPr>
                <a:spLocks/>
              </p:cNvSpPr>
              <p:nvPr/>
            </p:nvSpPr>
            <p:spPr bwMode="auto">
              <a:xfrm>
                <a:off x="5224" y="3135"/>
                <a:ext cx="66" cy="36"/>
              </a:xfrm>
              <a:custGeom>
                <a:avLst/>
                <a:gdLst>
                  <a:gd name="T0" fmla="*/ 0 w 49"/>
                  <a:gd name="T1" fmla="*/ 0 h 48"/>
                  <a:gd name="T2" fmla="*/ 179400 w 49"/>
                  <a:gd name="T3" fmla="*/ 2 h 48"/>
                  <a:gd name="T4" fmla="*/ 370014 w 49"/>
                  <a:gd name="T5" fmla="*/ 0 h 48"/>
                  <a:gd name="T6" fmla="*/ 0 w 4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48"/>
                  <a:gd name="T14" fmla="*/ 49 w 4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48">
                    <a:moveTo>
                      <a:pt x="0" y="0"/>
                    </a:moveTo>
                    <a:lnTo>
                      <a:pt x="24" y="47"/>
                    </a:lnTo>
                    <a:lnTo>
                      <a:pt x="48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44039" name="Group 309"/>
            <p:cNvGrpSpPr>
              <a:grpSpLocks/>
            </p:cNvGrpSpPr>
            <p:nvPr/>
          </p:nvGrpSpPr>
          <p:grpSpPr bwMode="auto">
            <a:xfrm>
              <a:off x="599" y="137"/>
              <a:ext cx="4538" cy="489"/>
              <a:chOff x="599" y="137"/>
              <a:chExt cx="4538" cy="489"/>
            </a:xfrm>
          </p:grpSpPr>
          <p:sp>
            <p:nvSpPr>
              <p:cNvPr id="44266" name="Rectangle 310"/>
              <p:cNvSpPr>
                <a:spLocks noChangeArrowheads="1"/>
              </p:cNvSpPr>
              <p:nvPr/>
            </p:nvSpPr>
            <p:spPr bwMode="auto">
              <a:xfrm>
                <a:off x="665" y="137"/>
                <a:ext cx="4421" cy="222"/>
              </a:xfrm>
              <a:prstGeom prst="rect">
                <a:avLst/>
              </a:prstGeom>
              <a:solidFill>
                <a:srgbClr val="FFFF99"/>
              </a:solidFill>
              <a:ln w="47625" cmpd="thickThin">
                <a:solidFill>
                  <a:srgbClr val="00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7" name="Rectangle 311"/>
              <p:cNvSpPr>
                <a:spLocks noChangeArrowheads="1"/>
              </p:cNvSpPr>
              <p:nvPr/>
            </p:nvSpPr>
            <p:spPr bwMode="auto">
              <a:xfrm>
                <a:off x="776" y="181"/>
                <a:ext cx="731" cy="13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8" name="Rectangle 312"/>
              <p:cNvSpPr>
                <a:spLocks noChangeArrowheads="1"/>
              </p:cNvSpPr>
              <p:nvPr/>
            </p:nvSpPr>
            <p:spPr bwMode="auto">
              <a:xfrm>
                <a:off x="599" y="176"/>
                <a:ext cx="839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9" name="Rectangle 313"/>
              <p:cNvSpPr>
                <a:spLocks noChangeArrowheads="1"/>
              </p:cNvSpPr>
              <p:nvPr/>
            </p:nvSpPr>
            <p:spPr bwMode="auto">
              <a:xfrm>
                <a:off x="794" y="192"/>
                <a:ext cx="701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9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Personnel Improvement</a:t>
                </a:r>
              </a:p>
            </p:txBody>
          </p:sp>
          <p:sp>
            <p:nvSpPr>
              <p:cNvPr id="44270" name="Rectangle 314"/>
              <p:cNvSpPr>
                <a:spLocks noChangeArrowheads="1"/>
              </p:cNvSpPr>
              <p:nvPr/>
            </p:nvSpPr>
            <p:spPr bwMode="auto">
              <a:xfrm>
                <a:off x="4211" y="181"/>
                <a:ext cx="842" cy="13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1" name="Rectangle 315"/>
              <p:cNvSpPr>
                <a:spLocks noChangeArrowheads="1"/>
              </p:cNvSpPr>
              <p:nvPr/>
            </p:nvSpPr>
            <p:spPr bwMode="auto">
              <a:xfrm>
                <a:off x="1584" y="181"/>
                <a:ext cx="720" cy="13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2" name="Rectangle 316"/>
              <p:cNvSpPr>
                <a:spLocks noChangeArrowheads="1"/>
              </p:cNvSpPr>
              <p:nvPr/>
            </p:nvSpPr>
            <p:spPr bwMode="auto">
              <a:xfrm>
                <a:off x="1521" y="176"/>
                <a:ext cx="838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3" name="Rectangle 317"/>
              <p:cNvSpPr>
                <a:spLocks noChangeArrowheads="1"/>
              </p:cNvSpPr>
              <p:nvPr/>
            </p:nvSpPr>
            <p:spPr bwMode="auto">
              <a:xfrm>
                <a:off x="3496" y="181"/>
                <a:ext cx="640" cy="13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4" name="Rectangle 318"/>
              <p:cNvSpPr>
                <a:spLocks noChangeArrowheads="1"/>
              </p:cNvSpPr>
              <p:nvPr/>
            </p:nvSpPr>
            <p:spPr bwMode="auto">
              <a:xfrm>
                <a:off x="3394" y="176"/>
                <a:ext cx="837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5" name="Line 319"/>
              <p:cNvSpPr>
                <a:spLocks noChangeShapeType="1"/>
              </p:cNvSpPr>
              <p:nvPr/>
            </p:nvSpPr>
            <p:spPr bwMode="auto">
              <a:xfrm>
                <a:off x="1090" y="181"/>
                <a:ext cx="2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6" name="Freeform 320"/>
              <p:cNvSpPr>
                <a:spLocks/>
              </p:cNvSpPr>
              <p:nvPr/>
            </p:nvSpPr>
            <p:spPr bwMode="auto">
              <a:xfrm>
                <a:off x="1115" y="164"/>
                <a:ext cx="64" cy="36"/>
              </a:xfrm>
              <a:custGeom>
                <a:avLst/>
                <a:gdLst>
                  <a:gd name="T0" fmla="*/ 0 w 48"/>
                  <a:gd name="T1" fmla="*/ 1 h 49"/>
                  <a:gd name="T2" fmla="*/ 263948 w 48"/>
                  <a:gd name="T3" fmla="*/ 1 h 49"/>
                  <a:gd name="T4" fmla="*/ 0 w 48"/>
                  <a:gd name="T5" fmla="*/ 0 h 49"/>
                  <a:gd name="T6" fmla="*/ 0 w 48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77" name="Line 321"/>
              <p:cNvSpPr>
                <a:spLocks noChangeShapeType="1"/>
              </p:cNvSpPr>
              <p:nvPr/>
            </p:nvSpPr>
            <p:spPr bwMode="auto">
              <a:xfrm flipH="1">
                <a:off x="880" y="313"/>
                <a:ext cx="3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78" name="Freeform 322"/>
              <p:cNvSpPr>
                <a:spLocks/>
              </p:cNvSpPr>
              <p:nvPr/>
            </p:nvSpPr>
            <p:spPr bwMode="auto">
              <a:xfrm>
                <a:off x="818" y="296"/>
                <a:ext cx="65" cy="36"/>
              </a:xfrm>
              <a:custGeom>
                <a:avLst/>
                <a:gdLst>
                  <a:gd name="T0" fmla="*/ 425015 w 48"/>
                  <a:gd name="T1" fmla="*/ 0 h 49"/>
                  <a:gd name="T2" fmla="*/ 0 w 48"/>
                  <a:gd name="T3" fmla="*/ 1 h 49"/>
                  <a:gd name="T4" fmla="*/ 425015 w 48"/>
                  <a:gd name="T5" fmla="*/ 1 h 49"/>
                  <a:gd name="T6" fmla="*/ 425015 w 48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47" y="0"/>
                    </a:moveTo>
                    <a:lnTo>
                      <a:pt x="0" y="24"/>
                    </a:lnTo>
                    <a:lnTo>
                      <a:pt x="47" y="48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79" name="Line 323"/>
              <p:cNvSpPr>
                <a:spLocks noChangeShapeType="1"/>
              </p:cNvSpPr>
              <p:nvPr/>
            </p:nvSpPr>
            <p:spPr bwMode="auto">
              <a:xfrm>
                <a:off x="2072" y="181"/>
                <a:ext cx="3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80" name="Freeform 324"/>
              <p:cNvSpPr>
                <a:spLocks/>
              </p:cNvSpPr>
              <p:nvPr/>
            </p:nvSpPr>
            <p:spPr bwMode="auto">
              <a:xfrm>
                <a:off x="2099" y="164"/>
                <a:ext cx="64" cy="36"/>
              </a:xfrm>
              <a:custGeom>
                <a:avLst/>
                <a:gdLst>
                  <a:gd name="T0" fmla="*/ 0 w 48"/>
                  <a:gd name="T1" fmla="*/ 1 h 49"/>
                  <a:gd name="T2" fmla="*/ 263948 w 48"/>
                  <a:gd name="T3" fmla="*/ 1 h 49"/>
                  <a:gd name="T4" fmla="*/ 0 w 48"/>
                  <a:gd name="T5" fmla="*/ 0 h 49"/>
                  <a:gd name="T6" fmla="*/ 0 w 48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81" name="Line 325"/>
              <p:cNvSpPr>
                <a:spLocks noChangeShapeType="1"/>
              </p:cNvSpPr>
              <p:nvPr/>
            </p:nvSpPr>
            <p:spPr bwMode="auto">
              <a:xfrm flipH="1">
                <a:off x="1865" y="313"/>
                <a:ext cx="2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82" name="Freeform 326"/>
              <p:cNvSpPr>
                <a:spLocks/>
              </p:cNvSpPr>
              <p:nvPr/>
            </p:nvSpPr>
            <p:spPr bwMode="auto">
              <a:xfrm>
                <a:off x="1803" y="296"/>
                <a:ext cx="64" cy="36"/>
              </a:xfrm>
              <a:custGeom>
                <a:avLst/>
                <a:gdLst>
                  <a:gd name="T0" fmla="*/ 263948 w 48"/>
                  <a:gd name="T1" fmla="*/ 0 h 49"/>
                  <a:gd name="T2" fmla="*/ 0 w 48"/>
                  <a:gd name="T3" fmla="*/ 1 h 49"/>
                  <a:gd name="T4" fmla="*/ 263948 w 48"/>
                  <a:gd name="T5" fmla="*/ 1 h 49"/>
                  <a:gd name="T6" fmla="*/ 263948 w 48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47" y="0"/>
                    </a:moveTo>
                    <a:lnTo>
                      <a:pt x="0" y="24"/>
                    </a:lnTo>
                    <a:lnTo>
                      <a:pt x="47" y="48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83" name="Line 327"/>
              <p:cNvSpPr>
                <a:spLocks noChangeShapeType="1"/>
              </p:cNvSpPr>
              <p:nvPr/>
            </p:nvSpPr>
            <p:spPr bwMode="auto">
              <a:xfrm>
                <a:off x="2967" y="181"/>
                <a:ext cx="30" cy="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84" name="Freeform 328"/>
              <p:cNvSpPr>
                <a:spLocks/>
              </p:cNvSpPr>
              <p:nvPr/>
            </p:nvSpPr>
            <p:spPr bwMode="auto">
              <a:xfrm>
                <a:off x="2992" y="164"/>
                <a:ext cx="65" cy="36"/>
              </a:xfrm>
              <a:custGeom>
                <a:avLst/>
                <a:gdLst>
                  <a:gd name="T0" fmla="*/ 0 w 48"/>
                  <a:gd name="T1" fmla="*/ 1 h 49"/>
                  <a:gd name="T2" fmla="*/ 425015 w 48"/>
                  <a:gd name="T3" fmla="*/ 1 h 49"/>
                  <a:gd name="T4" fmla="*/ 0 w 48"/>
                  <a:gd name="T5" fmla="*/ 0 h 49"/>
                  <a:gd name="T6" fmla="*/ 0 w 48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FF3300"/>
              </a:solidFill>
              <a:ln w="28575" cap="rnd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85" name="Line 329"/>
              <p:cNvSpPr>
                <a:spLocks noChangeShapeType="1"/>
              </p:cNvSpPr>
              <p:nvPr/>
            </p:nvSpPr>
            <p:spPr bwMode="auto">
              <a:xfrm flipH="1">
                <a:off x="2759" y="313"/>
                <a:ext cx="28" cy="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86" name="Freeform 330"/>
              <p:cNvSpPr>
                <a:spLocks/>
              </p:cNvSpPr>
              <p:nvPr/>
            </p:nvSpPr>
            <p:spPr bwMode="auto">
              <a:xfrm>
                <a:off x="2697" y="296"/>
                <a:ext cx="65" cy="36"/>
              </a:xfrm>
              <a:custGeom>
                <a:avLst/>
                <a:gdLst>
                  <a:gd name="T0" fmla="*/ 425015 w 48"/>
                  <a:gd name="T1" fmla="*/ 0 h 49"/>
                  <a:gd name="T2" fmla="*/ 0 w 48"/>
                  <a:gd name="T3" fmla="*/ 1 h 49"/>
                  <a:gd name="T4" fmla="*/ 425015 w 48"/>
                  <a:gd name="T5" fmla="*/ 1 h 49"/>
                  <a:gd name="T6" fmla="*/ 425015 w 48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47" y="0"/>
                    </a:moveTo>
                    <a:lnTo>
                      <a:pt x="0" y="24"/>
                    </a:lnTo>
                    <a:lnTo>
                      <a:pt x="47" y="48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FF3300"/>
              </a:solidFill>
              <a:ln w="28575" cap="rnd" cmpd="sng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87" name="Line 331"/>
              <p:cNvSpPr>
                <a:spLocks noChangeShapeType="1"/>
              </p:cNvSpPr>
              <p:nvPr/>
            </p:nvSpPr>
            <p:spPr bwMode="auto">
              <a:xfrm>
                <a:off x="3913" y="181"/>
                <a:ext cx="2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88" name="Freeform 332"/>
              <p:cNvSpPr>
                <a:spLocks/>
              </p:cNvSpPr>
              <p:nvPr/>
            </p:nvSpPr>
            <p:spPr bwMode="auto">
              <a:xfrm>
                <a:off x="3939" y="164"/>
                <a:ext cx="64" cy="36"/>
              </a:xfrm>
              <a:custGeom>
                <a:avLst/>
                <a:gdLst>
                  <a:gd name="T0" fmla="*/ 0 w 48"/>
                  <a:gd name="T1" fmla="*/ 1 h 49"/>
                  <a:gd name="T2" fmla="*/ 263948 w 48"/>
                  <a:gd name="T3" fmla="*/ 1 h 49"/>
                  <a:gd name="T4" fmla="*/ 0 w 48"/>
                  <a:gd name="T5" fmla="*/ 0 h 49"/>
                  <a:gd name="T6" fmla="*/ 0 w 48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89" name="Line 333"/>
              <p:cNvSpPr>
                <a:spLocks noChangeShapeType="1"/>
              </p:cNvSpPr>
              <p:nvPr/>
            </p:nvSpPr>
            <p:spPr bwMode="auto">
              <a:xfrm flipH="1">
                <a:off x="3706" y="313"/>
                <a:ext cx="2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90" name="Freeform 334"/>
              <p:cNvSpPr>
                <a:spLocks/>
              </p:cNvSpPr>
              <p:nvPr/>
            </p:nvSpPr>
            <p:spPr bwMode="auto">
              <a:xfrm>
                <a:off x="3645" y="296"/>
                <a:ext cx="63" cy="36"/>
              </a:xfrm>
              <a:custGeom>
                <a:avLst/>
                <a:gdLst>
                  <a:gd name="T0" fmla="*/ 163356 w 48"/>
                  <a:gd name="T1" fmla="*/ 0 h 49"/>
                  <a:gd name="T2" fmla="*/ 0 w 48"/>
                  <a:gd name="T3" fmla="*/ 1 h 49"/>
                  <a:gd name="T4" fmla="*/ 163356 w 48"/>
                  <a:gd name="T5" fmla="*/ 1 h 49"/>
                  <a:gd name="T6" fmla="*/ 163356 w 48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47" y="0"/>
                    </a:moveTo>
                    <a:lnTo>
                      <a:pt x="0" y="24"/>
                    </a:lnTo>
                    <a:lnTo>
                      <a:pt x="47" y="48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91" name="Line 335"/>
              <p:cNvSpPr>
                <a:spLocks noChangeShapeType="1"/>
              </p:cNvSpPr>
              <p:nvPr/>
            </p:nvSpPr>
            <p:spPr bwMode="auto">
              <a:xfrm>
                <a:off x="4846" y="181"/>
                <a:ext cx="2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92" name="Freeform 336"/>
              <p:cNvSpPr>
                <a:spLocks/>
              </p:cNvSpPr>
              <p:nvPr/>
            </p:nvSpPr>
            <p:spPr bwMode="auto">
              <a:xfrm>
                <a:off x="4871" y="164"/>
                <a:ext cx="64" cy="36"/>
              </a:xfrm>
              <a:custGeom>
                <a:avLst/>
                <a:gdLst>
                  <a:gd name="T0" fmla="*/ 0 w 48"/>
                  <a:gd name="T1" fmla="*/ 1 h 49"/>
                  <a:gd name="T2" fmla="*/ 263948 w 48"/>
                  <a:gd name="T3" fmla="*/ 1 h 49"/>
                  <a:gd name="T4" fmla="*/ 0 w 48"/>
                  <a:gd name="T5" fmla="*/ 0 h 49"/>
                  <a:gd name="T6" fmla="*/ 0 w 48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0" y="48"/>
                    </a:moveTo>
                    <a:lnTo>
                      <a:pt x="47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93" name="Line 337"/>
              <p:cNvSpPr>
                <a:spLocks noChangeShapeType="1"/>
              </p:cNvSpPr>
              <p:nvPr/>
            </p:nvSpPr>
            <p:spPr bwMode="auto">
              <a:xfrm flipH="1">
                <a:off x="4636" y="313"/>
                <a:ext cx="3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94" name="Freeform 338"/>
              <p:cNvSpPr>
                <a:spLocks/>
              </p:cNvSpPr>
              <p:nvPr/>
            </p:nvSpPr>
            <p:spPr bwMode="auto">
              <a:xfrm>
                <a:off x="4576" y="296"/>
                <a:ext cx="63" cy="36"/>
              </a:xfrm>
              <a:custGeom>
                <a:avLst/>
                <a:gdLst>
                  <a:gd name="T0" fmla="*/ 303239 w 47"/>
                  <a:gd name="T1" fmla="*/ 0 h 49"/>
                  <a:gd name="T2" fmla="*/ 0 w 47"/>
                  <a:gd name="T3" fmla="*/ 1 h 49"/>
                  <a:gd name="T4" fmla="*/ 303239 w 47"/>
                  <a:gd name="T5" fmla="*/ 1 h 49"/>
                  <a:gd name="T6" fmla="*/ 303239 w 47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49"/>
                  <a:gd name="T14" fmla="*/ 47 w 47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49">
                    <a:moveTo>
                      <a:pt x="46" y="0"/>
                    </a:moveTo>
                    <a:lnTo>
                      <a:pt x="0" y="24"/>
                    </a:lnTo>
                    <a:lnTo>
                      <a:pt x="46" y="48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95" name="Line 339"/>
              <p:cNvSpPr>
                <a:spLocks noChangeShapeType="1"/>
              </p:cNvSpPr>
              <p:nvPr/>
            </p:nvSpPr>
            <p:spPr bwMode="auto">
              <a:xfrm flipH="1" flipV="1">
                <a:off x="2881" y="439"/>
                <a:ext cx="0" cy="10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96" name="Freeform 340"/>
              <p:cNvSpPr>
                <a:spLocks/>
              </p:cNvSpPr>
              <p:nvPr/>
            </p:nvSpPr>
            <p:spPr bwMode="auto">
              <a:xfrm>
                <a:off x="2846" y="371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97" name="Line 341"/>
              <p:cNvSpPr>
                <a:spLocks noChangeShapeType="1"/>
              </p:cNvSpPr>
              <p:nvPr/>
            </p:nvSpPr>
            <p:spPr bwMode="auto">
              <a:xfrm flipH="1" flipV="1">
                <a:off x="852" y="394"/>
                <a:ext cx="0" cy="20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98" name="Freeform 342"/>
              <p:cNvSpPr>
                <a:spLocks/>
              </p:cNvSpPr>
              <p:nvPr/>
            </p:nvSpPr>
            <p:spPr bwMode="auto">
              <a:xfrm>
                <a:off x="821" y="383"/>
                <a:ext cx="66" cy="54"/>
              </a:xfrm>
              <a:custGeom>
                <a:avLst/>
                <a:gdLst>
                  <a:gd name="T0" fmla="*/ 370014 w 49"/>
                  <a:gd name="T1" fmla="*/ 1 h 74"/>
                  <a:gd name="T2" fmla="*/ 178560 w 49"/>
                  <a:gd name="T3" fmla="*/ 0 h 74"/>
                  <a:gd name="T4" fmla="*/ 0 w 49"/>
                  <a:gd name="T5" fmla="*/ 1 h 74"/>
                  <a:gd name="T6" fmla="*/ 370014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99" name="Line 343"/>
              <p:cNvSpPr>
                <a:spLocks noChangeShapeType="1"/>
              </p:cNvSpPr>
              <p:nvPr/>
            </p:nvSpPr>
            <p:spPr bwMode="auto">
              <a:xfrm flipV="1">
                <a:off x="1713" y="402"/>
                <a:ext cx="0" cy="4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300" name="Freeform 344"/>
              <p:cNvSpPr>
                <a:spLocks/>
              </p:cNvSpPr>
              <p:nvPr/>
            </p:nvSpPr>
            <p:spPr bwMode="auto">
              <a:xfrm>
                <a:off x="1683" y="371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01" name="Line 345"/>
              <p:cNvSpPr>
                <a:spLocks noChangeShapeType="1"/>
              </p:cNvSpPr>
              <p:nvPr/>
            </p:nvSpPr>
            <p:spPr bwMode="auto">
              <a:xfrm flipV="1">
                <a:off x="3950" y="388"/>
                <a:ext cx="0" cy="15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302" name="Freeform 346"/>
              <p:cNvSpPr>
                <a:spLocks/>
              </p:cNvSpPr>
              <p:nvPr/>
            </p:nvSpPr>
            <p:spPr bwMode="auto">
              <a:xfrm>
                <a:off x="3919" y="373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03" name="Line 347"/>
              <p:cNvSpPr>
                <a:spLocks noChangeShapeType="1"/>
              </p:cNvSpPr>
              <p:nvPr/>
            </p:nvSpPr>
            <p:spPr bwMode="auto">
              <a:xfrm flipV="1">
                <a:off x="4842" y="388"/>
                <a:ext cx="0" cy="238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304" name="Freeform 348"/>
              <p:cNvSpPr>
                <a:spLocks/>
              </p:cNvSpPr>
              <p:nvPr/>
            </p:nvSpPr>
            <p:spPr bwMode="auto">
              <a:xfrm>
                <a:off x="4813" y="377"/>
                <a:ext cx="64" cy="53"/>
              </a:xfrm>
              <a:custGeom>
                <a:avLst/>
                <a:gdLst>
                  <a:gd name="T0" fmla="*/ 145198 w 49"/>
                  <a:gd name="T1" fmla="*/ 1 h 74"/>
                  <a:gd name="T2" fmla="*/ 71024 w 49"/>
                  <a:gd name="T3" fmla="*/ 0 h 74"/>
                  <a:gd name="T4" fmla="*/ 0 w 49"/>
                  <a:gd name="T5" fmla="*/ 1 h 74"/>
                  <a:gd name="T6" fmla="*/ 145198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4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05" name="Freeform 349"/>
              <p:cNvSpPr>
                <a:spLocks/>
              </p:cNvSpPr>
              <p:nvPr/>
            </p:nvSpPr>
            <p:spPr bwMode="auto">
              <a:xfrm>
                <a:off x="5108" y="251"/>
                <a:ext cx="9" cy="6"/>
              </a:xfrm>
              <a:custGeom>
                <a:avLst/>
                <a:gdLst>
                  <a:gd name="T0" fmla="*/ 6999 w 7"/>
                  <a:gd name="T1" fmla="*/ 0 h 8"/>
                  <a:gd name="T2" fmla="*/ 5444 w 7"/>
                  <a:gd name="T3" fmla="*/ 0 h 8"/>
                  <a:gd name="T4" fmla="*/ 4234 w 7"/>
                  <a:gd name="T5" fmla="*/ 1 h 8"/>
                  <a:gd name="T6" fmla="*/ 1 w 7"/>
                  <a:gd name="T7" fmla="*/ 2 h 8"/>
                  <a:gd name="T8" fmla="*/ 0 w 7"/>
                  <a:gd name="T9" fmla="*/ 2 h 8"/>
                  <a:gd name="T10" fmla="*/ 1 w 7"/>
                  <a:gd name="T11" fmla="*/ 2 h 8"/>
                  <a:gd name="T12" fmla="*/ 4234 w 7"/>
                  <a:gd name="T13" fmla="*/ 2 h 8"/>
                  <a:gd name="T14" fmla="*/ 5444 w 7"/>
                  <a:gd name="T15" fmla="*/ 2 h 8"/>
                  <a:gd name="T16" fmla="*/ 6999 w 7"/>
                  <a:gd name="T17" fmla="*/ 2 h 8"/>
                  <a:gd name="T18" fmla="*/ 8999 w 7"/>
                  <a:gd name="T19" fmla="*/ 2 h 8"/>
                  <a:gd name="T20" fmla="*/ 11570 w 7"/>
                  <a:gd name="T21" fmla="*/ 2 h 8"/>
                  <a:gd name="T22" fmla="*/ 8999 w 7"/>
                  <a:gd name="T23" fmla="*/ 2 h 8"/>
                  <a:gd name="T24" fmla="*/ 6999 w 7"/>
                  <a:gd name="T25" fmla="*/ 1 h 8"/>
                  <a:gd name="T26" fmla="*/ 6999 w 7"/>
                  <a:gd name="T27" fmla="*/ 0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"/>
                  <a:gd name="T43" fmla="*/ 0 h 8"/>
                  <a:gd name="T44" fmla="*/ 7 w 7"/>
                  <a:gd name="T45" fmla="*/ 8 h 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" h="8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06" name="Freeform 350"/>
              <p:cNvSpPr>
                <a:spLocks/>
              </p:cNvSpPr>
              <p:nvPr/>
            </p:nvSpPr>
            <p:spPr bwMode="auto">
              <a:xfrm>
                <a:off x="5126" y="251"/>
                <a:ext cx="11" cy="6"/>
              </a:xfrm>
              <a:custGeom>
                <a:avLst/>
                <a:gdLst>
                  <a:gd name="T0" fmla="*/ 44230 w 8"/>
                  <a:gd name="T1" fmla="*/ 0 h 8"/>
                  <a:gd name="T2" fmla="*/ 32167 w 8"/>
                  <a:gd name="T3" fmla="*/ 0 h 8"/>
                  <a:gd name="T4" fmla="*/ 1 w 8"/>
                  <a:gd name="T5" fmla="*/ 1 h 8"/>
                  <a:gd name="T6" fmla="*/ 0 w 8"/>
                  <a:gd name="T7" fmla="*/ 2 h 8"/>
                  <a:gd name="T8" fmla="*/ 0 w 8"/>
                  <a:gd name="T9" fmla="*/ 2 h 8"/>
                  <a:gd name="T10" fmla="*/ 0 w 8"/>
                  <a:gd name="T11" fmla="*/ 2 h 8"/>
                  <a:gd name="T12" fmla="*/ 0 w 8"/>
                  <a:gd name="T13" fmla="*/ 2 h 8"/>
                  <a:gd name="T14" fmla="*/ 1 w 8"/>
                  <a:gd name="T15" fmla="*/ 2 h 8"/>
                  <a:gd name="T16" fmla="*/ 32167 w 8"/>
                  <a:gd name="T17" fmla="*/ 2 h 8"/>
                  <a:gd name="T18" fmla="*/ 44230 w 8"/>
                  <a:gd name="T19" fmla="*/ 2 h 8"/>
                  <a:gd name="T20" fmla="*/ 60816 w 8"/>
                  <a:gd name="T21" fmla="*/ 2 h 8"/>
                  <a:gd name="T22" fmla="*/ 83622 w 8"/>
                  <a:gd name="T23" fmla="*/ 2 h 8"/>
                  <a:gd name="T24" fmla="*/ 100996 w 8"/>
                  <a:gd name="T25" fmla="*/ 2 h 8"/>
                  <a:gd name="T26" fmla="*/ 83622 w 8"/>
                  <a:gd name="T27" fmla="*/ 2 h 8"/>
                  <a:gd name="T28" fmla="*/ 60816 w 8"/>
                  <a:gd name="T29" fmla="*/ 1 h 8"/>
                  <a:gd name="T30" fmla="*/ 60816 w 8"/>
                  <a:gd name="T31" fmla="*/ 0 h 8"/>
                  <a:gd name="T32" fmla="*/ 44230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8"/>
                  <a:gd name="T53" fmla="*/ 8 w 8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8">
                    <a:moveTo>
                      <a:pt x="3" y="0"/>
                    </a:move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307" name="Rectangle 351"/>
              <p:cNvSpPr>
                <a:spLocks noChangeArrowheads="1"/>
              </p:cNvSpPr>
              <p:nvPr/>
            </p:nvSpPr>
            <p:spPr bwMode="auto">
              <a:xfrm>
                <a:off x="1540" y="210"/>
                <a:ext cx="809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900" b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Work Improvement</a:t>
                </a:r>
              </a:p>
            </p:txBody>
          </p:sp>
          <p:sp>
            <p:nvSpPr>
              <p:cNvPr id="44308" name="Rectangle 352"/>
              <p:cNvSpPr>
                <a:spLocks noChangeArrowheads="1"/>
              </p:cNvSpPr>
              <p:nvPr/>
            </p:nvSpPr>
            <p:spPr bwMode="auto">
              <a:xfrm>
                <a:off x="2482" y="176"/>
                <a:ext cx="804" cy="140"/>
              </a:xfrm>
              <a:prstGeom prst="rect">
                <a:avLst/>
              </a:prstGeom>
              <a:noFill/>
              <a:ln w="57150" cmpd="thickThin">
                <a:solidFill>
                  <a:srgbClr val="FF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</a:pPr>
                <a:r>
                  <a:rPr lang="en-US" sz="12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Self Improvement</a:t>
                </a:r>
              </a:p>
            </p:txBody>
          </p:sp>
          <p:sp>
            <p:nvSpPr>
              <p:cNvPr id="44309" name="Rectangle 353"/>
              <p:cNvSpPr>
                <a:spLocks noChangeArrowheads="1"/>
              </p:cNvSpPr>
              <p:nvPr/>
            </p:nvSpPr>
            <p:spPr bwMode="auto">
              <a:xfrm>
                <a:off x="3502" y="192"/>
                <a:ext cx="639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900" b="1">
                    <a:solidFill>
                      <a:srgbClr val="009900"/>
                    </a:solidFill>
                    <a:latin typeface="Times New Roman" pitchFamily="18" charset="0"/>
                    <a:cs typeface="Times New Roman" pitchFamily="18" charset="0"/>
                  </a:rPr>
                  <a:t>Others Improvement</a:t>
                </a:r>
              </a:p>
            </p:txBody>
          </p:sp>
          <p:sp>
            <p:nvSpPr>
              <p:cNvPr id="44310" name="Rectangle 354"/>
              <p:cNvSpPr>
                <a:spLocks noChangeArrowheads="1"/>
              </p:cNvSpPr>
              <p:nvPr/>
            </p:nvSpPr>
            <p:spPr bwMode="auto">
              <a:xfrm>
                <a:off x="4229" y="192"/>
                <a:ext cx="824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900" b="1">
                    <a:solidFill>
                      <a:srgbClr val="990099"/>
                    </a:solidFill>
                    <a:latin typeface="Times New Roman" pitchFamily="18" charset="0"/>
                    <a:cs typeface="Times New Roman" pitchFamily="18" charset="0"/>
                  </a:rPr>
                  <a:t>Organization Improvement</a:t>
                </a:r>
              </a:p>
            </p:txBody>
          </p:sp>
          <p:sp>
            <p:nvSpPr>
              <p:cNvPr id="44311" name="Line 355"/>
              <p:cNvSpPr>
                <a:spLocks noChangeShapeType="1"/>
              </p:cNvSpPr>
              <p:nvPr/>
            </p:nvSpPr>
            <p:spPr bwMode="auto">
              <a:xfrm flipV="1">
                <a:off x="1693" y="410"/>
                <a:ext cx="0" cy="15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312" name="Freeform 356"/>
              <p:cNvSpPr>
                <a:spLocks/>
              </p:cNvSpPr>
              <p:nvPr/>
            </p:nvSpPr>
            <p:spPr bwMode="auto">
              <a:xfrm>
                <a:off x="1663" y="378"/>
                <a:ext cx="66" cy="53"/>
              </a:xfrm>
              <a:custGeom>
                <a:avLst/>
                <a:gdLst>
                  <a:gd name="T0" fmla="*/ 370014 w 49"/>
                  <a:gd name="T1" fmla="*/ 1 h 74"/>
                  <a:gd name="T2" fmla="*/ 178560 w 49"/>
                  <a:gd name="T3" fmla="*/ 0 h 74"/>
                  <a:gd name="T4" fmla="*/ 0 w 49"/>
                  <a:gd name="T5" fmla="*/ 1 h 74"/>
                  <a:gd name="T6" fmla="*/ 370014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  <p:grpSp>
          <p:nvGrpSpPr>
            <p:cNvPr id="44040" name="Group 357"/>
            <p:cNvGrpSpPr>
              <a:grpSpLocks/>
            </p:cNvGrpSpPr>
            <p:nvPr/>
          </p:nvGrpSpPr>
          <p:grpSpPr bwMode="auto">
            <a:xfrm>
              <a:off x="559" y="591"/>
              <a:ext cx="4624" cy="1988"/>
              <a:chOff x="559" y="591"/>
              <a:chExt cx="4624" cy="1988"/>
            </a:xfrm>
          </p:grpSpPr>
          <p:sp>
            <p:nvSpPr>
              <p:cNvPr id="44156" name="Rectangle 358"/>
              <p:cNvSpPr>
                <a:spLocks noChangeArrowheads="1"/>
              </p:cNvSpPr>
              <p:nvPr/>
            </p:nvSpPr>
            <p:spPr bwMode="auto">
              <a:xfrm>
                <a:off x="977" y="1628"/>
                <a:ext cx="948" cy="104"/>
              </a:xfrm>
              <a:prstGeom prst="rect">
                <a:avLst/>
              </a:prstGeom>
              <a:solidFill>
                <a:srgbClr val="CCFF99"/>
              </a:solidFill>
              <a:ln w="12700">
                <a:solidFill>
                  <a:srgbClr val="00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57" name="Rectangle 359"/>
              <p:cNvSpPr>
                <a:spLocks noChangeArrowheads="1"/>
              </p:cNvSpPr>
              <p:nvPr/>
            </p:nvSpPr>
            <p:spPr bwMode="auto">
              <a:xfrm>
                <a:off x="3814" y="1633"/>
                <a:ext cx="946" cy="103"/>
              </a:xfrm>
              <a:prstGeom prst="rect">
                <a:avLst/>
              </a:prstGeom>
              <a:solidFill>
                <a:srgbClr val="CCFF99"/>
              </a:solidFill>
              <a:ln w="12700">
                <a:solidFill>
                  <a:srgbClr val="00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58" name="Rectangle 360" descr="White marble"/>
              <p:cNvSpPr>
                <a:spLocks noChangeArrowheads="1"/>
              </p:cNvSpPr>
              <p:nvPr/>
            </p:nvSpPr>
            <p:spPr bwMode="auto">
              <a:xfrm>
                <a:off x="2198" y="877"/>
                <a:ext cx="1365" cy="165"/>
              </a:xfrm>
              <a:prstGeom prst="rect">
                <a:avLst/>
              </a:prstGeom>
              <a:noFill/>
              <a:ln w="28575">
                <a:solidFill>
                  <a:srgbClr val="FF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59" name="Rectangle 361"/>
              <p:cNvSpPr>
                <a:spLocks noChangeArrowheads="1"/>
              </p:cNvSpPr>
              <p:nvPr/>
            </p:nvSpPr>
            <p:spPr bwMode="auto">
              <a:xfrm>
                <a:off x="2256" y="892"/>
                <a:ext cx="1248" cy="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th-TH" sz="1200" b="1">
                    <a:solidFill>
                      <a:schemeClr val="tx2"/>
                    </a:solidFill>
                    <a:latin typeface="Times New Roman" pitchFamily="18" charset="0"/>
                    <a:cs typeface="BrowalliaUPC" pitchFamily="34" charset="-34"/>
                  </a:rPr>
                  <a:t>มาตรฐานทางวิชาการ/การปฏิบัติ</a:t>
                </a:r>
              </a:p>
              <a:p>
                <a:pPr algn="ctr" eaLnBrk="0" hangingPunct="0">
                  <a:lnSpc>
                    <a:spcPct val="60000"/>
                  </a:lnSpc>
                </a:pPr>
                <a:r>
                  <a:rPr lang="th-TH" sz="1000" b="1">
                    <a:solidFill>
                      <a:schemeClr val="tx2"/>
                    </a:solidFill>
                    <a:latin typeface="Times New Roman" pitchFamily="18" charset="0"/>
                    <a:cs typeface="BrowalliaUPC" pitchFamily="34" charset="-34"/>
                  </a:rPr>
                  <a:t>(</a:t>
                </a:r>
                <a:r>
                  <a:rPr lang="th-TH" sz="10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Standard)</a:t>
                </a:r>
                <a:endParaRPr lang="th-TH" sz="1200" b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160" name="Oval 362"/>
              <p:cNvSpPr>
                <a:spLocks noChangeArrowheads="1"/>
              </p:cNvSpPr>
              <p:nvPr/>
            </p:nvSpPr>
            <p:spPr bwMode="auto">
              <a:xfrm>
                <a:off x="3189" y="630"/>
                <a:ext cx="1207" cy="99"/>
              </a:xfrm>
              <a:prstGeom prst="ellipse">
                <a:avLst/>
              </a:prstGeom>
              <a:solidFill>
                <a:srgbClr val="FF66FF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1" name="Rectangle 363"/>
              <p:cNvSpPr>
                <a:spLocks noChangeArrowheads="1"/>
              </p:cNvSpPr>
              <p:nvPr/>
            </p:nvSpPr>
            <p:spPr bwMode="auto">
              <a:xfrm>
                <a:off x="3141" y="613"/>
                <a:ext cx="1286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2" name="Rectangle 364"/>
              <p:cNvSpPr>
                <a:spLocks noChangeArrowheads="1"/>
              </p:cNvSpPr>
              <p:nvPr/>
            </p:nvSpPr>
            <p:spPr bwMode="auto">
              <a:xfrm>
                <a:off x="3651" y="635"/>
                <a:ext cx="320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BrowalliaUPC" pitchFamily="34" charset="-34"/>
                  </a:rPr>
                  <a:t>Outside</a:t>
                </a:r>
              </a:p>
            </p:txBody>
          </p:sp>
          <p:sp>
            <p:nvSpPr>
              <p:cNvPr id="44163" name="Oval 365"/>
              <p:cNvSpPr>
                <a:spLocks noChangeArrowheads="1"/>
              </p:cNvSpPr>
              <p:nvPr/>
            </p:nvSpPr>
            <p:spPr bwMode="auto">
              <a:xfrm>
                <a:off x="1373" y="630"/>
                <a:ext cx="1199" cy="99"/>
              </a:xfrm>
              <a:prstGeom prst="ellipse">
                <a:avLst/>
              </a:prstGeom>
              <a:solidFill>
                <a:srgbClr val="CCFF99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4" name="Rectangle 366"/>
              <p:cNvSpPr>
                <a:spLocks noChangeArrowheads="1"/>
              </p:cNvSpPr>
              <p:nvPr/>
            </p:nvSpPr>
            <p:spPr bwMode="auto">
              <a:xfrm>
                <a:off x="1327" y="613"/>
                <a:ext cx="128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5" name="Rectangle 367"/>
              <p:cNvSpPr>
                <a:spLocks noChangeArrowheads="1"/>
              </p:cNvSpPr>
              <p:nvPr/>
            </p:nvSpPr>
            <p:spPr bwMode="auto">
              <a:xfrm>
                <a:off x="1860" y="635"/>
                <a:ext cx="250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70000"/>
                  </a:lnSpc>
                </a:pPr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BrowalliaUPC" pitchFamily="34" charset="-34"/>
                  </a:rPr>
                  <a:t>Inside</a:t>
                </a:r>
              </a:p>
            </p:txBody>
          </p:sp>
          <p:sp>
            <p:nvSpPr>
              <p:cNvPr id="44166" name="Oval 368"/>
              <p:cNvSpPr>
                <a:spLocks noChangeArrowheads="1"/>
              </p:cNvSpPr>
              <p:nvPr/>
            </p:nvSpPr>
            <p:spPr bwMode="auto">
              <a:xfrm>
                <a:off x="559" y="591"/>
                <a:ext cx="4624" cy="185"/>
              </a:xfrm>
              <a:prstGeom prst="ellipse">
                <a:avLst/>
              </a:prstGeom>
              <a:noFill/>
              <a:ln w="254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7" name="Line 369"/>
              <p:cNvSpPr>
                <a:spLocks noChangeShapeType="1"/>
              </p:cNvSpPr>
              <p:nvPr/>
            </p:nvSpPr>
            <p:spPr bwMode="auto">
              <a:xfrm>
                <a:off x="2792" y="658"/>
                <a:ext cx="169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68" name="Freeform 370"/>
              <p:cNvSpPr>
                <a:spLocks/>
              </p:cNvSpPr>
              <p:nvPr/>
            </p:nvSpPr>
            <p:spPr bwMode="auto">
              <a:xfrm>
                <a:off x="2697" y="640"/>
                <a:ext cx="99" cy="36"/>
              </a:xfrm>
              <a:custGeom>
                <a:avLst/>
                <a:gdLst>
                  <a:gd name="T0" fmla="*/ 453637 w 74"/>
                  <a:gd name="T1" fmla="*/ 0 h 49"/>
                  <a:gd name="T2" fmla="*/ 0 w 74"/>
                  <a:gd name="T3" fmla="*/ 1 h 49"/>
                  <a:gd name="T4" fmla="*/ 453637 w 74"/>
                  <a:gd name="T5" fmla="*/ 1 h 49"/>
                  <a:gd name="T6" fmla="*/ 453637 w 7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73" y="0"/>
                    </a:moveTo>
                    <a:lnTo>
                      <a:pt x="0" y="24"/>
                    </a:lnTo>
                    <a:lnTo>
                      <a:pt x="73" y="48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69" name="Freeform 371"/>
              <p:cNvSpPr>
                <a:spLocks/>
              </p:cNvSpPr>
              <p:nvPr/>
            </p:nvSpPr>
            <p:spPr bwMode="auto">
              <a:xfrm>
                <a:off x="2959" y="640"/>
                <a:ext cx="98" cy="36"/>
              </a:xfrm>
              <a:custGeom>
                <a:avLst/>
                <a:gdLst>
                  <a:gd name="T0" fmla="*/ 0 w 73"/>
                  <a:gd name="T1" fmla="*/ 1 h 49"/>
                  <a:gd name="T2" fmla="*/ 496959 w 73"/>
                  <a:gd name="T3" fmla="*/ 1 h 49"/>
                  <a:gd name="T4" fmla="*/ 0 w 73"/>
                  <a:gd name="T5" fmla="*/ 0 h 49"/>
                  <a:gd name="T6" fmla="*/ 0 w 73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3"/>
                  <a:gd name="T13" fmla="*/ 0 h 49"/>
                  <a:gd name="T14" fmla="*/ 73 w 73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3" h="49">
                    <a:moveTo>
                      <a:pt x="0" y="48"/>
                    </a:moveTo>
                    <a:lnTo>
                      <a:pt x="72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70" name="Rectangle 372"/>
              <p:cNvSpPr>
                <a:spLocks noChangeArrowheads="1"/>
              </p:cNvSpPr>
              <p:nvPr/>
            </p:nvSpPr>
            <p:spPr bwMode="auto">
              <a:xfrm>
                <a:off x="1336" y="877"/>
                <a:ext cx="631" cy="115"/>
              </a:xfrm>
              <a:prstGeom prst="rect">
                <a:avLst/>
              </a:prstGeom>
              <a:solidFill>
                <a:srgbClr val="66FF33"/>
              </a:solid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71" name="Rectangle 373"/>
              <p:cNvSpPr>
                <a:spLocks noChangeArrowheads="1"/>
              </p:cNvSpPr>
              <p:nvPr/>
            </p:nvSpPr>
            <p:spPr bwMode="auto">
              <a:xfrm>
                <a:off x="1232" y="881"/>
                <a:ext cx="838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72" name="Rectangle 374"/>
              <p:cNvSpPr>
                <a:spLocks noChangeArrowheads="1"/>
              </p:cNvSpPr>
              <p:nvPr/>
            </p:nvSpPr>
            <p:spPr bwMode="auto">
              <a:xfrm>
                <a:off x="1463" y="911"/>
                <a:ext cx="363" cy="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60000"/>
                  </a:lnSpc>
                </a:pPr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Training</a:t>
                </a:r>
              </a:p>
            </p:txBody>
          </p:sp>
          <p:sp>
            <p:nvSpPr>
              <p:cNvPr id="44173" name="Line 375"/>
              <p:cNvSpPr>
                <a:spLocks noChangeShapeType="1"/>
              </p:cNvSpPr>
              <p:nvPr/>
            </p:nvSpPr>
            <p:spPr bwMode="auto">
              <a:xfrm flipH="1">
                <a:off x="2066" y="940"/>
                <a:ext cx="82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74" name="Freeform 376"/>
              <p:cNvSpPr>
                <a:spLocks/>
              </p:cNvSpPr>
              <p:nvPr/>
            </p:nvSpPr>
            <p:spPr bwMode="auto">
              <a:xfrm>
                <a:off x="1982" y="922"/>
                <a:ext cx="99" cy="35"/>
              </a:xfrm>
              <a:custGeom>
                <a:avLst/>
                <a:gdLst>
                  <a:gd name="T0" fmla="*/ 453637 w 74"/>
                  <a:gd name="T1" fmla="*/ 0 h 49"/>
                  <a:gd name="T2" fmla="*/ 0 w 74"/>
                  <a:gd name="T3" fmla="*/ 1 h 49"/>
                  <a:gd name="T4" fmla="*/ 453637 w 74"/>
                  <a:gd name="T5" fmla="*/ 1 h 49"/>
                  <a:gd name="T6" fmla="*/ 453637 w 7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73" y="0"/>
                    </a:moveTo>
                    <a:lnTo>
                      <a:pt x="0" y="24"/>
                    </a:lnTo>
                    <a:lnTo>
                      <a:pt x="73" y="48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75" name="Line 377"/>
              <p:cNvSpPr>
                <a:spLocks noChangeShapeType="1"/>
              </p:cNvSpPr>
              <p:nvPr/>
            </p:nvSpPr>
            <p:spPr bwMode="auto">
              <a:xfrm flipV="1">
                <a:off x="2876" y="816"/>
                <a:ext cx="0" cy="7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76" name="Freeform 378"/>
              <p:cNvSpPr>
                <a:spLocks/>
              </p:cNvSpPr>
              <p:nvPr/>
            </p:nvSpPr>
            <p:spPr bwMode="auto">
              <a:xfrm>
                <a:off x="2846" y="808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77" name="Line 379"/>
              <p:cNvSpPr>
                <a:spLocks noChangeShapeType="1"/>
              </p:cNvSpPr>
              <p:nvPr/>
            </p:nvSpPr>
            <p:spPr bwMode="auto">
              <a:xfrm flipV="1">
                <a:off x="1695" y="821"/>
                <a:ext cx="0" cy="45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78" name="Freeform 380"/>
              <p:cNvSpPr>
                <a:spLocks/>
              </p:cNvSpPr>
              <p:nvPr/>
            </p:nvSpPr>
            <p:spPr bwMode="auto">
              <a:xfrm>
                <a:off x="1664" y="778"/>
                <a:ext cx="66" cy="54"/>
              </a:xfrm>
              <a:custGeom>
                <a:avLst/>
                <a:gdLst>
                  <a:gd name="T0" fmla="*/ 370014 w 49"/>
                  <a:gd name="T1" fmla="*/ 1 h 74"/>
                  <a:gd name="T2" fmla="*/ 178560 w 49"/>
                  <a:gd name="T3" fmla="*/ 0 h 74"/>
                  <a:gd name="T4" fmla="*/ 0 w 49"/>
                  <a:gd name="T5" fmla="*/ 1 h 74"/>
                  <a:gd name="T6" fmla="*/ 370014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79" name="Line 381"/>
              <p:cNvSpPr>
                <a:spLocks noChangeShapeType="1"/>
              </p:cNvSpPr>
              <p:nvPr/>
            </p:nvSpPr>
            <p:spPr bwMode="auto">
              <a:xfrm flipV="1">
                <a:off x="3949" y="833"/>
                <a:ext cx="0" cy="434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80" name="Freeform 382"/>
              <p:cNvSpPr>
                <a:spLocks/>
              </p:cNvSpPr>
              <p:nvPr/>
            </p:nvSpPr>
            <p:spPr bwMode="auto">
              <a:xfrm>
                <a:off x="3919" y="781"/>
                <a:ext cx="65" cy="54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81" name="Oval 383"/>
              <p:cNvSpPr>
                <a:spLocks noChangeArrowheads="1"/>
              </p:cNvSpPr>
              <p:nvPr/>
            </p:nvSpPr>
            <p:spPr bwMode="auto">
              <a:xfrm>
                <a:off x="3280" y="1296"/>
                <a:ext cx="1209" cy="118"/>
              </a:xfrm>
              <a:prstGeom prst="ellipse">
                <a:avLst/>
              </a:prstGeom>
              <a:solidFill>
                <a:srgbClr val="FF66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82" name="Rectangle 384"/>
              <p:cNvSpPr>
                <a:spLocks noChangeArrowheads="1"/>
              </p:cNvSpPr>
              <p:nvPr/>
            </p:nvSpPr>
            <p:spPr bwMode="auto">
              <a:xfrm>
                <a:off x="3105" y="1317"/>
                <a:ext cx="1285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83" name="Rectangle 385"/>
              <p:cNvSpPr>
                <a:spLocks noChangeArrowheads="1"/>
              </p:cNvSpPr>
              <p:nvPr/>
            </p:nvSpPr>
            <p:spPr bwMode="auto">
              <a:xfrm>
                <a:off x="3360" y="1294"/>
                <a:ext cx="1104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/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BrowalliaUPC" pitchFamily="34" charset="-34"/>
                  </a:rPr>
                  <a:t>Analysis &amp; Synthesis</a:t>
                </a:r>
              </a:p>
            </p:txBody>
          </p:sp>
          <p:sp>
            <p:nvSpPr>
              <p:cNvPr id="44184" name="Oval 386"/>
              <p:cNvSpPr>
                <a:spLocks noChangeArrowheads="1"/>
              </p:cNvSpPr>
              <p:nvPr/>
            </p:nvSpPr>
            <p:spPr bwMode="auto">
              <a:xfrm>
                <a:off x="1913" y="1117"/>
                <a:ext cx="1925" cy="155"/>
              </a:xfrm>
              <a:prstGeom prst="ellipse">
                <a:avLst/>
              </a:prstGeom>
              <a:solidFill>
                <a:srgbClr val="FFFF99"/>
              </a:solidFill>
              <a:ln w="12700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lIns="92075" tIns="46038" rIns="92075" bIns="46038"/>
              <a:lstStyle/>
              <a:p>
                <a:pPr eaLnBrk="0" hangingPunct="0"/>
                <a:r>
                  <a:rPr lang="en-US" sz="2800">
                    <a:latin typeface="Times New Roman" pitchFamily="18" charset="0"/>
                    <a:cs typeface="AngsanaUPC" pitchFamily="18" charset="-34"/>
                  </a:rPr>
                  <a:t> </a:t>
                </a:r>
              </a:p>
            </p:txBody>
          </p:sp>
          <p:sp>
            <p:nvSpPr>
              <p:cNvPr id="44185" name="Rectangle 387"/>
              <p:cNvSpPr>
                <a:spLocks noChangeArrowheads="1"/>
              </p:cNvSpPr>
              <p:nvPr/>
            </p:nvSpPr>
            <p:spPr bwMode="auto">
              <a:xfrm>
                <a:off x="2371" y="1134"/>
                <a:ext cx="99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60000"/>
                  </a:lnSpc>
                </a:pPr>
                <a:r>
                  <a:rPr lang="th-TH" sz="1200" b="1">
                    <a:solidFill>
                      <a:srgbClr val="000000"/>
                    </a:solidFill>
                    <a:latin typeface="Times New Roman" pitchFamily="18" charset="0"/>
                    <a:cs typeface="BrowalliaUPC" pitchFamily="34" charset="-34"/>
                  </a:rPr>
                  <a:t>การสร้าง/พัฒนารูปแบบการทำงาน</a:t>
                </a:r>
              </a:p>
              <a:p>
                <a:pPr algn="ctr" eaLnBrk="0" hangingPunct="0">
                  <a:lnSpc>
                    <a:spcPct val="60000"/>
                  </a:lnSpc>
                </a:pPr>
                <a:r>
                  <a:rPr lang="th-TH" sz="1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(Model Development)</a:t>
                </a:r>
              </a:p>
            </p:txBody>
          </p:sp>
          <p:sp>
            <p:nvSpPr>
              <p:cNvPr id="44186" name="Oval 388"/>
              <p:cNvSpPr>
                <a:spLocks noChangeArrowheads="1"/>
              </p:cNvSpPr>
              <p:nvPr/>
            </p:nvSpPr>
            <p:spPr bwMode="auto">
              <a:xfrm>
                <a:off x="1241" y="1296"/>
                <a:ext cx="1208" cy="125"/>
              </a:xfrm>
              <a:prstGeom prst="ellipse">
                <a:avLst/>
              </a:prstGeom>
              <a:solidFill>
                <a:srgbClr val="FF66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87" name="Rectangle 389"/>
              <p:cNvSpPr>
                <a:spLocks noChangeArrowheads="1"/>
              </p:cNvSpPr>
              <p:nvPr/>
            </p:nvSpPr>
            <p:spPr bwMode="auto">
              <a:xfrm>
                <a:off x="1520" y="1294"/>
                <a:ext cx="63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BrowalliaUPC" pitchFamily="34" charset="-34"/>
                  </a:rPr>
                  <a:t>Reference Data</a:t>
                </a:r>
              </a:p>
            </p:txBody>
          </p:sp>
          <p:sp>
            <p:nvSpPr>
              <p:cNvPr id="44188" name="Line 390"/>
              <p:cNvSpPr>
                <a:spLocks noChangeShapeType="1"/>
              </p:cNvSpPr>
              <p:nvPr/>
            </p:nvSpPr>
            <p:spPr bwMode="auto">
              <a:xfrm flipV="1">
                <a:off x="2876" y="1098"/>
                <a:ext cx="0" cy="4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89" name="Freeform 391"/>
              <p:cNvSpPr>
                <a:spLocks/>
              </p:cNvSpPr>
              <p:nvPr/>
            </p:nvSpPr>
            <p:spPr bwMode="auto">
              <a:xfrm>
                <a:off x="2846" y="1055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90" name="Line 392"/>
              <p:cNvSpPr>
                <a:spLocks noChangeShapeType="1"/>
              </p:cNvSpPr>
              <p:nvPr/>
            </p:nvSpPr>
            <p:spPr bwMode="auto">
              <a:xfrm flipV="1">
                <a:off x="2880" y="1329"/>
                <a:ext cx="0" cy="7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91" name="Freeform 393"/>
              <p:cNvSpPr>
                <a:spLocks/>
              </p:cNvSpPr>
              <p:nvPr/>
            </p:nvSpPr>
            <p:spPr bwMode="auto">
              <a:xfrm>
                <a:off x="2850" y="1279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92" name="Oval 394"/>
              <p:cNvSpPr>
                <a:spLocks noChangeArrowheads="1"/>
              </p:cNvSpPr>
              <p:nvPr/>
            </p:nvSpPr>
            <p:spPr bwMode="auto">
              <a:xfrm>
                <a:off x="2455" y="1434"/>
                <a:ext cx="825" cy="390"/>
              </a:xfrm>
              <a:prstGeom prst="ellipse">
                <a:avLst/>
              </a:prstGeom>
              <a:gradFill rotWithShape="0">
                <a:gsLst>
                  <a:gs pos="0">
                    <a:srgbClr val="A4EDA4"/>
                  </a:gs>
                  <a:gs pos="100000">
                    <a:srgbClr val="00CC00"/>
                  </a:gs>
                </a:gsLst>
                <a:path path="shape">
                  <a:fillToRect l="50000" t="50000" r="50000" b="50000"/>
                </a:path>
              </a:gradFill>
              <a:ln w="57150" cmpd="thickThin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93" name="Rectangle 395"/>
              <p:cNvSpPr>
                <a:spLocks noChangeArrowheads="1"/>
              </p:cNvSpPr>
              <p:nvPr/>
            </p:nvSpPr>
            <p:spPr bwMode="auto">
              <a:xfrm>
                <a:off x="2424" y="1544"/>
                <a:ext cx="895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645516" name="Rectangle 396"/>
              <p:cNvSpPr>
                <a:spLocks noChangeArrowheads="1"/>
              </p:cNvSpPr>
              <p:nvPr/>
            </p:nvSpPr>
            <p:spPr bwMode="auto">
              <a:xfrm>
                <a:off x="2496" y="1521"/>
                <a:ext cx="753" cy="2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2"/>
                </a:outerShdw>
              </a:effec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defRPr/>
                </a:pPr>
                <a:r>
                  <a:rPr lang="en-US" sz="24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R&amp;D</a:t>
                </a:r>
              </a:p>
            </p:txBody>
          </p:sp>
          <p:sp>
            <p:nvSpPr>
              <p:cNvPr id="44195" name="Rectangle 397"/>
              <p:cNvSpPr>
                <a:spLocks noChangeArrowheads="1"/>
              </p:cNvSpPr>
              <p:nvPr/>
            </p:nvSpPr>
            <p:spPr bwMode="auto">
              <a:xfrm>
                <a:off x="823" y="1610"/>
                <a:ext cx="1247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96" name="Rectangle 398"/>
              <p:cNvSpPr>
                <a:spLocks noChangeArrowheads="1"/>
              </p:cNvSpPr>
              <p:nvPr/>
            </p:nvSpPr>
            <p:spPr bwMode="auto">
              <a:xfrm>
                <a:off x="1091" y="1613"/>
                <a:ext cx="73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Training Institute</a:t>
                </a:r>
              </a:p>
            </p:txBody>
          </p:sp>
          <p:sp>
            <p:nvSpPr>
              <p:cNvPr id="44197" name="Line 399"/>
              <p:cNvSpPr>
                <a:spLocks noChangeShapeType="1"/>
              </p:cNvSpPr>
              <p:nvPr/>
            </p:nvSpPr>
            <p:spPr bwMode="auto">
              <a:xfrm flipH="1">
                <a:off x="2037" y="1670"/>
                <a:ext cx="323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98" name="Freeform 400"/>
              <p:cNvSpPr>
                <a:spLocks/>
              </p:cNvSpPr>
              <p:nvPr/>
            </p:nvSpPr>
            <p:spPr bwMode="auto">
              <a:xfrm>
                <a:off x="2358" y="1652"/>
                <a:ext cx="98" cy="36"/>
              </a:xfrm>
              <a:custGeom>
                <a:avLst/>
                <a:gdLst>
                  <a:gd name="T0" fmla="*/ 0 w 74"/>
                  <a:gd name="T1" fmla="*/ 1 h 49"/>
                  <a:gd name="T2" fmla="*/ 334723 w 74"/>
                  <a:gd name="T3" fmla="*/ 1 h 49"/>
                  <a:gd name="T4" fmla="*/ 0 w 74"/>
                  <a:gd name="T5" fmla="*/ 0 h 49"/>
                  <a:gd name="T6" fmla="*/ 0 w 74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0" y="48"/>
                    </a:moveTo>
                    <a:lnTo>
                      <a:pt x="73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99" name="Freeform 401"/>
              <p:cNvSpPr>
                <a:spLocks/>
              </p:cNvSpPr>
              <p:nvPr/>
            </p:nvSpPr>
            <p:spPr bwMode="auto">
              <a:xfrm>
                <a:off x="2006" y="1652"/>
                <a:ext cx="99" cy="36"/>
              </a:xfrm>
              <a:custGeom>
                <a:avLst/>
                <a:gdLst>
                  <a:gd name="T0" fmla="*/ 453637 w 74"/>
                  <a:gd name="T1" fmla="*/ 0 h 49"/>
                  <a:gd name="T2" fmla="*/ 0 w 74"/>
                  <a:gd name="T3" fmla="*/ 1 h 49"/>
                  <a:gd name="T4" fmla="*/ 453637 w 74"/>
                  <a:gd name="T5" fmla="*/ 1 h 49"/>
                  <a:gd name="T6" fmla="*/ 453637 w 7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73" y="0"/>
                    </a:moveTo>
                    <a:lnTo>
                      <a:pt x="0" y="25"/>
                    </a:lnTo>
                    <a:lnTo>
                      <a:pt x="73" y="48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0" name="Rectangle 402"/>
              <p:cNvSpPr>
                <a:spLocks noChangeArrowheads="1"/>
              </p:cNvSpPr>
              <p:nvPr/>
            </p:nvSpPr>
            <p:spPr bwMode="auto">
              <a:xfrm>
                <a:off x="4043" y="1613"/>
                <a:ext cx="525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12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Study Model</a:t>
                </a:r>
              </a:p>
            </p:txBody>
          </p:sp>
          <p:sp>
            <p:nvSpPr>
              <p:cNvPr id="44201" name="Line 403"/>
              <p:cNvSpPr>
                <a:spLocks noChangeShapeType="1"/>
              </p:cNvSpPr>
              <p:nvPr/>
            </p:nvSpPr>
            <p:spPr bwMode="auto">
              <a:xfrm flipH="1">
                <a:off x="3394" y="1670"/>
                <a:ext cx="324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02" name="Freeform 404"/>
              <p:cNvSpPr>
                <a:spLocks/>
              </p:cNvSpPr>
              <p:nvPr/>
            </p:nvSpPr>
            <p:spPr bwMode="auto">
              <a:xfrm>
                <a:off x="3649" y="1652"/>
                <a:ext cx="99" cy="36"/>
              </a:xfrm>
              <a:custGeom>
                <a:avLst/>
                <a:gdLst>
                  <a:gd name="T0" fmla="*/ 0 w 74"/>
                  <a:gd name="T1" fmla="*/ 1 h 49"/>
                  <a:gd name="T2" fmla="*/ 453637 w 74"/>
                  <a:gd name="T3" fmla="*/ 1 h 49"/>
                  <a:gd name="T4" fmla="*/ 0 w 74"/>
                  <a:gd name="T5" fmla="*/ 0 h 49"/>
                  <a:gd name="T6" fmla="*/ 0 w 74"/>
                  <a:gd name="T7" fmla="*/ 1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0" y="48"/>
                    </a:moveTo>
                    <a:lnTo>
                      <a:pt x="73" y="23"/>
                    </a:lnTo>
                    <a:lnTo>
                      <a:pt x="0" y="0"/>
                    </a:lnTo>
                    <a:lnTo>
                      <a:pt x="0" y="4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3" name="Freeform 405"/>
              <p:cNvSpPr>
                <a:spLocks/>
              </p:cNvSpPr>
              <p:nvPr/>
            </p:nvSpPr>
            <p:spPr bwMode="auto">
              <a:xfrm>
                <a:off x="3298" y="1652"/>
                <a:ext cx="98" cy="36"/>
              </a:xfrm>
              <a:custGeom>
                <a:avLst/>
                <a:gdLst>
                  <a:gd name="T0" fmla="*/ 334723 w 74"/>
                  <a:gd name="T1" fmla="*/ 0 h 49"/>
                  <a:gd name="T2" fmla="*/ 0 w 74"/>
                  <a:gd name="T3" fmla="*/ 1 h 49"/>
                  <a:gd name="T4" fmla="*/ 334723 w 74"/>
                  <a:gd name="T5" fmla="*/ 1 h 49"/>
                  <a:gd name="T6" fmla="*/ 334723 w 7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"/>
                  <a:gd name="T13" fmla="*/ 0 h 49"/>
                  <a:gd name="T14" fmla="*/ 74 w 7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" h="49">
                    <a:moveTo>
                      <a:pt x="73" y="0"/>
                    </a:moveTo>
                    <a:lnTo>
                      <a:pt x="0" y="25"/>
                    </a:lnTo>
                    <a:lnTo>
                      <a:pt x="73" y="48"/>
                    </a:lnTo>
                    <a:lnTo>
                      <a:pt x="73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4" name="Freeform 406"/>
              <p:cNvSpPr>
                <a:spLocks/>
              </p:cNvSpPr>
              <p:nvPr/>
            </p:nvSpPr>
            <p:spPr bwMode="auto">
              <a:xfrm>
                <a:off x="3198" y="1695"/>
                <a:ext cx="81" cy="54"/>
              </a:xfrm>
              <a:custGeom>
                <a:avLst/>
                <a:gdLst>
                  <a:gd name="T0" fmla="*/ 102003 w 61"/>
                  <a:gd name="T1" fmla="*/ 0 h 75"/>
                  <a:gd name="T2" fmla="*/ 0 w 61"/>
                  <a:gd name="T3" fmla="*/ 1 h 75"/>
                  <a:gd name="T4" fmla="*/ 296933 w 61"/>
                  <a:gd name="T5" fmla="*/ 1 h 75"/>
                  <a:gd name="T6" fmla="*/ 102003 w 61"/>
                  <a:gd name="T7" fmla="*/ 0 h 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1"/>
                  <a:gd name="T13" fmla="*/ 0 h 75"/>
                  <a:gd name="T14" fmla="*/ 61 w 61"/>
                  <a:gd name="T15" fmla="*/ 75 h 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1" h="75">
                    <a:moveTo>
                      <a:pt x="20" y="0"/>
                    </a:moveTo>
                    <a:lnTo>
                      <a:pt x="0" y="74"/>
                    </a:lnTo>
                    <a:lnTo>
                      <a:pt x="60" y="27"/>
                    </a:lnTo>
                    <a:lnTo>
                      <a:pt x="20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5" name="Line 407"/>
              <p:cNvSpPr>
                <a:spLocks noChangeShapeType="1"/>
              </p:cNvSpPr>
              <p:nvPr/>
            </p:nvSpPr>
            <p:spPr bwMode="auto">
              <a:xfrm>
                <a:off x="2648" y="1563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06" name="Freeform 408"/>
              <p:cNvSpPr>
                <a:spLocks/>
              </p:cNvSpPr>
              <p:nvPr/>
            </p:nvSpPr>
            <p:spPr bwMode="auto">
              <a:xfrm>
                <a:off x="2438" y="1526"/>
                <a:ext cx="81" cy="55"/>
              </a:xfrm>
              <a:custGeom>
                <a:avLst/>
                <a:gdLst>
                  <a:gd name="T0" fmla="*/ 195000 w 61"/>
                  <a:gd name="T1" fmla="*/ 1 h 75"/>
                  <a:gd name="T2" fmla="*/ 296933 w 61"/>
                  <a:gd name="T3" fmla="*/ 0 h 75"/>
                  <a:gd name="T4" fmla="*/ 0 w 61"/>
                  <a:gd name="T5" fmla="*/ 1 h 75"/>
                  <a:gd name="T6" fmla="*/ 195000 w 61"/>
                  <a:gd name="T7" fmla="*/ 1 h 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1"/>
                  <a:gd name="T13" fmla="*/ 0 h 75"/>
                  <a:gd name="T14" fmla="*/ 61 w 61"/>
                  <a:gd name="T15" fmla="*/ 75 h 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1" h="75">
                    <a:moveTo>
                      <a:pt x="40" y="74"/>
                    </a:moveTo>
                    <a:lnTo>
                      <a:pt x="60" y="0"/>
                    </a:lnTo>
                    <a:lnTo>
                      <a:pt x="0" y="47"/>
                    </a:lnTo>
                    <a:lnTo>
                      <a:pt x="40" y="74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7" name="Line 409"/>
              <p:cNvSpPr>
                <a:spLocks noChangeShapeType="1"/>
              </p:cNvSpPr>
              <p:nvPr/>
            </p:nvSpPr>
            <p:spPr bwMode="auto">
              <a:xfrm flipV="1">
                <a:off x="1088" y="1805"/>
                <a:ext cx="0" cy="143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08" name="Freeform 410"/>
              <p:cNvSpPr>
                <a:spLocks/>
              </p:cNvSpPr>
              <p:nvPr/>
            </p:nvSpPr>
            <p:spPr bwMode="auto">
              <a:xfrm>
                <a:off x="1057" y="1754"/>
                <a:ext cx="64" cy="53"/>
              </a:xfrm>
              <a:custGeom>
                <a:avLst/>
                <a:gdLst>
                  <a:gd name="T0" fmla="*/ 145198 w 49"/>
                  <a:gd name="T1" fmla="*/ 1 h 73"/>
                  <a:gd name="T2" fmla="*/ 71024 w 49"/>
                  <a:gd name="T3" fmla="*/ 0 h 73"/>
                  <a:gd name="T4" fmla="*/ 0 w 49"/>
                  <a:gd name="T5" fmla="*/ 1 h 73"/>
                  <a:gd name="T6" fmla="*/ 145198 w 49"/>
                  <a:gd name="T7" fmla="*/ 1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3"/>
                  <a:gd name="T14" fmla="*/ 49 w 4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3">
                    <a:moveTo>
                      <a:pt x="48" y="72"/>
                    </a:moveTo>
                    <a:lnTo>
                      <a:pt x="24" y="0"/>
                    </a:lnTo>
                    <a:lnTo>
                      <a:pt x="0" y="72"/>
                    </a:lnTo>
                    <a:lnTo>
                      <a:pt x="48" y="72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09" name="Line 411"/>
              <p:cNvSpPr>
                <a:spLocks noChangeShapeType="1"/>
              </p:cNvSpPr>
              <p:nvPr/>
            </p:nvSpPr>
            <p:spPr bwMode="auto">
              <a:xfrm flipV="1">
                <a:off x="4666" y="1805"/>
                <a:ext cx="0" cy="143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10" name="Freeform 412"/>
              <p:cNvSpPr>
                <a:spLocks/>
              </p:cNvSpPr>
              <p:nvPr/>
            </p:nvSpPr>
            <p:spPr bwMode="auto">
              <a:xfrm>
                <a:off x="4634" y="1754"/>
                <a:ext cx="65" cy="53"/>
              </a:xfrm>
              <a:custGeom>
                <a:avLst/>
                <a:gdLst>
                  <a:gd name="T0" fmla="*/ 232655 w 49"/>
                  <a:gd name="T1" fmla="*/ 1 h 73"/>
                  <a:gd name="T2" fmla="*/ 114243 w 49"/>
                  <a:gd name="T3" fmla="*/ 0 h 73"/>
                  <a:gd name="T4" fmla="*/ 0 w 49"/>
                  <a:gd name="T5" fmla="*/ 1 h 73"/>
                  <a:gd name="T6" fmla="*/ 232655 w 49"/>
                  <a:gd name="T7" fmla="*/ 1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3"/>
                  <a:gd name="T14" fmla="*/ 49 w 4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3">
                    <a:moveTo>
                      <a:pt x="48" y="72"/>
                    </a:moveTo>
                    <a:lnTo>
                      <a:pt x="24" y="0"/>
                    </a:lnTo>
                    <a:lnTo>
                      <a:pt x="0" y="72"/>
                    </a:lnTo>
                    <a:lnTo>
                      <a:pt x="48" y="72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11" name="Line 413"/>
              <p:cNvSpPr>
                <a:spLocks noChangeShapeType="1"/>
              </p:cNvSpPr>
              <p:nvPr/>
            </p:nvSpPr>
            <p:spPr bwMode="auto">
              <a:xfrm flipV="1">
                <a:off x="1088" y="833"/>
                <a:ext cx="0" cy="774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12" name="Freeform 414"/>
              <p:cNvSpPr>
                <a:spLocks/>
              </p:cNvSpPr>
              <p:nvPr/>
            </p:nvSpPr>
            <p:spPr bwMode="auto">
              <a:xfrm>
                <a:off x="1057" y="781"/>
                <a:ext cx="64" cy="54"/>
              </a:xfrm>
              <a:custGeom>
                <a:avLst/>
                <a:gdLst>
                  <a:gd name="T0" fmla="*/ 145198 w 49"/>
                  <a:gd name="T1" fmla="*/ 1 h 74"/>
                  <a:gd name="T2" fmla="*/ 71024 w 49"/>
                  <a:gd name="T3" fmla="*/ 0 h 74"/>
                  <a:gd name="T4" fmla="*/ 0 w 49"/>
                  <a:gd name="T5" fmla="*/ 1 h 74"/>
                  <a:gd name="T6" fmla="*/ 145198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4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13" name="Line 415"/>
              <p:cNvSpPr>
                <a:spLocks noChangeShapeType="1"/>
              </p:cNvSpPr>
              <p:nvPr/>
            </p:nvSpPr>
            <p:spPr bwMode="auto">
              <a:xfrm flipV="1">
                <a:off x="4666" y="833"/>
                <a:ext cx="0" cy="774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14" name="Freeform 416"/>
              <p:cNvSpPr>
                <a:spLocks/>
              </p:cNvSpPr>
              <p:nvPr/>
            </p:nvSpPr>
            <p:spPr bwMode="auto">
              <a:xfrm>
                <a:off x="4634" y="781"/>
                <a:ext cx="65" cy="54"/>
              </a:xfrm>
              <a:custGeom>
                <a:avLst/>
                <a:gdLst>
                  <a:gd name="T0" fmla="*/ 232655 w 49"/>
                  <a:gd name="T1" fmla="*/ 1 h 74"/>
                  <a:gd name="T2" fmla="*/ 114243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4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15" name="Line 417"/>
              <p:cNvSpPr>
                <a:spLocks noChangeShapeType="1"/>
              </p:cNvSpPr>
              <p:nvPr/>
            </p:nvSpPr>
            <p:spPr bwMode="auto">
              <a:xfrm flipH="1" flipV="1">
                <a:off x="2444" y="1457"/>
                <a:ext cx="107" cy="48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16" name="Freeform 418"/>
              <p:cNvSpPr>
                <a:spLocks/>
              </p:cNvSpPr>
              <p:nvPr/>
            </p:nvSpPr>
            <p:spPr bwMode="auto">
              <a:xfrm>
                <a:off x="2390" y="1430"/>
                <a:ext cx="96" cy="48"/>
              </a:xfrm>
              <a:custGeom>
                <a:avLst/>
                <a:gdLst>
                  <a:gd name="T0" fmla="*/ 398640 w 72"/>
                  <a:gd name="T1" fmla="*/ 1 h 66"/>
                  <a:gd name="T2" fmla="*/ 0 w 72"/>
                  <a:gd name="T3" fmla="*/ 0 h 66"/>
                  <a:gd name="T4" fmla="*/ 224235 w 72"/>
                  <a:gd name="T5" fmla="*/ 1 h 66"/>
                  <a:gd name="T6" fmla="*/ 398640 w 72"/>
                  <a:gd name="T7" fmla="*/ 1 h 6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66"/>
                  <a:gd name="T14" fmla="*/ 72 w 72"/>
                  <a:gd name="T15" fmla="*/ 66 h 6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66">
                    <a:moveTo>
                      <a:pt x="71" y="28"/>
                    </a:moveTo>
                    <a:lnTo>
                      <a:pt x="0" y="0"/>
                    </a:lnTo>
                    <a:lnTo>
                      <a:pt x="40" y="65"/>
                    </a:lnTo>
                    <a:lnTo>
                      <a:pt x="71" y="2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17" name="Line 419"/>
              <p:cNvSpPr>
                <a:spLocks noChangeShapeType="1"/>
              </p:cNvSpPr>
              <p:nvPr/>
            </p:nvSpPr>
            <p:spPr bwMode="auto">
              <a:xfrm flipV="1">
                <a:off x="3213" y="1457"/>
                <a:ext cx="106" cy="48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18" name="Freeform 420"/>
              <p:cNvSpPr>
                <a:spLocks/>
              </p:cNvSpPr>
              <p:nvPr/>
            </p:nvSpPr>
            <p:spPr bwMode="auto">
              <a:xfrm>
                <a:off x="3286" y="1430"/>
                <a:ext cx="95" cy="49"/>
              </a:xfrm>
              <a:custGeom>
                <a:avLst/>
                <a:gdLst>
                  <a:gd name="T0" fmla="*/ 185061 w 71"/>
                  <a:gd name="T1" fmla="*/ 1 h 67"/>
                  <a:gd name="T2" fmla="*/ 438664 w 71"/>
                  <a:gd name="T3" fmla="*/ 0 h 67"/>
                  <a:gd name="T4" fmla="*/ 0 w 71"/>
                  <a:gd name="T5" fmla="*/ 1 h 67"/>
                  <a:gd name="T6" fmla="*/ 185061 w 71"/>
                  <a:gd name="T7" fmla="*/ 1 h 6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1"/>
                  <a:gd name="T13" fmla="*/ 0 h 67"/>
                  <a:gd name="T14" fmla="*/ 71 w 71"/>
                  <a:gd name="T15" fmla="*/ 67 h 6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1" h="67">
                    <a:moveTo>
                      <a:pt x="30" y="66"/>
                    </a:moveTo>
                    <a:lnTo>
                      <a:pt x="70" y="0"/>
                    </a:lnTo>
                    <a:lnTo>
                      <a:pt x="0" y="29"/>
                    </a:lnTo>
                    <a:lnTo>
                      <a:pt x="30" y="6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19" name="Freeform 421"/>
              <p:cNvSpPr>
                <a:spLocks/>
              </p:cNvSpPr>
              <p:nvPr/>
            </p:nvSpPr>
            <p:spPr bwMode="auto">
              <a:xfrm>
                <a:off x="1232" y="838"/>
                <a:ext cx="304" cy="479"/>
              </a:xfrm>
              <a:custGeom>
                <a:avLst/>
                <a:gdLst>
                  <a:gd name="T0" fmla="*/ 1274283 w 228"/>
                  <a:gd name="T1" fmla="*/ 1 h 660"/>
                  <a:gd name="T2" fmla="*/ 0 w 228"/>
                  <a:gd name="T3" fmla="*/ 1 h 660"/>
                  <a:gd name="T4" fmla="*/ 0 w 228"/>
                  <a:gd name="T5" fmla="*/ 0 h 660"/>
                  <a:gd name="T6" fmla="*/ 0 60000 65536"/>
                  <a:gd name="T7" fmla="*/ 0 60000 65536"/>
                  <a:gd name="T8" fmla="*/ 0 60000 65536"/>
                  <a:gd name="T9" fmla="*/ 0 w 228"/>
                  <a:gd name="T10" fmla="*/ 0 h 660"/>
                  <a:gd name="T11" fmla="*/ 228 w 228"/>
                  <a:gd name="T12" fmla="*/ 660 h 66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8" h="660">
                    <a:moveTo>
                      <a:pt x="227" y="659"/>
                    </a:moveTo>
                    <a:lnTo>
                      <a:pt x="0" y="327"/>
                    </a:lnTo>
                    <a:lnTo>
                      <a:pt x="0" y="0"/>
                    </a:lnTo>
                  </a:path>
                </a:pathLst>
              </a:custGeom>
              <a:noFill/>
              <a:ln w="28575" cap="rnd" cmpd="sng">
                <a:solidFill>
                  <a:schemeClr val="tx2"/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20" name="Freeform 422"/>
              <p:cNvSpPr>
                <a:spLocks/>
              </p:cNvSpPr>
              <p:nvPr/>
            </p:nvSpPr>
            <p:spPr bwMode="auto">
              <a:xfrm>
                <a:off x="1202" y="787"/>
                <a:ext cx="65" cy="53"/>
              </a:xfrm>
              <a:custGeom>
                <a:avLst/>
                <a:gdLst>
                  <a:gd name="T0" fmla="*/ 232655 w 49"/>
                  <a:gd name="T1" fmla="*/ 1 h 74"/>
                  <a:gd name="T2" fmla="*/ 111816 w 49"/>
                  <a:gd name="T3" fmla="*/ 0 h 74"/>
                  <a:gd name="T4" fmla="*/ 0 w 49"/>
                  <a:gd name="T5" fmla="*/ 1 h 74"/>
                  <a:gd name="T6" fmla="*/ 232655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21" name="Line 423"/>
              <p:cNvSpPr>
                <a:spLocks noChangeShapeType="1"/>
              </p:cNvSpPr>
              <p:nvPr/>
            </p:nvSpPr>
            <p:spPr bwMode="auto">
              <a:xfrm flipV="1">
                <a:off x="3717" y="828"/>
                <a:ext cx="0" cy="315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22" name="Freeform 424"/>
              <p:cNvSpPr>
                <a:spLocks/>
              </p:cNvSpPr>
              <p:nvPr/>
            </p:nvSpPr>
            <p:spPr bwMode="auto">
              <a:xfrm>
                <a:off x="3684" y="781"/>
                <a:ext cx="66" cy="54"/>
              </a:xfrm>
              <a:custGeom>
                <a:avLst/>
                <a:gdLst>
                  <a:gd name="T0" fmla="*/ 370014 w 49"/>
                  <a:gd name="T1" fmla="*/ 1 h 74"/>
                  <a:gd name="T2" fmla="*/ 178560 w 49"/>
                  <a:gd name="T3" fmla="*/ 0 h 74"/>
                  <a:gd name="T4" fmla="*/ 0 w 49"/>
                  <a:gd name="T5" fmla="*/ 1 h 74"/>
                  <a:gd name="T6" fmla="*/ 370014 w 49"/>
                  <a:gd name="T7" fmla="*/ 1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74"/>
                  <a:gd name="T14" fmla="*/ 49 w 49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74">
                    <a:moveTo>
                      <a:pt x="48" y="73"/>
                    </a:moveTo>
                    <a:lnTo>
                      <a:pt x="23" y="0"/>
                    </a:lnTo>
                    <a:lnTo>
                      <a:pt x="0" y="73"/>
                    </a:lnTo>
                    <a:lnTo>
                      <a:pt x="48" y="73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23" name="Rectangle 425"/>
              <p:cNvSpPr>
                <a:spLocks noChangeArrowheads="1"/>
              </p:cNvSpPr>
              <p:nvPr/>
            </p:nvSpPr>
            <p:spPr bwMode="auto">
              <a:xfrm>
                <a:off x="2396" y="684"/>
                <a:ext cx="99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</a:pPr>
                <a:r>
                  <a:rPr lang="en-US" sz="1000" b="1">
                    <a:latin typeface="Times New Roman" pitchFamily="18" charset="0"/>
                    <a:cs typeface="Times New Roman" pitchFamily="18" charset="0"/>
                  </a:rPr>
                  <a:t>Present &amp; Publish</a:t>
                </a:r>
              </a:p>
            </p:txBody>
          </p:sp>
          <p:sp>
            <p:nvSpPr>
              <p:cNvPr id="44224" name="Oval 426"/>
              <p:cNvSpPr>
                <a:spLocks noChangeArrowheads="1"/>
              </p:cNvSpPr>
              <p:nvPr/>
            </p:nvSpPr>
            <p:spPr bwMode="auto">
              <a:xfrm>
                <a:off x="1859" y="2298"/>
                <a:ext cx="643" cy="163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25" name="Rectangle 427"/>
              <p:cNvSpPr>
                <a:spLocks noChangeArrowheads="1"/>
              </p:cNvSpPr>
              <p:nvPr/>
            </p:nvSpPr>
            <p:spPr bwMode="auto">
              <a:xfrm>
                <a:off x="1111" y="2339"/>
                <a:ext cx="3593" cy="20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0FFFF"/>
                  </a:gs>
                </a:gsLst>
                <a:path path="shape">
                  <a:fillToRect l="50000" t="50000" r="50000" b="50000"/>
                </a:path>
              </a:gradFill>
              <a:ln w="12700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26" name="Rectangle 428"/>
              <p:cNvSpPr>
                <a:spLocks noChangeArrowheads="1"/>
              </p:cNvSpPr>
              <p:nvPr/>
            </p:nvSpPr>
            <p:spPr bwMode="auto">
              <a:xfrm>
                <a:off x="1644" y="2338"/>
                <a:ext cx="257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27" name="Rectangle 429"/>
              <p:cNvSpPr>
                <a:spLocks noChangeArrowheads="1"/>
              </p:cNvSpPr>
              <p:nvPr/>
            </p:nvSpPr>
            <p:spPr bwMode="auto">
              <a:xfrm>
                <a:off x="1584" y="2337"/>
                <a:ext cx="2640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</a:pPr>
                <a:r>
                  <a:rPr lang="th-TH" sz="2800" b="1">
                    <a:solidFill>
                      <a:srgbClr val="000099"/>
                    </a:solidFill>
                    <a:latin typeface="Times New Roman" pitchFamily="18" charset="0"/>
                    <a:cs typeface="LilyUPC" pitchFamily="34" charset="-34"/>
                  </a:rPr>
                  <a:t>การนำไปใช้ประโยชน์  (</a:t>
                </a:r>
                <a:r>
                  <a:rPr lang="th-TH" sz="2400" b="1">
                    <a:solidFill>
                      <a:srgbClr val="000099"/>
                    </a:solidFill>
                    <a:latin typeface="Times New Roman" pitchFamily="18" charset="0"/>
                    <a:cs typeface="LilyUPC" pitchFamily="34" charset="-34"/>
                  </a:rPr>
                  <a:t>Utilizing</a:t>
                </a:r>
                <a:r>
                  <a:rPr lang="th-TH" sz="2800" b="1">
                    <a:solidFill>
                      <a:srgbClr val="000099"/>
                    </a:solidFill>
                    <a:latin typeface="Times New Roman" pitchFamily="18" charset="0"/>
                    <a:cs typeface="LilyUPC" pitchFamily="34" charset="-34"/>
                  </a:rPr>
                  <a:t>)</a:t>
                </a:r>
              </a:p>
            </p:txBody>
          </p:sp>
          <p:sp>
            <p:nvSpPr>
              <p:cNvPr id="44228" name="Oval 430"/>
              <p:cNvSpPr>
                <a:spLocks noChangeArrowheads="1"/>
              </p:cNvSpPr>
              <p:nvPr/>
            </p:nvSpPr>
            <p:spPr bwMode="auto">
              <a:xfrm>
                <a:off x="782" y="2003"/>
                <a:ext cx="4188" cy="246"/>
              </a:xfrm>
              <a:prstGeom prst="ellipse">
                <a:avLst/>
              </a:prstGeom>
              <a:solidFill>
                <a:srgbClr val="99FF33"/>
              </a:solidFill>
              <a:ln w="25400">
                <a:solidFill>
                  <a:srgbClr val="66FF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29" name="Oval 431"/>
              <p:cNvSpPr>
                <a:spLocks noChangeArrowheads="1"/>
              </p:cNvSpPr>
              <p:nvPr/>
            </p:nvSpPr>
            <p:spPr bwMode="auto">
              <a:xfrm>
                <a:off x="1095" y="2056"/>
                <a:ext cx="657" cy="13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0" name="Rectangle 432"/>
              <p:cNvSpPr>
                <a:spLocks noChangeArrowheads="1"/>
              </p:cNvSpPr>
              <p:nvPr/>
            </p:nvSpPr>
            <p:spPr bwMode="auto">
              <a:xfrm>
                <a:off x="1066" y="2050"/>
                <a:ext cx="707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1" name="Rectangle 433"/>
              <p:cNvSpPr>
                <a:spLocks noChangeArrowheads="1"/>
              </p:cNvSpPr>
              <p:nvPr/>
            </p:nvSpPr>
            <p:spPr bwMode="auto">
              <a:xfrm>
                <a:off x="1215" y="2073"/>
                <a:ext cx="41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9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Every Month</a:t>
                </a:r>
              </a:p>
            </p:txBody>
          </p:sp>
          <p:sp>
            <p:nvSpPr>
              <p:cNvPr id="44232" name="Line 434"/>
              <p:cNvSpPr>
                <a:spLocks noChangeShapeType="1"/>
              </p:cNvSpPr>
              <p:nvPr/>
            </p:nvSpPr>
            <p:spPr bwMode="auto">
              <a:xfrm>
                <a:off x="1252" y="2178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3" name="Freeform 435"/>
              <p:cNvSpPr>
                <a:spLocks/>
              </p:cNvSpPr>
              <p:nvPr/>
            </p:nvSpPr>
            <p:spPr bwMode="auto">
              <a:xfrm>
                <a:off x="1181" y="2147"/>
                <a:ext cx="72" cy="33"/>
              </a:xfrm>
              <a:custGeom>
                <a:avLst/>
                <a:gdLst>
                  <a:gd name="T0" fmla="*/ 0 w 54"/>
                  <a:gd name="T1" fmla="*/ 2 h 44"/>
                  <a:gd name="T2" fmla="*/ 298980 w 54"/>
                  <a:gd name="T3" fmla="*/ 2 h 44"/>
                  <a:gd name="T4" fmla="*/ 116140 w 54"/>
                  <a:gd name="T5" fmla="*/ 0 h 44"/>
                  <a:gd name="T6" fmla="*/ 0 w 54"/>
                  <a:gd name="T7" fmla="*/ 2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44"/>
                  <a:gd name="T14" fmla="*/ 54 w 5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44">
                    <a:moveTo>
                      <a:pt x="0" y="43"/>
                    </a:moveTo>
                    <a:lnTo>
                      <a:pt x="53" y="42"/>
                    </a:lnTo>
                    <a:lnTo>
                      <a:pt x="21" y="0"/>
                    </a:lnTo>
                    <a:lnTo>
                      <a:pt x="0" y="43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34" name="Line 436"/>
              <p:cNvSpPr>
                <a:spLocks noChangeShapeType="1"/>
              </p:cNvSpPr>
              <p:nvPr/>
            </p:nvSpPr>
            <p:spPr bwMode="auto">
              <a:xfrm>
                <a:off x="1580" y="2062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5" name="Freeform 437"/>
              <p:cNvSpPr>
                <a:spLocks/>
              </p:cNvSpPr>
              <p:nvPr/>
            </p:nvSpPr>
            <p:spPr bwMode="auto">
              <a:xfrm>
                <a:off x="1580" y="2048"/>
                <a:ext cx="67" cy="36"/>
              </a:xfrm>
              <a:custGeom>
                <a:avLst/>
                <a:gdLst>
                  <a:gd name="T0" fmla="*/ 319713 w 50"/>
                  <a:gd name="T1" fmla="*/ 0 h 49"/>
                  <a:gd name="T2" fmla="*/ 0 w 50"/>
                  <a:gd name="T3" fmla="*/ 1 h 49"/>
                  <a:gd name="T4" fmla="*/ 283728 w 50"/>
                  <a:gd name="T5" fmla="*/ 1 h 49"/>
                  <a:gd name="T6" fmla="*/ 319713 w 50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49"/>
                  <a:gd name="T14" fmla="*/ 50 w 50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49">
                    <a:moveTo>
                      <a:pt x="49" y="0"/>
                    </a:moveTo>
                    <a:lnTo>
                      <a:pt x="0" y="19"/>
                    </a:lnTo>
                    <a:lnTo>
                      <a:pt x="43" y="48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36" name="Oval 438"/>
              <p:cNvSpPr>
                <a:spLocks noChangeArrowheads="1"/>
              </p:cNvSpPr>
              <p:nvPr/>
            </p:nvSpPr>
            <p:spPr bwMode="auto">
              <a:xfrm>
                <a:off x="1829" y="2056"/>
                <a:ext cx="661" cy="13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7" name="Rectangle 439"/>
              <p:cNvSpPr>
                <a:spLocks noChangeArrowheads="1"/>
              </p:cNvSpPr>
              <p:nvPr/>
            </p:nvSpPr>
            <p:spPr bwMode="auto">
              <a:xfrm>
                <a:off x="1800" y="2050"/>
                <a:ext cx="708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38" name="Rectangle 440"/>
              <p:cNvSpPr>
                <a:spLocks noChangeArrowheads="1"/>
              </p:cNvSpPr>
              <p:nvPr/>
            </p:nvSpPr>
            <p:spPr bwMode="auto">
              <a:xfrm>
                <a:off x="2008" y="2073"/>
                <a:ext cx="32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9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Every Day</a:t>
                </a:r>
              </a:p>
            </p:txBody>
          </p:sp>
          <p:sp>
            <p:nvSpPr>
              <p:cNvPr id="44239" name="Line 441"/>
              <p:cNvSpPr>
                <a:spLocks noChangeShapeType="1"/>
              </p:cNvSpPr>
              <p:nvPr/>
            </p:nvSpPr>
            <p:spPr bwMode="auto">
              <a:xfrm>
                <a:off x="1937" y="2172"/>
                <a:ext cx="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0" name="Freeform 442"/>
              <p:cNvSpPr>
                <a:spLocks/>
              </p:cNvSpPr>
              <p:nvPr/>
            </p:nvSpPr>
            <p:spPr bwMode="auto">
              <a:xfrm>
                <a:off x="1865" y="2139"/>
                <a:ext cx="72" cy="34"/>
              </a:xfrm>
              <a:custGeom>
                <a:avLst/>
                <a:gdLst>
                  <a:gd name="T0" fmla="*/ 0 w 54"/>
                  <a:gd name="T1" fmla="*/ 2 h 45"/>
                  <a:gd name="T2" fmla="*/ 298980 w 54"/>
                  <a:gd name="T3" fmla="*/ 2 h 45"/>
                  <a:gd name="T4" fmla="*/ 139792 w 54"/>
                  <a:gd name="T5" fmla="*/ 0 h 45"/>
                  <a:gd name="T6" fmla="*/ 0 w 54"/>
                  <a:gd name="T7" fmla="*/ 2 h 4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45"/>
                  <a:gd name="T14" fmla="*/ 54 w 54"/>
                  <a:gd name="T15" fmla="*/ 45 h 4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45">
                    <a:moveTo>
                      <a:pt x="0" y="41"/>
                    </a:moveTo>
                    <a:lnTo>
                      <a:pt x="53" y="44"/>
                    </a:lnTo>
                    <a:lnTo>
                      <a:pt x="25" y="0"/>
                    </a:lnTo>
                    <a:lnTo>
                      <a:pt x="0" y="41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41" name="Line 443"/>
              <p:cNvSpPr>
                <a:spLocks noChangeShapeType="1"/>
              </p:cNvSpPr>
              <p:nvPr/>
            </p:nvSpPr>
            <p:spPr bwMode="auto">
              <a:xfrm>
                <a:off x="2311" y="2058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2" name="Freeform 444"/>
              <p:cNvSpPr>
                <a:spLocks/>
              </p:cNvSpPr>
              <p:nvPr/>
            </p:nvSpPr>
            <p:spPr bwMode="auto">
              <a:xfrm>
                <a:off x="2311" y="2050"/>
                <a:ext cx="71" cy="35"/>
              </a:xfrm>
              <a:custGeom>
                <a:avLst/>
                <a:gdLst>
                  <a:gd name="T0" fmla="*/ 338630 w 53"/>
                  <a:gd name="T1" fmla="*/ 0 h 47"/>
                  <a:gd name="T2" fmla="*/ 0 w 53"/>
                  <a:gd name="T3" fmla="*/ 1 h 47"/>
                  <a:gd name="T4" fmla="*/ 259411 w 53"/>
                  <a:gd name="T5" fmla="*/ 1 h 47"/>
                  <a:gd name="T6" fmla="*/ 338630 w 53"/>
                  <a:gd name="T7" fmla="*/ 0 h 4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47"/>
                  <a:gd name="T14" fmla="*/ 53 w 53"/>
                  <a:gd name="T15" fmla="*/ 47 h 4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47">
                    <a:moveTo>
                      <a:pt x="52" y="0"/>
                    </a:moveTo>
                    <a:lnTo>
                      <a:pt x="0" y="11"/>
                    </a:lnTo>
                    <a:lnTo>
                      <a:pt x="40" y="46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43" name="Oval 445" descr="White Marble"/>
              <p:cNvSpPr>
                <a:spLocks noChangeArrowheads="1"/>
              </p:cNvSpPr>
              <p:nvPr/>
            </p:nvSpPr>
            <p:spPr bwMode="auto">
              <a:xfrm>
                <a:off x="2547" y="2056"/>
                <a:ext cx="658" cy="13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4" name="Rectangle 446"/>
              <p:cNvSpPr>
                <a:spLocks noChangeArrowheads="1"/>
              </p:cNvSpPr>
              <p:nvPr/>
            </p:nvSpPr>
            <p:spPr bwMode="auto">
              <a:xfrm>
                <a:off x="2517" y="2050"/>
                <a:ext cx="708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5" name="Rectangle 447"/>
              <p:cNvSpPr>
                <a:spLocks noChangeArrowheads="1"/>
              </p:cNvSpPr>
              <p:nvPr/>
            </p:nvSpPr>
            <p:spPr bwMode="auto">
              <a:xfrm>
                <a:off x="2640" y="2061"/>
                <a:ext cx="484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lang="en-US" sz="1200" b="1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Every Time</a:t>
                </a:r>
              </a:p>
            </p:txBody>
          </p:sp>
          <p:sp>
            <p:nvSpPr>
              <p:cNvPr id="44246" name="Line 448"/>
              <p:cNvSpPr>
                <a:spLocks noChangeShapeType="1"/>
              </p:cNvSpPr>
              <p:nvPr/>
            </p:nvSpPr>
            <p:spPr bwMode="auto">
              <a:xfrm>
                <a:off x="2696" y="2179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7" name="Freeform 449"/>
              <p:cNvSpPr>
                <a:spLocks/>
              </p:cNvSpPr>
              <p:nvPr/>
            </p:nvSpPr>
            <p:spPr bwMode="auto">
              <a:xfrm>
                <a:off x="2625" y="2147"/>
                <a:ext cx="72" cy="33"/>
              </a:xfrm>
              <a:custGeom>
                <a:avLst/>
                <a:gdLst>
                  <a:gd name="T0" fmla="*/ 0 w 54"/>
                  <a:gd name="T1" fmla="*/ 2 h 44"/>
                  <a:gd name="T2" fmla="*/ 298980 w 54"/>
                  <a:gd name="T3" fmla="*/ 2 h 44"/>
                  <a:gd name="T4" fmla="*/ 128427 w 54"/>
                  <a:gd name="T5" fmla="*/ 0 h 44"/>
                  <a:gd name="T6" fmla="*/ 0 w 54"/>
                  <a:gd name="T7" fmla="*/ 2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44"/>
                  <a:gd name="T14" fmla="*/ 54 w 5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44">
                    <a:moveTo>
                      <a:pt x="0" y="42"/>
                    </a:moveTo>
                    <a:lnTo>
                      <a:pt x="53" y="43"/>
                    </a:lnTo>
                    <a:lnTo>
                      <a:pt x="23" y="0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48" name="Line 450"/>
              <p:cNvSpPr>
                <a:spLocks noChangeShapeType="1"/>
              </p:cNvSpPr>
              <p:nvPr/>
            </p:nvSpPr>
            <p:spPr bwMode="auto">
              <a:xfrm>
                <a:off x="3024" y="2061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49" name="Freeform 451"/>
              <p:cNvSpPr>
                <a:spLocks/>
              </p:cNvSpPr>
              <p:nvPr/>
            </p:nvSpPr>
            <p:spPr bwMode="auto">
              <a:xfrm>
                <a:off x="3024" y="2051"/>
                <a:ext cx="69" cy="35"/>
              </a:xfrm>
              <a:custGeom>
                <a:avLst/>
                <a:gdLst>
                  <a:gd name="T0" fmla="*/ 247792 w 52"/>
                  <a:gd name="T1" fmla="*/ 0 h 48"/>
                  <a:gd name="T2" fmla="*/ 0 w 52"/>
                  <a:gd name="T3" fmla="*/ 1 h 48"/>
                  <a:gd name="T4" fmla="*/ 192046 w 52"/>
                  <a:gd name="T5" fmla="*/ 1 h 48"/>
                  <a:gd name="T6" fmla="*/ 247792 w 52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48"/>
                  <a:gd name="T14" fmla="*/ 52 w 52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48">
                    <a:moveTo>
                      <a:pt x="51" y="0"/>
                    </a:moveTo>
                    <a:lnTo>
                      <a:pt x="0" y="13"/>
                    </a:lnTo>
                    <a:lnTo>
                      <a:pt x="40" y="47"/>
                    </a:lnTo>
                    <a:lnTo>
                      <a:pt x="51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50" name="Oval 452"/>
              <p:cNvSpPr>
                <a:spLocks noChangeArrowheads="1"/>
              </p:cNvSpPr>
              <p:nvPr/>
            </p:nvSpPr>
            <p:spPr bwMode="auto">
              <a:xfrm>
                <a:off x="3271" y="2056"/>
                <a:ext cx="659" cy="13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51" name="Rectangle 453"/>
              <p:cNvSpPr>
                <a:spLocks noChangeArrowheads="1"/>
              </p:cNvSpPr>
              <p:nvPr/>
            </p:nvSpPr>
            <p:spPr bwMode="auto">
              <a:xfrm>
                <a:off x="3414" y="2073"/>
                <a:ext cx="37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9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Every Week</a:t>
                </a:r>
              </a:p>
            </p:txBody>
          </p:sp>
          <p:sp>
            <p:nvSpPr>
              <p:cNvPr id="44252" name="Line 454"/>
              <p:cNvSpPr>
                <a:spLocks noChangeShapeType="1"/>
              </p:cNvSpPr>
              <p:nvPr/>
            </p:nvSpPr>
            <p:spPr bwMode="auto">
              <a:xfrm>
                <a:off x="3411" y="2179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53" name="Freeform 455"/>
              <p:cNvSpPr>
                <a:spLocks/>
              </p:cNvSpPr>
              <p:nvPr/>
            </p:nvSpPr>
            <p:spPr bwMode="auto">
              <a:xfrm>
                <a:off x="3342" y="2151"/>
                <a:ext cx="70" cy="33"/>
              </a:xfrm>
              <a:custGeom>
                <a:avLst/>
                <a:gdLst>
                  <a:gd name="T0" fmla="*/ 0 w 53"/>
                  <a:gd name="T1" fmla="*/ 1 h 46"/>
                  <a:gd name="T2" fmla="*/ 219418 w 53"/>
                  <a:gd name="T3" fmla="*/ 1 h 46"/>
                  <a:gd name="T4" fmla="*/ 76478 w 53"/>
                  <a:gd name="T5" fmla="*/ 0 h 46"/>
                  <a:gd name="T6" fmla="*/ 0 w 53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46"/>
                  <a:gd name="T14" fmla="*/ 53 w 5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46">
                    <a:moveTo>
                      <a:pt x="0" y="45"/>
                    </a:moveTo>
                    <a:lnTo>
                      <a:pt x="52" y="39"/>
                    </a:lnTo>
                    <a:lnTo>
                      <a:pt x="18" y="0"/>
                    </a:lnTo>
                    <a:lnTo>
                      <a:pt x="0" y="45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54" name="Line 456"/>
              <p:cNvSpPr>
                <a:spLocks noChangeShapeType="1"/>
              </p:cNvSpPr>
              <p:nvPr/>
            </p:nvSpPr>
            <p:spPr bwMode="auto">
              <a:xfrm>
                <a:off x="3765" y="2064"/>
                <a:ext cx="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55" name="Freeform 457"/>
              <p:cNvSpPr>
                <a:spLocks/>
              </p:cNvSpPr>
              <p:nvPr/>
            </p:nvSpPr>
            <p:spPr bwMode="auto">
              <a:xfrm>
                <a:off x="3765" y="2054"/>
                <a:ext cx="69" cy="36"/>
              </a:xfrm>
              <a:custGeom>
                <a:avLst/>
                <a:gdLst>
                  <a:gd name="T0" fmla="*/ 247792 w 52"/>
                  <a:gd name="T1" fmla="*/ 0 h 49"/>
                  <a:gd name="T2" fmla="*/ 0 w 52"/>
                  <a:gd name="T3" fmla="*/ 1 h 49"/>
                  <a:gd name="T4" fmla="*/ 209322 w 52"/>
                  <a:gd name="T5" fmla="*/ 1 h 49"/>
                  <a:gd name="T6" fmla="*/ 247792 w 52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49"/>
                  <a:gd name="T14" fmla="*/ 52 w 52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49">
                    <a:moveTo>
                      <a:pt x="51" y="0"/>
                    </a:moveTo>
                    <a:lnTo>
                      <a:pt x="0" y="17"/>
                    </a:lnTo>
                    <a:lnTo>
                      <a:pt x="43" y="48"/>
                    </a:lnTo>
                    <a:lnTo>
                      <a:pt x="51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56" name="Oval 458"/>
              <p:cNvSpPr>
                <a:spLocks noChangeArrowheads="1"/>
              </p:cNvSpPr>
              <p:nvPr/>
            </p:nvSpPr>
            <p:spPr bwMode="auto">
              <a:xfrm>
                <a:off x="4009" y="2056"/>
                <a:ext cx="658" cy="130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57" name="Rectangle 459"/>
              <p:cNvSpPr>
                <a:spLocks noChangeArrowheads="1"/>
              </p:cNvSpPr>
              <p:nvPr/>
            </p:nvSpPr>
            <p:spPr bwMode="auto">
              <a:xfrm>
                <a:off x="3979" y="2050"/>
                <a:ext cx="708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58" name="Rectangle 460"/>
              <p:cNvSpPr>
                <a:spLocks noChangeArrowheads="1"/>
              </p:cNvSpPr>
              <p:nvPr/>
            </p:nvSpPr>
            <p:spPr bwMode="auto">
              <a:xfrm>
                <a:off x="4170" y="2073"/>
                <a:ext cx="35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/>
                <a:r>
                  <a:rPr lang="en-US" sz="9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Every Year</a:t>
                </a:r>
              </a:p>
            </p:txBody>
          </p:sp>
          <p:sp>
            <p:nvSpPr>
              <p:cNvPr id="44259" name="Line 461"/>
              <p:cNvSpPr>
                <a:spLocks noChangeShapeType="1"/>
              </p:cNvSpPr>
              <p:nvPr/>
            </p:nvSpPr>
            <p:spPr bwMode="auto">
              <a:xfrm>
                <a:off x="4170" y="2179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0" name="Line 462"/>
              <p:cNvSpPr>
                <a:spLocks noChangeShapeType="1"/>
              </p:cNvSpPr>
              <p:nvPr/>
            </p:nvSpPr>
            <p:spPr bwMode="auto">
              <a:xfrm>
                <a:off x="4498" y="2063"/>
                <a:ext cx="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1" name="Line 463"/>
              <p:cNvSpPr>
                <a:spLocks noChangeShapeType="1"/>
              </p:cNvSpPr>
              <p:nvPr/>
            </p:nvSpPr>
            <p:spPr bwMode="auto">
              <a:xfrm>
                <a:off x="2883" y="2304"/>
                <a:ext cx="0" cy="3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262" name="Freeform 464"/>
              <p:cNvSpPr>
                <a:spLocks/>
              </p:cNvSpPr>
              <p:nvPr/>
            </p:nvSpPr>
            <p:spPr bwMode="auto">
              <a:xfrm>
                <a:off x="2851" y="2246"/>
                <a:ext cx="69" cy="58"/>
              </a:xfrm>
              <a:custGeom>
                <a:avLst/>
                <a:gdLst>
                  <a:gd name="T0" fmla="*/ 247792 w 52"/>
                  <a:gd name="T1" fmla="*/ 1 h 79"/>
                  <a:gd name="T2" fmla="*/ 120037 w 52"/>
                  <a:gd name="T3" fmla="*/ 0 h 79"/>
                  <a:gd name="T4" fmla="*/ 0 w 52"/>
                  <a:gd name="T5" fmla="*/ 1 h 79"/>
                  <a:gd name="T6" fmla="*/ 247792 w 52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79"/>
                  <a:gd name="T14" fmla="*/ 52 w 52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79">
                    <a:moveTo>
                      <a:pt x="51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1" y="78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63" name="Freeform 465"/>
              <p:cNvSpPr>
                <a:spLocks/>
              </p:cNvSpPr>
              <p:nvPr/>
            </p:nvSpPr>
            <p:spPr bwMode="auto">
              <a:xfrm>
                <a:off x="4104" y="2151"/>
                <a:ext cx="71" cy="33"/>
              </a:xfrm>
              <a:custGeom>
                <a:avLst/>
                <a:gdLst>
                  <a:gd name="T0" fmla="*/ 0 w 53"/>
                  <a:gd name="T1" fmla="*/ 1 h 46"/>
                  <a:gd name="T2" fmla="*/ 338630 w 53"/>
                  <a:gd name="T3" fmla="*/ 1 h 46"/>
                  <a:gd name="T4" fmla="*/ 115573 w 53"/>
                  <a:gd name="T5" fmla="*/ 0 h 46"/>
                  <a:gd name="T6" fmla="*/ 0 w 53"/>
                  <a:gd name="T7" fmla="*/ 1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46"/>
                  <a:gd name="T14" fmla="*/ 53 w 5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46">
                    <a:moveTo>
                      <a:pt x="0" y="45"/>
                    </a:moveTo>
                    <a:lnTo>
                      <a:pt x="52" y="39"/>
                    </a:lnTo>
                    <a:lnTo>
                      <a:pt x="18" y="0"/>
                    </a:lnTo>
                    <a:lnTo>
                      <a:pt x="0" y="45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64" name="Freeform 466"/>
              <p:cNvSpPr>
                <a:spLocks/>
              </p:cNvSpPr>
              <p:nvPr/>
            </p:nvSpPr>
            <p:spPr bwMode="auto">
              <a:xfrm>
                <a:off x="4510" y="2054"/>
                <a:ext cx="69" cy="36"/>
              </a:xfrm>
              <a:custGeom>
                <a:avLst/>
                <a:gdLst>
                  <a:gd name="T0" fmla="*/ 247792 w 52"/>
                  <a:gd name="T1" fmla="*/ 0 h 49"/>
                  <a:gd name="T2" fmla="*/ 0 w 52"/>
                  <a:gd name="T3" fmla="*/ 1 h 49"/>
                  <a:gd name="T4" fmla="*/ 209322 w 52"/>
                  <a:gd name="T5" fmla="*/ 1 h 49"/>
                  <a:gd name="T6" fmla="*/ 247792 w 52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49"/>
                  <a:gd name="T14" fmla="*/ 52 w 52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49">
                    <a:moveTo>
                      <a:pt x="51" y="0"/>
                    </a:moveTo>
                    <a:lnTo>
                      <a:pt x="0" y="17"/>
                    </a:lnTo>
                    <a:lnTo>
                      <a:pt x="43" y="48"/>
                    </a:lnTo>
                    <a:lnTo>
                      <a:pt x="51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265" name="Line 467"/>
              <p:cNvSpPr>
                <a:spLocks noChangeShapeType="1"/>
              </p:cNvSpPr>
              <p:nvPr/>
            </p:nvSpPr>
            <p:spPr bwMode="auto">
              <a:xfrm flipV="1">
                <a:off x="2881" y="1831"/>
                <a:ext cx="0" cy="151"/>
              </a:xfrm>
              <a:prstGeom prst="line">
                <a:avLst/>
              </a:prstGeom>
              <a:noFill/>
              <a:ln w="76200">
                <a:solidFill>
                  <a:schemeClr val="tx2"/>
                </a:solidFill>
                <a:round/>
                <a:headEnd type="none" w="sm" len="sm"/>
                <a:tailEnd type="stealth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44041" name="Group 468"/>
            <p:cNvGrpSpPr>
              <a:grpSpLocks/>
            </p:cNvGrpSpPr>
            <p:nvPr/>
          </p:nvGrpSpPr>
          <p:grpSpPr bwMode="auto">
            <a:xfrm>
              <a:off x="1444" y="2501"/>
              <a:ext cx="3108" cy="827"/>
              <a:chOff x="1444" y="2501"/>
              <a:chExt cx="3108" cy="827"/>
            </a:xfrm>
          </p:grpSpPr>
          <p:sp>
            <p:nvSpPr>
              <p:cNvPr id="44091" name="Rectangle 469" descr="Oak"/>
              <p:cNvSpPr>
                <a:spLocks noChangeArrowheads="1"/>
              </p:cNvSpPr>
              <p:nvPr/>
            </p:nvSpPr>
            <p:spPr bwMode="auto">
              <a:xfrm>
                <a:off x="3748" y="2818"/>
                <a:ext cx="528" cy="119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2" name="Rectangle 470" descr="Oak"/>
              <p:cNvSpPr>
                <a:spLocks noChangeArrowheads="1"/>
              </p:cNvSpPr>
              <p:nvPr/>
            </p:nvSpPr>
            <p:spPr bwMode="auto">
              <a:xfrm>
                <a:off x="1841" y="2651"/>
                <a:ext cx="639" cy="125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3" name="Rectangle 471" descr="Oak"/>
              <p:cNvSpPr>
                <a:spLocks noChangeArrowheads="1"/>
              </p:cNvSpPr>
              <p:nvPr/>
            </p:nvSpPr>
            <p:spPr bwMode="auto">
              <a:xfrm>
                <a:off x="1444" y="2818"/>
                <a:ext cx="529" cy="119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4" name="Rectangle 472" descr="Oak"/>
              <p:cNvSpPr>
                <a:spLocks noChangeArrowheads="1"/>
              </p:cNvSpPr>
              <p:nvPr/>
            </p:nvSpPr>
            <p:spPr bwMode="auto">
              <a:xfrm>
                <a:off x="3249" y="2651"/>
                <a:ext cx="639" cy="125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1270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th-TH" sz="2800">
                  <a:solidFill>
                    <a:srgbClr val="66FF33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095" name="Oval 473" descr="Oak"/>
              <p:cNvSpPr>
                <a:spLocks noChangeArrowheads="1"/>
              </p:cNvSpPr>
              <p:nvPr/>
            </p:nvSpPr>
            <p:spPr bwMode="auto">
              <a:xfrm>
                <a:off x="1691" y="3085"/>
                <a:ext cx="2373" cy="243"/>
              </a:xfrm>
              <a:prstGeom prst="ellipse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6" name="Rectangle 474"/>
              <p:cNvSpPr>
                <a:spLocks noChangeArrowheads="1"/>
              </p:cNvSpPr>
              <p:nvPr/>
            </p:nvSpPr>
            <p:spPr bwMode="auto">
              <a:xfrm>
                <a:off x="2315" y="3121"/>
                <a:ext cx="1331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7" name="Rectangle 475"/>
              <p:cNvSpPr>
                <a:spLocks noChangeArrowheads="1"/>
              </p:cNvSpPr>
              <p:nvPr/>
            </p:nvSpPr>
            <p:spPr bwMode="auto">
              <a:xfrm>
                <a:off x="2276" y="3128"/>
                <a:ext cx="1207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60000"/>
                  </a:lnSpc>
                </a:pPr>
                <a:r>
                  <a:rPr lang="th-TH" sz="1800" b="1">
                    <a:solidFill>
                      <a:srgbClr val="000000"/>
                    </a:solidFill>
                    <a:latin typeface="Times New Roman" pitchFamily="18" charset="0"/>
                    <a:cs typeface="LilyUPC" pitchFamily="34" charset="-34"/>
                  </a:rPr>
                  <a:t>สิ่งที่ได้จากการดำเนินงาน</a:t>
                </a:r>
              </a:p>
              <a:p>
                <a:pPr algn="ctr" eaLnBrk="0" hangingPunct="0">
                  <a:lnSpc>
                    <a:spcPct val="60000"/>
                  </a:lnSpc>
                </a:pPr>
                <a:r>
                  <a:rPr lang="th-TH" sz="1400" b="1">
                    <a:solidFill>
                      <a:srgbClr val="000000"/>
                    </a:solidFill>
                    <a:latin typeface="Times New Roman" pitchFamily="18" charset="0"/>
                    <a:cs typeface="LilyUPC" pitchFamily="34" charset="-34"/>
                  </a:rPr>
                  <a:t>(Outcomes of Working)</a:t>
                </a:r>
              </a:p>
            </p:txBody>
          </p:sp>
          <p:sp>
            <p:nvSpPr>
              <p:cNvPr id="44098" name="Oval 476"/>
              <p:cNvSpPr>
                <a:spLocks noChangeArrowheads="1"/>
              </p:cNvSpPr>
              <p:nvPr/>
            </p:nvSpPr>
            <p:spPr bwMode="auto">
              <a:xfrm>
                <a:off x="1457" y="2554"/>
                <a:ext cx="466" cy="16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99" name="Oval 477"/>
              <p:cNvSpPr>
                <a:spLocks noChangeArrowheads="1"/>
              </p:cNvSpPr>
              <p:nvPr/>
            </p:nvSpPr>
            <p:spPr bwMode="auto">
              <a:xfrm>
                <a:off x="3700" y="2554"/>
                <a:ext cx="652" cy="16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0" name="Oval 478"/>
              <p:cNvSpPr>
                <a:spLocks noChangeArrowheads="1"/>
              </p:cNvSpPr>
              <p:nvPr/>
            </p:nvSpPr>
            <p:spPr bwMode="auto">
              <a:xfrm>
                <a:off x="2455" y="2787"/>
                <a:ext cx="845" cy="156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1" name="Rectangle 479"/>
              <p:cNvSpPr>
                <a:spLocks noChangeArrowheads="1"/>
              </p:cNvSpPr>
              <p:nvPr/>
            </p:nvSpPr>
            <p:spPr bwMode="auto">
              <a:xfrm>
                <a:off x="2771" y="2838"/>
                <a:ext cx="26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2" name="Rectangle 480"/>
              <p:cNvSpPr>
                <a:spLocks noChangeArrowheads="1"/>
              </p:cNvSpPr>
              <p:nvPr/>
            </p:nvSpPr>
            <p:spPr bwMode="auto">
              <a:xfrm>
                <a:off x="2743" y="2821"/>
                <a:ext cx="230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0000"/>
                  </a:lnSpc>
                </a:pPr>
                <a:r>
                  <a:rPr lang="en-US" sz="14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Data</a:t>
                </a:r>
              </a:p>
            </p:txBody>
          </p:sp>
          <p:sp>
            <p:nvSpPr>
              <p:cNvPr id="44103" name="Rectangle 481"/>
              <p:cNvSpPr>
                <a:spLocks noChangeArrowheads="1"/>
              </p:cNvSpPr>
              <p:nvPr/>
            </p:nvSpPr>
            <p:spPr bwMode="auto">
              <a:xfrm>
                <a:off x="1635" y="2847"/>
                <a:ext cx="16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4" name="Rectangle 482"/>
              <p:cNvSpPr>
                <a:spLocks noChangeArrowheads="1"/>
              </p:cNvSpPr>
              <p:nvPr/>
            </p:nvSpPr>
            <p:spPr bwMode="auto">
              <a:xfrm>
                <a:off x="1580" y="2841"/>
                <a:ext cx="263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Objects</a:t>
                </a:r>
              </a:p>
            </p:txBody>
          </p:sp>
          <p:sp>
            <p:nvSpPr>
              <p:cNvPr id="44105" name="Rectangle 483"/>
              <p:cNvSpPr>
                <a:spLocks noChangeArrowheads="1"/>
              </p:cNvSpPr>
              <p:nvPr/>
            </p:nvSpPr>
            <p:spPr bwMode="auto">
              <a:xfrm>
                <a:off x="1904" y="2676"/>
                <a:ext cx="51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6" name="Rectangle 484"/>
              <p:cNvSpPr>
                <a:spLocks noChangeArrowheads="1"/>
              </p:cNvSpPr>
              <p:nvPr/>
            </p:nvSpPr>
            <p:spPr bwMode="auto">
              <a:xfrm>
                <a:off x="1963" y="2674"/>
                <a:ext cx="414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Experiences</a:t>
                </a:r>
              </a:p>
            </p:txBody>
          </p:sp>
          <p:sp>
            <p:nvSpPr>
              <p:cNvPr id="44107" name="Oval 485"/>
              <p:cNvSpPr>
                <a:spLocks noChangeArrowheads="1"/>
              </p:cNvSpPr>
              <p:nvPr/>
            </p:nvSpPr>
            <p:spPr bwMode="auto">
              <a:xfrm>
                <a:off x="3208" y="2624"/>
                <a:ext cx="652" cy="1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8" name="Rectangle 486"/>
              <p:cNvSpPr>
                <a:spLocks noChangeArrowheads="1"/>
              </p:cNvSpPr>
              <p:nvPr/>
            </p:nvSpPr>
            <p:spPr bwMode="auto">
              <a:xfrm>
                <a:off x="3330" y="2676"/>
                <a:ext cx="437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09" name="Rectangle 487"/>
              <p:cNvSpPr>
                <a:spLocks noChangeArrowheads="1"/>
              </p:cNvSpPr>
              <p:nvPr/>
            </p:nvSpPr>
            <p:spPr bwMode="auto">
              <a:xfrm>
                <a:off x="3348" y="2672"/>
                <a:ext cx="448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Knowledge</a:t>
                </a:r>
              </a:p>
            </p:txBody>
          </p:sp>
          <p:sp>
            <p:nvSpPr>
              <p:cNvPr id="44110" name="Rectangle 488"/>
              <p:cNvSpPr>
                <a:spLocks noChangeArrowheads="1"/>
              </p:cNvSpPr>
              <p:nvPr/>
            </p:nvSpPr>
            <p:spPr bwMode="auto">
              <a:xfrm>
                <a:off x="3868" y="2847"/>
                <a:ext cx="393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11" name="Rectangle 489"/>
              <p:cNvSpPr>
                <a:spLocks noChangeArrowheads="1"/>
              </p:cNvSpPr>
              <p:nvPr/>
            </p:nvSpPr>
            <p:spPr bwMode="auto">
              <a:xfrm>
                <a:off x="3948" y="2838"/>
                <a:ext cx="151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</a:pPr>
                <a:r>
                  <a:rPr lang="en-US" sz="10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Idea</a:t>
                </a:r>
              </a:p>
            </p:txBody>
          </p:sp>
          <p:sp>
            <p:nvSpPr>
              <p:cNvPr id="44112" name="Line 490"/>
              <p:cNvSpPr>
                <a:spLocks noChangeShapeType="1"/>
              </p:cNvSpPr>
              <p:nvPr/>
            </p:nvSpPr>
            <p:spPr bwMode="auto">
              <a:xfrm flipH="1" flipV="1">
                <a:off x="1875" y="3033"/>
                <a:ext cx="64" cy="6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13" name="Freeform 491"/>
              <p:cNvSpPr>
                <a:spLocks/>
              </p:cNvSpPr>
              <p:nvPr/>
            </p:nvSpPr>
            <p:spPr bwMode="auto">
              <a:xfrm>
                <a:off x="1827" y="2985"/>
                <a:ext cx="83" cy="58"/>
              </a:xfrm>
              <a:custGeom>
                <a:avLst/>
                <a:gdLst>
                  <a:gd name="T0" fmla="*/ 387452 w 62"/>
                  <a:gd name="T1" fmla="*/ 1 h 81"/>
                  <a:gd name="T2" fmla="*/ 0 w 62"/>
                  <a:gd name="T3" fmla="*/ 0 h 81"/>
                  <a:gd name="T4" fmla="*/ 109880 w 62"/>
                  <a:gd name="T5" fmla="*/ 1 h 81"/>
                  <a:gd name="T6" fmla="*/ 387452 w 62"/>
                  <a:gd name="T7" fmla="*/ 1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81"/>
                  <a:gd name="T14" fmla="*/ 62 w 62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81">
                    <a:moveTo>
                      <a:pt x="61" y="56"/>
                    </a:moveTo>
                    <a:lnTo>
                      <a:pt x="0" y="0"/>
                    </a:lnTo>
                    <a:lnTo>
                      <a:pt x="17" y="80"/>
                    </a:lnTo>
                    <a:lnTo>
                      <a:pt x="61" y="5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14" name="Line 492"/>
              <p:cNvSpPr>
                <a:spLocks noChangeShapeType="1"/>
              </p:cNvSpPr>
              <p:nvPr/>
            </p:nvSpPr>
            <p:spPr bwMode="auto">
              <a:xfrm flipH="1" flipV="1">
                <a:off x="2145" y="2834"/>
                <a:ext cx="129" cy="244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15" name="Freeform 493"/>
              <p:cNvSpPr>
                <a:spLocks/>
              </p:cNvSpPr>
              <p:nvPr/>
            </p:nvSpPr>
            <p:spPr bwMode="auto">
              <a:xfrm>
                <a:off x="2111" y="2786"/>
                <a:ext cx="66" cy="59"/>
              </a:xfrm>
              <a:custGeom>
                <a:avLst/>
                <a:gdLst>
                  <a:gd name="T0" fmla="*/ 370014 w 49"/>
                  <a:gd name="T1" fmla="*/ 1 h 82"/>
                  <a:gd name="T2" fmla="*/ 1 w 49"/>
                  <a:gd name="T3" fmla="*/ 0 h 82"/>
                  <a:gd name="T4" fmla="*/ 0 w 49"/>
                  <a:gd name="T5" fmla="*/ 1 h 82"/>
                  <a:gd name="T6" fmla="*/ 370014 w 49"/>
                  <a:gd name="T7" fmla="*/ 1 h 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82"/>
                  <a:gd name="T14" fmla="*/ 49 w 49"/>
                  <a:gd name="T15" fmla="*/ 82 h 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82">
                    <a:moveTo>
                      <a:pt x="48" y="67"/>
                    </a:moveTo>
                    <a:lnTo>
                      <a:pt x="1" y="0"/>
                    </a:lnTo>
                    <a:lnTo>
                      <a:pt x="0" y="81"/>
                    </a:lnTo>
                    <a:lnTo>
                      <a:pt x="48" y="67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16" name="Line 494"/>
              <p:cNvSpPr>
                <a:spLocks noChangeShapeType="1"/>
              </p:cNvSpPr>
              <p:nvPr/>
            </p:nvSpPr>
            <p:spPr bwMode="auto">
              <a:xfrm flipV="1">
                <a:off x="3889" y="3044"/>
                <a:ext cx="58" cy="53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17" name="Freeform 495"/>
              <p:cNvSpPr>
                <a:spLocks/>
              </p:cNvSpPr>
              <p:nvPr/>
            </p:nvSpPr>
            <p:spPr bwMode="auto">
              <a:xfrm>
                <a:off x="3916" y="2997"/>
                <a:ext cx="83" cy="59"/>
              </a:xfrm>
              <a:custGeom>
                <a:avLst/>
                <a:gdLst>
                  <a:gd name="T0" fmla="*/ 273000 w 62"/>
                  <a:gd name="T1" fmla="*/ 1 h 81"/>
                  <a:gd name="T2" fmla="*/ 387452 w 62"/>
                  <a:gd name="T3" fmla="*/ 0 h 81"/>
                  <a:gd name="T4" fmla="*/ 0 w 62"/>
                  <a:gd name="T5" fmla="*/ 1 h 81"/>
                  <a:gd name="T6" fmla="*/ 273000 w 62"/>
                  <a:gd name="T7" fmla="*/ 1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81"/>
                  <a:gd name="T14" fmla="*/ 62 w 62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81">
                    <a:moveTo>
                      <a:pt x="43" y="80"/>
                    </a:moveTo>
                    <a:lnTo>
                      <a:pt x="61" y="0"/>
                    </a:lnTo>
                    <a:lnTo>
                      <a:pt x="0" y="55"/>
                    </a:lnTo>
                    <a:lnTo>
                      <a:pt x="43" y="8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18" name="Line 496"/>
              <p:cNvSpPr>
                <a:spLocks noChangeShapeType="1"/>
              </p:cNvSpPr>
              <p:nvPr/>
            </p:nvSpPr>
            <p:spPr bwMode="auto">
              <a:xfrm flipV="1">
                <a:off x="3405" y="2824"/>
                <a:ext cx="133" cy="249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19" name="Freeform 497"/>
              <p:cNvSpPr>
                <a:spLocks/>
              </p:cNvSpPr>
              <p:nvPr/>
            </p:nvSpPr>
            <p:spPr bwMode="auto">
              <a:xfrm>
                <a:off x="3501" y="2789"/>
                <a:ext cx="64" cy="59"/>
              </a:xfrm>
              <a:custGeom>
                <a:avLst/>
                <a:gdLst>
                  <a:gd name="T0" fmla="*/ 145198 w 49"/>
                  <a:gd name="T1" fmla="*/ 1 h 82"/>
                  <a:gd name="T2" fmla="*/ 129048 w 49"/>
                  <a:gd name="T3" fmla="*/ 0 h 82"/>
                  <a:gd name="T4" fmla="*/ 0 w 49"/>
                  <a:gd name="T5" fmla="*/ 1 h 82"/>
                  <a:gd name="T6" fmla="*/ 145198 w 49"/>
                  <a:gd name="T7" fmla="*/ 1 h 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82"/>
                  <a:gd name="T14" fmla="*/ 49 w 49"/>
                  <a:gd name="T15" fmla="*/ 82 h 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82">
                    <a:moveTo>
                      <a:pt x="48" y="81"/>
                    </a:moveTo>
                    <a:lnTo>
                      <a:pt x="43" y="0"/>
                    </a:lnTo>
                    <a:lnTo>
                      <a:pt x="0" y="70"/>
                    </a:lnTo>
                    <a:lnTo>
                      <a:pt x="48" y="81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20" name="Line 498"/>
              <p:cNvSpPr>
                <a:spLocks noChangeShapeType="1"/>
              </p:cNvSpPr>
              <p:nvPr/>
            </p:nvSpPr>
            <p:spPr bwMode="auto">
              <a:xfrm>
                <a:off x="2886" y="2999"/>
                <a:ext cx="0" cy="7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21" name="Freeform 499"/>
              <p:cNvSpPr>
                <a:spLocks/>
              </p:cNvSpPr>
              <p:nvPr/>
            </p:nvSpPr>
            <p:spPr bwMode="auto">
              <a:xfrm>
                <a:off x="2855" y="2966"/>
                <a:ext cx="68" cy="56"/>
              </a:xfrm>
              <a:custGeom>
                <a:avLst/>
                <a:gdLst>
                  <a:gd name="T0" fmla="*/ 282197 w 51"/>
                  <a:gd name="T1" fmla="*/ 1 h 79"/>
                  <a:gd name="T2" fmla="*/ 128427 w 51"/>
                  <a:gd name="T3" fmla="*/ 0 h 79"/>
                  <a:gd name="T4" fmla="*/ 0 w 51"/>
                  <a:gd name="T5" fmla="*/ 1 h 79"/>
                  <a:gd name="T6" fmla="*/ 28219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3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22" name="Line 500"/>
              <p:cNvSpPr>
                <a:spLocks noChangeShapeType="1"/>
              </p:cNvSpPr>
              <p:nvPr/>
            </p:nvSpPr>
            <p:spPr bwMode="auto">
              <a:xfrm>
                <a:off x="2890" y="2624"/>
                <a:ext cx="0" cy="128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23" name="Freeform 501"/>
              <p:cNvSpPr>
                <a:spLocks/>
              </p:cNvSpPr>
              <p:nvPr/>
            </p:nvSpPr>
            <p:spPr bwMode="auto">
              <a:xfrm>
                <a:off x="2852" y="2551"/>
                <a:ext cx="70" cy="56"/>
              </a:xfrm>
              <a:custGeom>
                <a:avLst/>
                <a:gdLst>
                  <a:gd name="T0" fmla="*/ 381624 w 52"/>
                  <a:gd name="T1" fmla="*/ 1 h 79"/>
                  <a:gd name="T2" fmla="*/ 188948 w 52"/>
                  <a:gd name="T3" fmla="*/ 0 h 79"/>
                  <a:gd name="T4" fmla="*/ 0 w 52"/>
                  <a:gd name="T5" fmla="*/ 1 h 79"/>
                  <a:gd name="T6" fmla="*/ 381624 w 52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79"/>
                  <a:gd name="T14" fmla="*/ 52 w 52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79">
                    <a:moveTo>
                      <a:pt x="51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1" y="78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24" name="Line 502"/>
              <p:cNvSpPr>
                <a:spLocks noChangeShapeType="1"/>
              </p:cNvSpPr>
              <p:nvPr/>
            </p:nvSpPr>
            <p:spPr bwMode="auto">
              <a:xfrm flipH="1">
                <a:off x="3546" y="2501"/>
                <a:ext cx="4" cy="15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triangle" w="med" len="med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25" name="Line 503"/>
              <p:cNvSpPr>
                <a:spLocks noChangeShapeType="1"/>
              </p:cNvSpPr>
              <p:nvPr/>
            </p:nvSpPr>
            <p:spPr bwMode="auto">
              <a:xfrm>
                <a:off x="1673" y="2575"/>
                <a:ext cx="0" cy="18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26" name="Freeform 504"/>
              <p:cNvSpPr>
                <a:spLocks/>
              </p:cNvSpPr>
              <p:nvPr/>
            </p:nvSpPr>
            <p:spPr bwMode="auto">
              <a:xfrm>
                <a:off x="1640" y="2568"/>
                <a:ext cx="69" cy="56"/>
              </a:xfrm>
              <a:custGeom>
                <a:avLst/>
                <a:gdLst>
                  <a:gd name="T0" fmla="*/ 433416 w 51"/>
                  <a:gd name="T1" fmla="*/ 1 h 79"/>
                  <a:gd name="T2" fmla="*/ 201872 w 51"/>
                  <a:gd name="T3" fmla="*/ 0 h 79"/>
                  <a:gd name="T4" fmla="*/ 0 w 51"/>
                  <a:gd name="T5" fmla="*/ 1 h 79"/>
                  <a:gd name="T6" fmla="*/ 433416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4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27" name="Line 505"/>
              <p:cNvSpPr>
                <a:spLocks noChangeShapeType="1"/>
              </p:cNvSpPr>
              <p:nvPr/>
            </p:nvSpPr>
            <p:spPr bwMode="auto">
              <a:xfrm>
                <a:off x="4052" y="2561"/>
                <a:ext cx="0" cy="20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128" name="Freeform 506"/>
              <p:cNvSpPr>
                <a:spLocks/>
              </p:cNvSpPr>
              <p:nvPr/>
            </p:nvSpPr>
            <p:spPr bwMode="auto">
              <a:xfrm>
                <a:off x="4016" y="2551"/>
                <a:ext cx="68" cy="56"/>
              </a:xfrm>
              <a:custGeom>
                <a:avLst/>
                <a:gdLst>
                  <a:gd name="T0" fmla="*/ 282197 w 51"/>
                  <a:gd name="T1" fmla="*/ 1 h 79"/>
                  <a:gd name="T2" fmla="*/ 134663 w 51"/>
                  <a:gd name="T3" fmla="*/ 0 h 79"/>
                  <a:gd name="T4" fmla="*/ 0 w 51"/>
                  <a:gd name="T5" fmla="*/ 1 h 79"/>
                  <a:gd name="T6" fmla="*/ 28219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4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29" name="Freeform 507"/>
              <p:cNvSpPr>
                <a:spLocks/>
              </p:cNvSpPr>
              <p:nvPr/>
            </p:nvSpPr>
            <p:spPr bwMode="auto">
              <a:xfrm>
                <a:off x="4541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73452 w 8"/>
                  <a:gd name="T5" fmla="*/ 1 h 7"/>
                  <a:gd name="T6" fmla="*/ 100996 w 8"/>
                  <a:gd name="T7" fmla="*/ 1 h 7"/>
                  <a:gd name="T8" fmla="*/ 7345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0" name="Freeform 508"/>
              <p:cNvSpPr>
                <a:spLocks/>
              </p:cNvSpPr>
              <p:nvPr/>
            </p:nvSpPr>
            <p:spPr bwMode="auto">
              <a:xfrm>
                <a:off x="4523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3216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32167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1" name="Freeform 509"/>
              <p:cNvSpPr>
                <a:spLocks/>
              </p:cNvSpPr>
              <p:nvPr/>
            </p:nvSpPr>
            <p:spPr bwMode="auto">
              <a:xfrm>
                <a:off x="4505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2" name="Freeform 510"/>
              <p:cNvSpPr>
                <a:spLocks/>
              </p:cNvSpPr>
              <p:nvPr/>
            </p:nvSpPr>
            <p:spPr bwMode="auto">
              <a:xfrm>
                <a:off x="4489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3" name="Freeform 511"/>
              <p:cNvSpPr>
                <a:spLocks/>
              </p:cNvSpPr>
              <p:nvPr/>
            </p:nvSpPr>
            <p:spPr bwMode="auto">
              <a:xfrm>
                <a:off x="4469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4" name="Freeform 512"/>
              <p:cNvSpPr>
                <a:spLocks/>
              </p:cNvSpPr>
              <p:nvPr/>
            </p:nvSpPr>
            <p:spPr bwMode="auto">
              <a:xfrm>
                <a:off x="4453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5" name="Freeform 513"/>
              <p:cNvSpPr>
                <a:spLocks/>
              </p:cNvSpPr>
              <p:nvPr/>
            </p:nvSpPr>
            <p:spPr bwMode="auto">
              <a:xfrm>
                <a:off x="4433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6" name="Freeform 514"/>
              <p:cNvSpPr>
                <a:spLocks/>
              </p:cNvSpPr>
              <p:nvPr/>
            </p:nvSpPr>
            <p:spPr bwMode="auto">
              <a:xfrm>
                <a:off x="4417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3392 w 8"/>
                  <a:gd name="T5" fmla="*/ 1 h 7"/>
                  <a:gd name="T6" fmla="*/ 5300 w 8"/>
                  <a:gd name="T7" fmla="*/ 1 h 7"/>
                  <a:gd name="T8" fmla="*/ 3392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7" name="Freeform 515"/>
              <p:cNvSpPr>
                <a:spLocks/>
              </p:cNvSpPr>
              <p:nvPr/>
            </p:nvSpPr>
            <p:spPr bwMode="auto">
              <a:xfrm>
                <a:off x="4397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3216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32167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8" name="Freeform 516"/>
              <p:cNvSpPr>
                <a:spLocks/>
              </p:cNvSpPr>
              <p:nvPr/>
            </p:nvSpPr>
            <p:spPr bwMode="auto">
              <a:xfrm>
                <a:off x="4381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39" name="Freeform 517"/>
              <p:cNvSpPr>
                <a:spLocks/>
              </p:cNvSpPr>
              <p:nvPr/>
            </p:nvSpPr>
            <p:spPr bwMode="auto">
              <a:xfrm>
                <a:off x="4363" y="3169"/>
                <a:ext cx="9" cy="5"/>
              </a:xfrm>
              <a:custGeom>
                <a:avLst/>
                <a:gdLst>
                  <a:gd name="T0" fmla="*/ 6999 w 7"/>
                  <a:gd name="T1" fmla="*/ 1 h 7"/>
                  <a:gd name="T2" fmla="*/ 6999 w 7"/>
                  <a:gd name="T3" fmla="*/ 1 h 7"/>
                  <a:gd name="T4" fmla="*/ 8999 w 7"/>
                  <a:gd name="T5" fmla="*/ 1 h 7"/>
                  <a:gd name="T6" fmla="*/ 11570 w 7"/>
                  <a:gd name="T7" fmla="*/ 1 h 7"/>
                  <a:gd name="T8" fmla="*/ 8999 w 7"/>
                  <a:gd name="T9" fmla="*/ 1 h 7"/>
                  <a:gd name="T10" fmla="*/ 6999 w 7"/>
                  <a:gd name="T11" fmla="*/ 1 h 7"/>
                  <a:gd name="T12" fmla="*/ 5444 w 7"/>
                  <a:gd name="T13" fmla="*/ 0 h 7"/>
                  <a:gd name="T14" fmla="*/ 4234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4234 w 7"/>
                  <a:gd name="T29" fmla="*/ 1 h 7"/>
                  <a:gd name="T30" fmla="*/ 5444 w 7"/>
                  <a:gd name="T31" fmla="*/ 1 h 7"/>
                  <a:gd name="T32" fmla="*/ 6999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0" name="Freeform 518"/>
              <p:cNvSpPr>
                <a:spLocks/>
              </p:cNvSpPr>
              <p:nvPr/>
            </p:nvSpPr>
            <p:spPr bwMode="auto">
              <a:xfrm>
                <a:off x="4345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1" name="Freeform 519"/>
              <p:cNvSpPr>
                <a:spLocks/>
              </p:cNvSpPr>
              <p:nvPr/>
            </p:nvSpPr>
            <p:spPr bwMode="auto">
              <a:xfrm>
                <a:off x="4327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3392 w 8"/>
                  <a:gd name="T5" fmla="*/ 1 h 7"/>
                  <a:gd name="T6" fmla="*/ 5300 w 8"/>
                  <a:gd name="T7" fmla="*/ 1 h 7"/>
                  <a:gd name="T8" fmla="*/ 3392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2" name="Freeform 520"/>
              <p:cNvSpPr>
                <a:spLocks/>
              </p:cNvSpPr>
              <p:nvPr/>
            </p:nvSpPr>
            <p:spPr bwMode="auto">
              <a:xfrm>
                <a:off x="4309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2171 w 8"/>
                  <a:gd name="T15" fmla="*/ 0 h 7"/>
                  <a:gd name="T16" fmla="*/ 1737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737 w 8"/>
                  <a:gd name="T27" fmla="*/ 1 h 7"/>
                  <a:gd name="T28" fmla="*/ 2171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3" name="Freeform 521"/>
              <p:cNvSpPr>
                <a:spLocks/>
              </p:cNvSpPr>
              <p:nvPr/>
            </p:nvSpPr>
            <p:spPr bwMode="auto">
              <a:xfrm>
                <a:off x="4291" y="3169"/>
                <a:ext cx="10" cy="5"/>
              </a:xfrm>
              <a:custGeom>
                <a:avLst/>
                <a:gdLst>
                  <a:gd name="T0" fmla="*/ 2714 w 8"/>
                  <a:gd name="T1" fmla="*/ 1 h 7"/>
                  <a:gd name="T2" fmla="*/ 2714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2714 w 8"/>
                  <a:gd name="T11" fmla="*/ 1 h 7"/>
                  <a:gd name="T12" fmla="*/ 2171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171 w 8"/>
                  <a:gd name="T31" fmla="*/ 1 h 7"/>
                  <a:gd name="T32" fmla="*/ 2714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4" name="Freeform 522"/>
              <p:cNvSpPr>
                <a:spLocks/>
              </p:cNvSpPr>
              <p:nvPr/>
            </p:nvSpPr>
            <p:spPr bwMode="auto">
              <a:xfrm>
                <a:off x="4273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5" name="Freeform 523"/>
              <p:cNvSpPr>
                <a:spLocks/>
              </p:cNvSpPr>
              <p:nvPr/>
            </p:nvSpPr>
            <p:spPr bwMode="auto">
              <a:xfrm>
                <a:off x="4255" y="3169"/>
                <a:ext cx="10" cy="5"/>
              </a:xfrm>
              <a:custGeom>
                <a:avLst/>
                <a:gdLst>
                  <a:gd name="T0" fmla="*/ 3392 w 8"/>
                  <a:gd name="T1" fmla="*/ 1 h 7"/>
                  <a:gd name="T2" fmla="*/ 3392 w 8"/>
                  <a:gd name="T3" fmla="*/ 1 h 7"/>
                  <a:gd name="T4" fmla="*/ 4240 w 8"/>
                  <a:gd name="T5" fmla="*/ 1 h 7"/>
                  <a:gd name="T6" fmla="*/ 5300 w 8"/>
                  <a:gd name="T7" fmla="*/ 1 h 7"/>
                  <a:gd name="T8" fmla="*/ 4240 w 8"/>
                  <a:gd name="T9" fmla="*/ 1 h 7"/>
                  <a:gd name="T10" fmla="*/ 3392 w 8"/>
                  <a:gd name="T11" fmla="*/ 1 h 7"/>
                  <a:gd name="T12" fmla="*/ 2714 w 8"/>
                  <a:gd name="T13" fmla="*/ 0 h 7"/>
                  <a:gd name="T14" fmla="*/ 173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1737 w 8"/>
                  <a:gd name="T29" fmla="*/ 1 h 7"/>
                  <a:gd name="T30" fmla="*/ 2714 w 8"/>
                  <a:gd name="T31" fmla="*/ 1 h 7"/>
                  <a:gd name="T32" fmla="*/ 339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6" name="Freeform 524"/>
              <p:cNvSpPr>
                <a:spLocks/>
              </p:cNvSpPr>
              <p:nvPr/>
            </p:nvSpPr>
            <p:spPr bwMode="auto">
              <a:xfrm>
                <a:off x="4237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7" name="Freeform 525"/>
              <p:cNvSpPr>
                <a:spLocks/>
              </p:cNvSpPr>
              <p:nvPr/>
            </p:nvSpPr>
            <p:spPr bwMode="auto">
              <a:xfrm>
                <a:off x="4219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44230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44230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8" name="Freeform 526"/>
              <p:cNvSpPr>
                <a:spLocks/>
              </p:cNvSpPr>
              <p:nvPr/>
            </p:nvSpPr>
            <p:spPr bwMode="auto">
              <a:xfrm>
                <a:off x="4201" y="3169"/>
                <a:ext cx="12" cy="5"/>
              </a:xfrm>
              <a:custGeom>
                <a:avLst/>
                <a:gdLst>
                  <a:gd name="T0" fmla="*/ 699913 w 8"/>
                  <a:gd name="T1" fmla="*/ 1 h 7"/>
                  <a:gd name="T2" fmla="*/ 699913 w 8"/>
                  <a:gd name="T3" fmla="*/ 1 h 7"/>
                  <a:gd name="T4" fmla="*/ 1049869 w 8"/>
                  <a:gd name="T5" fmla="*/ 1 h 7"/>
                  <a:gd name="T6" fmla="*/ 1215487 w 8"/>
                  <a:gd name="T7" fmla="*/ 1 h 7"/>
                  <a:gd name="T8" fmla="*/ 1049869 w 8"/>
                  <a:gd name="T9" fmla="*/ 1 h 7"/>
                  <a:gd name="T10" fmla="*/ 699913 w 8"/>
                  <a:gd name="T11" fmla="*/ 1 h 7"/>
                  <a:gd name="T12" fmla="*/ 466609 w 8"/>
                  <a:gd name="T13" fmla="*/ 0 h 7"/>
                  <a:gd name="T14" fmla="*/ 311073 w 8"/>
                  <a:gd name="T15" fmla="*/ 0 h 7"/>
                  <a:gd name="T16" fmla="*/ 207382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207382 w 8"/>
                  <a:gd name="T27" fmla="*/ 1 h 7"/>
                  <a:gd name="T28" fmla="*/ 311073 w 8"/>
                  <a:gd name="T29" fmla="*/ 1 h 7"/>
                  <a:gd name="T30" fmla="*/ 466609 w 8"/>
                  <a:gd name="T31" fmla="*/ 1 h 7"/>
                  <a:gd name="T32" fmla="*/ 699913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49" name="Freeform 527"/>
              <p:cNvSpPr>
                <a:spLocks/>
              </p:cNvSpPr>
              <p:nvPr/>
            </p:nvSpPr>
            <p:spPr bwMode="auto">
              <a:xfrm>
                <a:off x="4184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0" name="Freeform 528"/>
              <p:cNvSpPr>
                <a:spLocks/>
              </p:cNvSpPr>
              <p:nvPr/>
            </p:nvSpPr>
            <p:spPr bwMode="auto">
              <a:xfrm>
                <a:off x="4165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1" name="Freeform 529"/>
              <p:cNvSpPr>
                <a:spLocks/>
              </p:cNvSpPr>
              <p:nvPr/>
            </p:nvSpPr>
            <p:spPr bwMode="auto">
              <a:xfrm>
                <a:off x="4148" y="3169"/>
                <a:ext cx="10" cy="5"/>
              </a:xfrm>
              <a:custGeom>
                <a:avLst/>
                <a:gdLst>
                  <a:gd name="T0" fmla="*/ 204471 w 7"/>
                  <a:gd name="T1" fmla="*/ 1 h 7"/>
                  <a:gd name="T2" fmla="*/ 204471 w 7"/>
                  <a:gd name="T3" fmla="*/ 1 h 7"/>
                  <a:gd name="T4" fmla="*/ 214633 w 7"/>
                  <a:gd name="T5" fmla="*/ 1 h 7"/>
                  <a:gd name="T6" fmla="*/ 292101 w 7"/>
                  <a:gd name="T7" fmla="*/ 1 h 7"/>
                  <a:gd name="T8" fmla="*/ 214633 w 7"/>
                  <a:gd name="T9" fmla="*/ 1 h 7"/>
                  <a:gd name="T10" fmla="*/ 204471 w 7"/>
                  <a:gd name="T11" fmla="*/ 1 h 7"/>
                  <a:gd name="T12" fmla="*/ 143130 w 7"/>
                  <a:gd name="T13" fmla="*/ 0 h 7"/>
                  <a:gd name="T14" fmla="*/ 100191 w 7"/>
                  <a:gd name="T15" fmla="*/ 0 h 7"/>
                  <a:gd name="T16" fmla="*/ 1 w 7"/>
                  <a:gd name="T17" fmla="*/ 1 h 7"/>
                  <a:gd name="T18" fmla="*/ 0 w 7"/>
                  <a:gd name="T19" fmla="*/ 1 h 7"/>
                  <a:gd name="T20" fmla="*/ 0 w 7"/>
                  <a:gd name="T21" fmla="*/ 1 h 7"/>
                  <a:gd name="T22" fmla="*/ 0 w 7"/>
                  <a:gd name="T23" fmla="*/ 1 h 7"/>
                  <a:gd name="T24" fmla="*/ 0 w 7"/>
                  <a:gd name="T25" fmla="*/ 1 h 7"/>
                  <a:gd name="T26" fmla="*/ 1 w 7"/>
                  <a:gd name="T27" fmla="*/ 1 h 7"/>
                  <a:gd name="T28" fmla="*/ 100191 w 7"/>
                  <a:gd name="T29" fmla="*/ 1 h 7"/>
                  <a:gd name="T30" fmla="*/ 143130 w 7"/>
                  <a:gd name="T31" fmla="*/ 1 h 7"/>
                  <a:gd name="T32" fmla="*/ 204471 w 7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"/>
                  <a:gd name="T52" fmla="*/ 0 h 7"/>
                  <a:gd name="T53" fmla="*/ 7 w 7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2" name="Freeform 530"/>
              <p:cNvSpPr>
                <a:spLocks/>
              </p:cNvSpPr>
              <p:nvPr/>
            </p:nvSpPr>
            <p:spPr bwMode="auto">
              <a:xfrm>
                <a:off x="4129" y="3169"/>
                <a:ext cx="11" cy="5"/>
              </a:xfrm>
              <a:custGeom>
                <a:avLst/>
                <a:gdLst>
                  <a:gd name="T0" fmla="*/ 73452 w 8"/>
                  <a:gd name="T1" fmla="*/ 1 h 7"/>
                  <a:gd name="T2" fmla="*/ 73452 w 8"/>
                  <a:gd name="T3" fmla="*/ 1 h 7"/>
                  <a:gd name="T4" fmla="*/ 83622 w 8"/>
                  <a:gd name="T5" fmla="*/ 1 h 7"/>
                  <a:gd name="T6" fmla="*/ 100996 w 8"/>
                  <a:gd name="T7" fmla="*/ 1 h 7"/>
                  <a:gd name="T8" fmla="*/ 83622 w 8"/>
                  <a:gd name="T9" fmla="*/ 1 h 7"/>
                  <a:gd name="T10" fmla="*/ 73452 w 8"/>
                  <a:gd name="T11" fmla="*/ 1 h 7"/>
                  <a:gd name="T12" fmla="*/ 60816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60816 w 8"/>
                  <a:gd name="T31" fmla="*/ 1 h 7"/>
                  <a:gd name="T32" fmla="*/ 73452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5" y="6"/>
                    </a:move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5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3" name="Freeform 531"/>
              <p:cNvSpPr>
                <a:spLocks/>
              </p:cNvSpPr>
              <p:nvPr/>
            </p:nvSpPr>
            <p:spPr bwMode="auto">
              <a:xfrm>
                <a:off x="4112" y="3169"/>
                <a:ext cx="11" cy="5"/>
              </a:xfrm>
              <a:custGeom>
                <a:avLst/>
                <a:gdLst>
                  <a:gd name="T0" fmla="*/ 60816 w 8"/>
                  <a:gd name="T1" fmla="*/ 1 h 7"/>
                  <a:gd name="T2" fmla="*/ 60816 w 8"/>
                  <a:gd name="T3" fmla="*/ 1 h 7"/>
                  <a:gd name="T4" fmla="*/ 73452 w 8"/>
                  <a:gd name="T5" fmla="*/ 1 h 7"/>
                  <a:gd name="T6" fmla="*/ 100996 w 8"/>
                  <a:gd name="T7" fmla="*/ 1 h 7"/>
                  <a:gd name="T8" fmla="*/ 73452 w 8"/>
                  <a:gd name="T9" fmla="*/ 1 h 7"/>
                  <a:gd name="T10" fmla="*/ 60816 w 8"/>
                  <a:gd name="T11" fmla="*/ 1 h 7"/>
                  <a:gd name="T12" fmla="*/ 44230 w 8"/>
                  <a:gd name="T13" fmla="*/ 0 h 7"/>
                  <a:gd name="T14" fmla="*/ 32167 w 8"/>
                  <a:gd name="T15" fmla="*/ 0 h 7"/>
                  <a:gd name="T16" fmla="*/ 1 w 8"/>
                  <a:gd name="T17" fmla="*/ 1 h 7"/>
                  <a:gd name="T18" fmla="*/ 0 w 8"/>
                  <a:gd name="T19" fmla="*/ 1 h 7"/>
                  <a:gd name="T20" fmla="*/ 0 w 8"/>
                  <a:gd name="T21" fmla="*/ 1 h 7"/>
                  <a:gd name="T22" fmla="*/ 0 w 8"/>
                  <a:gd name="T23" fmla="*/ 1 h 7"/>
                  <a:gd name="T24" fmla="*/ 0 w 8"/>
                  <a:gd name="T25" fmla="*/ 1 h 7"/>
                  <a:gd name="T26" fmla="*/ 1 w 8"/>
                  <a:gd name="T27" fmla="*/ 1 h 7"/>
                  <a:gd name="T28" fmla="*/ 32167 w 8"/>
                  <a:gd name="T29" fmla="*/ 1 h 7"/>
                  <a:gd name="T30" fmla="*/ 44230 w 8"/>
                  <a:gd name="T31" fmla="*/ 1 h 7"/>
                  <a:gd name="T32" fmla="*/ 60816 w 8"/>
                  <a:gd name="T33" fmla="*/ 1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"/>
                  <a:gd name="T52" fmla="*/ 0 h 7"/>
                  <a:gd name="T53" fmla="*/ 8 w 8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" h="7">
                    <a:moveTo>
                      <a:pt x="4" y="6"/>
                    </a:moveTo>
                    <a:lnTo>
                      <a:pt x="4" y="5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4" y="6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4" name="Freeform 532"/>
              <p:cNvSpPr>
                <a:spLocks/>
              </p:cNvSpPr>
              <p:nvPr/>
            </p:nvSpPr>
            <p:spPr bwMode="auto">
              <a:xfrm>
                <a:off x="4087" y="3153"/>
                <a:ext cx="64" cy="36"/>
              </a:xfrm>
              <a:custGeom>
                <a:avLst/>
                <a:gdLst>
                  <a:gd name="T0" fmla="*/ 263948 w 48"/>
                  <a:gd name="T1" fmla="*/ 0 h 49"/>
                  <a:gd name="T2" fmla="*/ 0 w 48"/>
                  <a:gd name="T3" fmla="*/ 1 h 49"/>
                  <a:gd name="T4" fmla="*/ 263948 w 48"/>
                  <a:gd name="T5" fmla="*/ 1 h 49"/>
                  <a:gd name="T6" fmla="*/ 263948 w 48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49"/>
                  <a:gd name="T14" fmla="*/ 48 w 48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49">
                    <a:moveTo>
                      <a:pt x="47" y="0"/>
                    </a:moveTo>
                    <a:lnTo>
                      <a:pt x="0" y="25"/>
                    </a:lnTo>
                    <a:lnTo>
                      <a:pt x="47" y="48"/>
                    </a:lnTo>
                    <a:lnTo>
                      <a:pt x="47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155" name="Line 533"/>
              <p:cNvSpPr>
                <a:spLocks noChangeShapeType="1"/>
              </p:cNvSpPr>
              <p:nvPr/>
            </p:nvSpPr>
            <p:spPr bwMode="auto">
              <a:xfrm flipH="1">
                <a:off x="2167" y="2501"/>
                <a:ext cx="5" cy="15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triangle" w="med" len="med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  <p:grpSp>
          <p:nvGrpSpPr>
            <p:cNvPr id="44042" name="Group 534"/>
            <p:cNvGrpSpPr>
              <a:grpSpLocks/>
            </p:cNvGrpSpPr>
            <p:nvPr/>
          </p:nvGrpSpPr>
          <p:grpSpPr bwMode="auto">
            <a:xfrm>
              <a:off x="1152" y="3338"/>
              <a:ext cx="3696" cy="892"/>
              <a:chOff x="1152" y="3338"/>
              <a:chExt cx="3696" cy="892"/>
            </a:xfrm>
          </p:grpSpPr>
          <p:sp>
            <p:nvSpPr>
              <p:cNvPr id="44043" name="Line 535"/>
              <p:cNvSpPr>
                <a:spLocks noChangeShapeType="1"/>
              </p:cNvSpPr>
              <p:nvPr/>
            </p:nvSpPr>
            <p:spPr bwMode="auto">
              <a:xfrm>
                <a:off x="2121" y="3394"/>
                <a:ext cx="2" cy="85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44" name="Freeform 536"/>
              <p:cNvSpPr>
                <a:spLocks/>
              </p:cNvSpPr>
              <p:nvPr/>
            </p:nvSpPr>
            <p:spPr bwMode="auto">
              <a:xfrm>
                <a:off x="2088" y="3338"/>
                <a:ext cx="68" cy="57"/>
              </a:xfrm>
              <a:custGeom>
                <a:avLst/>
                <a:gdLst>
                  <a:gd name="T0" fmla="*/ 282197 w 51"/>
                  <a:gd name="T1" fmla="*/ 1 h 79"/>
                  <a:gd name="T2" fmla="*/ 139792 w 51"/>
                  <a:gd name="T3" fmla="*/ 0 h 79"/>
                  <a:gd name="T4" fmla="*/ 0 w 51"/>
                  <a:gd name="T5" fmla="*/ 1 h 79"/>
                  <a:gd name="T6" fmla="*/ 28219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45" name="Line 537"/>
              <p:cNvSpPr>
                <a:spLocks noChangeShapeType="1"/>
              </p:cNvSpPr>
              <p:nvPr/>
            </p:nvSpPr>
            <p:spPr bwMode="auto">
              <a:xfrm>
                <a:off x="3786" y="3394"/>
                <a:ext cx="1" cy="85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46" name="Freeform 538"/>
              <p:cNvSpPr>
                <a:spLocks/>
              </p:cNvSpPr>
              <p:nvPr/>
            </p:nvSpPr>
            <p:spPr bwMode="auto">
              <a:xfrm>
                <a:off x="3753" y="3338"/>
                <a:ext cx="67" cy="57"/>
              </a:xfrm>
              <a:custGeom>
                <a:avLst/>
                <a:gdLst>
                  <a:gd name="T0" fmla="*/ 180887 w 51"/>
                  <a:gd name="T1" fmla="*/ 1 h 79"/>
                  <a:gd name="T2" fmla="*/ 88770 w 51"/>
                  <a:gd name="T3" fmla="*/ 0 h 79"/>
                  <a:gd name="T4" fmla="*/ 0 w 51"/>
                  <a:gd name="T5" fmla="*/ 1 h 79"/>
                  <a:gd name="T6" fmla="*/ 18088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47" name="Rectangle 539"/>
              <p:cNvSpPr>
                <a:spLocks noChangeArrowheads="1"/>
              </p:cNvSpPr>
              <p:nvPr/>
            </p:nvSpPr>
            <p:spPr bwMode="auto">
              <a:xfrm>
                <a:off x="1152" y="4032"/>
                <a:ext cx="3696" cy="198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00FF"/>
                  </a:gs>
                </a:gsLst>
                <a:path path="shape">
                  <a:fillToRect l="50000" t="50000" r="50000" b="50000"/>
                </a:path>
              </a:gradFill>
              <a:ln w="76200" cmpd="tri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 eaLnBrk="0" hangingPunct="0">
                  <a:lnSpc>
                    <a:spcPct val="85000"/>
                  </a:lnSpc>
                </a:pPr>
                <a:r>
                  <a:rPr lang="th-TH" sz="2400" b="1">
                    <a:solidFill>
                      <a:srgbClr val="000099"/>
                    </a:solidFill>
                    <a:latin typeface="Tahoma" pitchFamily="34" charset="0"/>
                    <a:cs typeface="Tahoma" pitchFamily="34" charset="0"/>
                  </a:rPr>
                  <a:t>การดำเนินงาน  (Working)</a:t>
                </a:r>
              </a:p>
            </p:txBody>
          </p:sp>
          <p:sp>
            <p:nvSpPr>
              <p:cNvPr id="44048" name="Rectangle 540"/>
              <p:cNvSpPr>
                <a:spLocks noChangeArrowheads="1"/>
              </p:cNvSpPr>
              <p:nvPr/>
            </p:nvSpPr>
            <p:spPr bwMode="auto">
              <a:xfrm>
                <a:off x="2603" y="3977"/>
                <a:ext cx="168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49" name="Rectangle 541"/>
              <p:cNvSpPr>
                <a:spLocks noChangeArrowheads="1"/>
              </p:cNvSpPr>
              <p:nvPr/>
            </p:nvSpPr>
            <p:spPr bwMode="auto">
              <a:xfrm>
                <a:off x="2743" y="3977"/>
                <a:ext cx="437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0" name="Line 542"/>
              <p:cNvSpPr>
                <a:spLocks noChangeShapeType="1"/>
              </p:cNvSpPr>
              <p:nvPr/>
            </p:nvSpPr>
            <p:spPr bwMode="auto">
              <a:xfrm flipH="1">
                <a:off x="2421" y="3890"/>
                <a:ext cx="1435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1" name="Oval 543"/>
              <p:cNvSpPr>
                <a:spLocks noChangeArrowheads="1"/>
              </p:cNvSpPr>
              <p:nvPr/>
            </p:nvSpPr>
            <p:spPr bwMode="auto">
              <a:xfrm>
                <a:off x="1812" y="3500"/>
                <a:ext cx="519" cy="217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2" name="Oval 544"/>
              <p:cNvSpPr>
                <a:spLocks noChangeArrowheads="1"/>
              </p:cNvSpPr>
              <p:nvPr/>
            </p:nvSpPr>
            <p:spPr bwMode="auto">
              <a:xfrm>
                <a:off x="1757" y="3500"/>
                <a:ext cx="519" cy="217"/>
              </a:xfrm>
              <a:prstGeom prst="ellipse">
                <a:avLst/>
              </a:prstGeom>
              <a:solidFill>
                <a:srgbClr val="FFFF66"/>
              </a:solidFill>
              <a:ln w="12700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3" name="Rectangle 545"/>
              <p:cNvSpPr>
                <a:spLocks noChangeArrowheads="1"/>
              </p:cNvSpPr>
              <p:nvPr/>
            </p:nvSpPr>
            <p:spPr bwMode="auto">
              <a:xfrm>
                <a:off x="1859" y="3581"/>
                <a:ext cx="23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4" name="Oval 546"/>
              <p:cNvSpPr>
                <a:spLocks noChangeArrowheads="1"/>
              </p:cNvSpPr>
              <p:nvPr/>
            </p:nvSpPr>
            <p:spPr bwMode="auto">
              <a:xfrm>
                <a:off x="2735" y="3500"/>
                <a:ext cx="508" cy="217"/>
              </a:xfrm>
              <a:prstGeom prst="ellipse">
                <a:avLst/>
              </a:prstGeom>
              <a:solidFill>
                <a:srgbClr val="66FF33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5" name="Oval 547"/>
              <p:cNvSpPr>
                <a:spLocks noChangeArrowheads="1"/>
              </p:cNvSpPr>
              <p:nvPr/>
            </p:nvSpPr>
            <p:spPr bwMode="auto">
              <a:xfrm>
                <a:off x="2670" y="3500"/>
                <a:ext cx="519" cy="217"/>
              </a:xfrm>
              <a:prstGeom prst="ellipse">
                <a:avLst/>
              </a:prstGeom>
              <a:solidFill>
                <a:srgbClr val="66FF33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6" name="Oval 548"/>
              <p:cNvSpPr>
                <a:spLocks noChangeArrowheads="1"/>
              </p:cNvSpPr>
              <p:nvPr/>
            </p:nvSpPr>
            <p:spPr bwMode="auto">
              <a:xfrm>
                <a:off x="2613" y="3500"/>
                <a:ext cx="510" cy="217"/>
              </a:xfrm>
              <a:prstGeom prst="ellipse">
                <a:avLst/>
              </a:prstGeom>
              <a:solidFill>
                <a:srgbClr val="66FF33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7" name="Rectangle 549"/>
              <p:cNvSpPr>
                <a:spLocks noChangeArrowheads="1"/>
              </p:cNvSpPr>
              <p:nvPr/>
            </p:nvSpPr>
            <p:spPr bwMode="auto">
              <a:xfrm>
                <a:off x="2706" y="3581"/>
                <a:ext cx="37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58" name="Rectangle 550"/>
              <p:cNvSpPr>
                <a:spLocks noChangeArrowheads="1"/>
              </p:cNvSpPr>
              <p:nvPr/>
            </p:nvSpPr>
            <p:spPr bwMode="auto">
              <a:xfrm>
                <a:off x="2652" y="3564"/>
                <a:ext cx="420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80000"/>
                  </a:lnSpc>
                </a:pPr>
                <a:r>
                  <a:rPr lang="en-US" sz="13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Processes</a:t>
                </a:r>
              </a:p>
            </p:txBody>
          </p:sp>
          <p:sp>
            <p:nvSpPr>
              <p:cNvPr id="44059" name="Oval 551"/>
              <p:cNvSpPr>
                <a:spLocks noChangeArrowheads="1"/>
              </p:cNvSpPr>
              <p:nvPr/>
            </p:nvSpPr>
            <p:spPr bwMode="auto">
              <a:xfrm>
                <a:off x="3667" y="3500"/>
                <a:ext cx="517" cy="217"/>
              </a:xfrm>
              <a:prstGeom prst="ellipse">
                <a:avLst/>
              </a:prstGeom>
              <a:solidFill>
                <a:srgbClr val="FF33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0" name="Oval 552"/>
              <p:cNvSpPr>
                <a:spLocks noChangeArrowheads="1"/>
              </p:cNvSpPr>
              <p:nvPr/>
            </p:nvSpPr>
            <p:spPr bwMode="auto">
              <a:xfrm>
                <a:off x="3610" y="3500"/>
                <a:ext cx="518" cy="217"/>
              </a:xfrm>
              <a:prstGeom prst="ellipse">
                <a:avLst/>
              </a:prstGeom>
              <a:solidFill>
                <a:srgbClr val="FF33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1" name="Oval 553"/>
              <p:cNvSpPr>
                <a:spLocks noChangeArrowheads="1"/>
              </p:cNvSpPr>
              <p:nvPr/>
            </p:nvSpPr>
            <p:spPr bwMode="auto">
              <a:xfrm>
                <a:off x="3544" y="3500"/>
                <a:ext cx="519" cy="217"/>
              </a:xfrm>
              <a:prstGeom prst="ellipse">
                <a:avLst/>
              </a:prstGeom>
              <a:solidFill>
                <a:srgbClr val="FF9999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2" name="Rectangle 554"/>
              <p:cNvSpPr>
                <a:spLocks noChangeArrowheads="1"/>
              </p:cNvSpPr>
              <p:nvPr/>
            </p:nvSpPr>
            <p:spPr bwMode="auto">
              <a:xfrm>
                <a:off x="3683" y="3581"/>
                <a:ext cx="2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3" name="Rectangle 555"/>
              <p:cNvSpPr>
                <a:spLocks noChangeArrowheads="1"/>
              </p:cNvSpPr>
              <p:nvPr/>
            </p:nvSpPr>
            <p:spPr bwMode="auto">
              <a:xfrm>
                <a:off x="3619" y="3549"/>
                <a:ext cx="365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3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Outputs</a:t>
                </a:r>
              </a:p>
            </p:txBody>
          </p:sp>
          <p:sp>
            <p:nvSpPr>
              <p:cNvPr id="44064" name="Rectangle 556"/>
              <p:cNvSpPr>
                <a:spLocks noChangeArrowheads="1"/>
              </p:cNvSpPr>
              <p:nvPr/>
            </p:nvSpPr>
            <p:spPr bwMode="auto">
              <a:xfrm>
                <a:off x="3024" y="3792"/>
                <a:ext cx="619" cy="138"/>
              </a:xfrm>
              <a:prstGeom prst="rect">
                <a:avLst/>
              </a:prstGeom>
              <a:solidFill>
                <a:srgbClr val="99FF66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5" name="Rectangle 557"/>
              <p:cNvSpPr>
                <a:spLocks noChangeArrowheads="1"/>
              </p:cNvSpPr>
              <p:nvPr/>
            </p:nvSpPr>
            <p:spPr bwMode="auto">
              <a:xfrm>
                <a:off x="3199" y="3854"/>
                <a:ext cx="35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6" name="Rectangle 558"/>
              <p:cNvSpPr>
                <a:spLocks noChangeArrowheads="1"/>
              </p:cNvSpPr>
              <p:nvPr/>
            </p:nvSpPr>
            <p:spPr bwMode="auto">
              <a:xfrm>
                <a:off x="3120" y="3802"/>
                <a:ext cx="428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3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Feedback</a:t>
                </a:r>
              </a:p>
            </p:txBody>
          </p:sp>
          <p:sp>
            <p:nvSpPr>
              <p:cNvPr id="44067" name="Line 559"/>
              <p:cNvSpPr>
                <a:spLocks noChangeShapeType="1"/>
              </p:cNvSpPr>
              <p:nvPr/>
            </p:nvSpPr>
            <p:spPr bwMode="auto">
              <a:xfrm>
                <a:off x="2352" y="3611"/>
                <a:ext cx="126" cy="0"/>
              </a:xfrm>
              <a:prstGeom prst="line">
                <a:avLst/>
              </a:prstGeom>
              <a:noFill/>
              <a:ln w="50800">
                <a:solidFill>
                  <a:srgbClr val="0099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68" name="Freeform 560"/>
              <p:cNvSpPr>
                <a:spLocks/>
              </p:cNvSpPr>
              <p:nvPr/>
            </p:nvSpPr>
            <p:spPr bwMode="auto">
              <a:xfrm>
                <a:off x="2480" y="3569"/>
                <a:ext cx="87" cy="84"/>
              </a:xfrm>
              <a:custGeom>
                <a:avLst/>
                <a:gdLst>
                  <a:gd name="T0" fmla="*/ 0 w 65"/>
                  <a:gd name="T1" fmla="*/ 1 h 116"/>
                  <a:gd name="T2" fmla="*/ 403597 w 65"/>
                  <a:gd name="T3" fmla="*/ 1 h 116"/>
                  <a:gd name="T4" fmla="*/ 0 w 65"/>
                  <a:gd name="T5" fmla="*/ 0 h 116"/>
                  <a:gd name="T6" fmla="*/ 0 w 65"/>
                  <a:gd name="T7" fmla="*/ 1 h 1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116"/>
                  <a:gd name="T14" fmla="*/ 65 w 65"/>
                  <a:gd name="T15" fmla="*/ 116 h 1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116">
                    <a:moveTo>
                      <a:pt x="0" y="115"/>
                    </a:moveTo>
                    <a:lnTo>
                      <a:pt x="64" y="55"/>
                    </a:lnTo>
                    <a:lnTo>
                      <a:pt x="0" y="0"/>
                    </a:lnTo>
                    <a:lnTo>
                      <a:pt x="0" y="115"/>
                    </a:lnTo>
                  </a:path>
                </a:pathLst>
              </a:custGeom>
              <a:solidFill>
                <a:srgbClr val="66FF33"/>
              </a:solidFill>
              <a:ln w="9525" cap="rnd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69" name="Line 561"/>
              <p:cNvSpPr>
                <a:spLocks noChangeShapeType="1"/>
              </p:cNvSpPr>
              <p:nvPr/>
            </p:nvSpPr>
            <p:spPr bwMode="auto">
              <a:xfrm>
                <a:off x="3283" y="3611"/>
                <a:ext cx="125" cy="0"/>
              </a:xfrm>
              <a:prstGeom prst="line">
                <a:avLst/>
              </a:prstGeom>
              <a:noFill/>
              <a:ln w="50800">
                <a:solidFill>
                  <a:srgbClr val="0099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0" name="Rectangle 562"/>
              <p:cNvSpPr>
                <a:spLocks noChangeArrowheads="1"/>
              </p:cNvSpPr>
              <p:nvPr/>
            </p:nvSpPr>
            <p:spPr bwMode="auto">
              <a:xfrm>
                <a:off x="1543" y="3471"/>
                <a:ext cx="2781" cy="489"/>
              </a:xfrm>
              <a:prstGeom prst="rect">
                <a:avLst/>
              </a:prstGeom>
              <a:noFill/>
              <a:ln w="12700">
                <a:solidFill>
                  <a:srgbClr val="66FF3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1" name="Line 563"/>
              <p:cNvSpPr>
                <a:spLocks noChangeShapeType="1"/>
              </p:cNvSpPr>
              <p:nvPr/>
            </p:nvSpPr>
            <p:spPr bwMode="auto">
              <a:xfrm>
                <a:off x="2432" y="3712"/>
                <a:ext cx="0" cy="174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2" name="Freeform 564"/>
              <p:cNvSpPr>
                <a:spLocks/>
              </p:cNvSpPr>
              <p:nvPr/>
            </p:nvSpPr>
            <p:spPr bwMode="auto">
              <a:xfrm>
                <a:off x="2402" y="3673"/>
                <a:ext cx="67" cy="56"/>
              </a:xfrm>
              <a:custGeom>
                <a:avLst/>
                <a:gdLst>
                  <a:gd name="T0" fmla="*/ 180887 w 51"/>
                  <a:gd name="T1" fmla="*/ 1 h 79"/>
                  <a:gd name="T2" fmla="*/ 86673 w 51"/>
                  <a:gd name="T3" fmla="*/ 0 h 79"/>
                  <a:gd name="T4" fmla="*/ 0 w 51"/>
                  <a:gd name="T5" fmla="*/ 1 h 79"/>
                  <a:gd name="T6" fmla="*/ 18088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4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73" name="Line 565"/>
              <p:cNvSpPr>
                <a:spLocks noChangeShapeType="1"/>
              </p:cNvSpPr>
              <p:nvPr/>
            </p:nvSpPr>
            <p:spPr bwMode="auto">
              <a:xfrm>
                <a:off x="2880" y="3802"/>
                <a:ext cx="1" cy="8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4" name="Freeform 566"/>
              <p:cNvSpPr>
                <a:spLocks/>
              </p:cNvSpPr>
              <p:nvPr/>
            </p:nvSpPr>
            <p:spPr bwMode="auto">
              <a:xfrm>
                <a:off x="2847" y="3749"/>
                <a:ext cx="68" cy="58"/>
              </a:xfrm>
              <a:custGeom>
                <a:avLst/>
                <a:gdLst>
                  <a:gd name="T0" fmla="*/ 282197 w 51"/>
                  <a:gd name="T1" fmla="*/ 1 h 79"/>
                  <a:gd name="T2" fmla="*/ 139792 w 51"/>
                  <a:gd name="T3" fmla="*/ 0 h 79"/>
                  <a:gd name="T4" fmla="*/ 0 w 51"/>
                  <a:gd name="T5" fmla="*/ 1 h 79"/>
                  <a:gd name="T6" fmla="*/ 28219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75" name="Line 567"/>
              <p:cNvSpPr>
                <a:spLocks noChangeShapeType="1"/>
              </p:cNvSpPr>
              <p:nvPr/>
            </p:nvSpPr>
            <p:spPr bwMode="auto">
              <a:xfrm flipV="1">
                <a:off x="3870" y="3744"/>
                <a:ext cx="0" cy="8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6" name="Freeform 568"/>
              <p:cNvSpPr>
                <a:spLocks/>
              </p:cNvSpPr>
              <p:nvPr/>
            </p:nvSpPr>
            <p:spPr bwMode="auto">
              <a:xfrm>
                <a:off x="3836" y="3828"/>
                <a:ext cx="68" cy="59"/>
              </a:xfrm>
              <a:custGeom>
                <a:avLst/>
                <a:gdLst>
                  <a:gd name="T0" fmla="*/ 0 w 51"/>
                  <a:gd name="T1" fmla="*/ 0 h 80"/>
                  <a:gd name="T2" fmla="*/ 139792 w 51"/>
                  <a:gd name="T3" fmla="*/ 1 h 80"/>
                  <a:gd name="T4" fmla="*/ 282197 w 51"/>
                  <a:gd name="T5" fmla="*/ 0 h 80"/>
                  <a:gd name="T6" fmla="*/ 0 w 51"/>
                  <a:gd name="T7" fmla="*/ 0 h 8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80"/>
                  <a:gd name="T14" fmla="*/ 51 w 51"/>
                  <a:gd name="T15" fmla="*/ 80 h 8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80">
                    <a:moveTo>
                      <a:pt x="0" y="0"/>
                    </a:moveTo>
                    <a:lnTo>
                      <a:pt x="25" y="79"/>
                    </a:lnTo>
                    <a:lnTo>
                      <a:pt x="5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8575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77" name="Line 569"/>
              <p:cNvSpPr>
                <a:spLocks noChangeShapeType="1"/>
              </p:cNvSpPr>
              <p:nvPr/>
            </p:nvSpPr>
            <p:spPr bwMode="auto">
              <a:xfrm>
                <a:off x="2880" y="3407"/>
                <a:ext cx="2" cy="72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44078" name="Freeform 570"/>
              <p:cNvSpPr>
                <a:spLocks/>
              </p:cNvSpPr>
              <p:nvPr/>
            </p:nvSpPr>
            <p:spPr bwMode="auto">
              <a:xfrm>
                <a:off x="2847" y="3360"/>
                <a:ext cx="68" cy="48"/>
              </a:xfrm>
              <a:custGeom>
                <a:avLst/>
                <a:gdLst>
                  <a:gd name="T0" fmla="*/ 282197 w 51"/>
                  <a:gd name="T1" fmla="*/ 1 h 79"/>
                  <a:gd name="T2" fmla="*/ 139792 w 51"/>
                  <a:gd name="T3" fmla="*/ 0 h 79"/>
                  <a:gd name="T4" fmla="*/ 0 w 51"/>
                  <a:gd name="T5" fmla="*/ 1 h 79"/>
                  <a:gd name="T6" fmla="*/ 282197 w 51"/>
                  <a:gd name="T7" fmla="*/ 1 h 7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1"/>
                  <a:gd name="T13" fmla="*/ 0 h 79"/>
                  <a:gd name="T14" fmla="*/ 51 w 51"/>
                  <a:gd name="T15" fmla="*/ 79 h 7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1" h="79">
                    <a:moveTo>
                      <a:pt x="50" y="78"/>
                    </a:moveTo>
                    <a:lnTo>
                      <a:pt x="25" y="0"/>
                    </a:lnTo>
                    <a:lnTo>
                      <a:pt x="0" y="78"/>
                    </a:lnTo>
                    <a:lnTo>
                      <a:pt x="50" y="78"/>
                    </a:lnTo>
                  </a:path>
                </a:pathLst>
              </a:custGeom>
              <a:solidFill>
                <a:srgbClr val="FF3300"/>
              </a:solidFill>
              <a:ln w="38100" cap="rnd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79" name="Freeform 571"/>
              <p:cNvSpPr>
                <a:spLocks/>
              </p:cNvSpPr>
              <p:nvPr/>
            </p:nvSpPr>
            <p:spPr bwMode="auto">
              <a:xfrm>
                <a:off x="4000" y="3646"/>
                <a:ext cx="60" cy="38"/>
              </a:xfrm>
              <a:custGeom>
                <a:avLst/>
                <a:gdLst>
                  <a:gd name="T0" fmla="*/ 0 w 45"/>
                  <a:gd name="T1" fmla="*/ 0 h 54"/>
                  <a:gd name="T2" fmla="*/ 20671 w 45"/>
                  <a:gd name="T3" fmla="*/ 1 h 54"/>
                  <a:gd name="T4" fmla="*/ 248519 w 45"/>
                  <a:gd name="T5" fmla="*/ 1 h 54"/>
                  <a:gd name="T6" fmla="*/ 0 w 45"/>
                  <a:gd name="T7" fmla="*/ 0 h 5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54"/>
                  <a:gd name="T14" fmla="*/ 45 w 45"/>
                  <a:gd name="T15" fmla="*/ 54 h 5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54">
                    <a:moveTo>
                      <a:pt x="0" y="0"/>
                    </a:moveTo>
                    <a:lnTo>
                      <a:pt x="4" y="53"/>
                    </a:lnTo>
                    <a:lnTo>
                      <a:pt x="44" y="19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0" name="Freeform 572"/>
              <p:cNvSpPr>
                <a:spLocks/>
              </p:cNvSpPr>
              <p:nvPr/>
            </p:nvSpPr>
            <p:spPr bwMode="auto">
              <a:xfrm>
                <a:off x="4078" y="3635"/>
                <a:ext cx="63" cy="37"/>
              </a:xfrm>
              <a:custGeom>
                <a:avLst/>
                <a:gdLst>
                  <a:gd name="T0" fmla="*/ 0 w 48"/>
                  <a:gd name="T1" fmla="*/ 0 h 51"/>
                  <a:gd name="T2" fmla="*/ 57043 w 48"/>
                  <a:gd name="T3" fmla="*/ 1 h 51"/>
                  <a:gd name="T4" fmla="*/ 163356 w 48"/>
                  <a:gd name="T5" fmla="*/ 1 h 51"/>
                  <a:gd name="T6" fmla="*/ 0 w 48"/>
                  <a:gd name="T7" fmla="*/ 0 h 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51"/>
                  <a:gd name="T14" fmla="*/ 48 w 48"/>
                  <a:gd name="T15" fmla="*/ 51 h 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51">
                    <a:moveTo>
                      <a:pt x="0" y="0"/>
                    </a:moveTo>
                    <a:lnTo>
                      <a:pt x="16" y="50"/>
                    </a:lnTo>
                    <a:lnTo>
                      <a:pt x="47" y="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1" name="Freeform 573"/>
              <p:cNvSpPr>
                <a:spLocks/>
              </p:cNvSpPr>
              <p:nvPr/>
            </p:nvSpPr>
            <p:spPr bwMode="auto">
              <a:xfrm>
                <a:off x="4153" y="3612"/>
                <a:ext cx="65" cy="39"/>
              </a:xfrm>
              <a:custGeom>
                <a:avLst/>
                <a:gdLst>
                  <a:gd name="T0" fmla="*/ 0 w 48"/>
                  <a:gd name="T1" fmla="*/ 0 h 53"/>
                  <a:gd name="T2" fmla="*/ 119945 w 48"/>
                  <a:gd name="T3" fmla="*/ 1 h 53"/>
                  <a:gd name="T4" fmla="*/ 425015 w 48"/>
                  <a:gd name="T5" fmla="*/ 1 h 53"/>
                  <a:gd name="T6" fmla="*/ 0 w 48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53"/>
                  <a:gd name="T14" fmla="*/ 48 w 48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53">
                    <a:moveTo>
                      <a:pt x="0" y="0"/>
                    </a:moveTo>
                    <a:lnTo>
                      <a:pt x="13" y="52"/>
                    </a:lnTo>
                    <a:lnTo>
                      <a:pt x="47" y="1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2" name="Freeform 574"/>
              <p:cNvSpPr>
                <a:spLocks/>
              </p:cNvSpPr>
              <p:nvPr/>
            </p:nvSpPr>
            <p:spPr bwMode="auto">
              <a:xfrm>
                <a:off x="3052" y="3645"/>
                <a:ext cx="67" cy="38"/>
              </a:xfrm>
              <a:custGeom>
                <a:avLst/>
                <a:gdLst>
                  <a:gd name="T0" fmla="*/ 75912 w 50"/>
                  <a:gd name="T1" fmla="*/ 0 h 53"/>
                  <a:gd name="T2" fmla="*/ 0 w 50"/>
                  <a:gd name="T3" fmla="*/ 1 h 53"/>
                  <a:gd name="T4" fmla="*/ 319713 w 50"/>
                  <a:gd name="T5" fmla="*/ 1 h 53"/>
                  <a:gd name="T6" fmla="*/ 75912 w 50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53"/>
                  <a:gd name="T14" fmla="*/ 50 w 50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53">
                    <a:moveTo>
                      <a:pt x="12" y="0"/>
                    </a:moveTo>
                    <a:lnTo>
                      <a:pt x="0" y="52"/>
                    </a:lnTo>
                    <a:lnTo>
                      <a:pt x="49" y="3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3" name="Freeform 575"/>
              <p:cNvSpPr>
                <a:spLocks/>
              </p:cNvSpPr>
              <p:nvPr/>
            </p:nvSpPr>
            <p:spPr bwMode="auto">
              <a:xfrm>
                <a:off x="3143" y="3641"/>
                <a:ext cx="58" cy="39"/>
              </a:xfrm>
              <a:custGeom>
                <a:avLst/>
                <a:gdLst>
                  <a:gd name="T0" fmla="*/ 9366 w 44"/>
                  <a:gd name="T1" fmla="*/ 0 h 53"/>
                  <a:gd name="T2" fmla="*/ 0 w 44"/>
                  <a:gd name="T3" fmla="*/ 1 h 53"/>
                  <a:gd name="T4" fmla="*/ 171117 w 44"/>
                  <a:gd name="T5" fmla="*/ 1 h 53"/>
                  <a:gd name="T6" fmla="*/ 9366 w 44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53"/>
                  <a:gd name="T14" fmla="*/ 44 w 44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53">
                    <a:moveTo>
                      <a:pt x="2" y="0"/>
                    </a:moveTo>
                    <a:lnTo>
                      <a:pt x="0" y="52"/>
                    </a:lnTo>
                    <a:lnTo>
                      <a:pt x="43" y="23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4" name="Freeform 576"/>
              <p:cNvSpPr>
                <a:spLocks/>
              </p:cNvSpPr>
              <p:nvPr/>
            </p:nvSpPr>
            <p:spPr bwMode="auto">
              <a:xfrm>
                <a:off x="2148" y="3644"/>
                <a:ext cx="66" cy="38"/>
              </a:xfrm>
              <a:custGeom>
                <a:avLst/>
                <a:gdLst>
                  <a:gd name="T0" fmla="*/ 51822 w 50"/>
                  <a:gd name="T1" fmla="*/ 0 h 53"/>
                  <a:gd name="T2" fmla="*/ 0 w 50"/>
                  <a:gd name="T3" fmla="*/ 1 h 53"/>
                  <a:gd name="T4" fmla="*/ 204584 w 50"/>
                  <a:gd name="T5" fmla="*/ 1 h 53"/>
                  <a:gd name="T6" fmla="*/ 51822 w 50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0"/>
                  <a:gd name="T13" fmla="*/ 0 h 53"/>
                  <a:gd name="T14" fmla="*/ 50 w 50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0" h="53">
                    <a:moveTo>
                      <a:pt x="13" y="0"/>
                    </a:moveTo>
                    <a:lnTo>
                      <a:pt x="0" y="52"/>
                    </a:lnTo>
                    <a:lnTo>
                      <a:pt x="49" y="33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5" name="Freeform 577"/>
              <p:cNvSpPr>
                <a:spLocks/>
              </p:cNvSpPr>
              <p:nvPr/>
            </p:nvSpPr>
            <p:spPr bwMode="auto">
              <a:xfrm>
                <a:off x="2229" y="3641"/>
                <a:ext cx="59" cy="39"/>
              </a:xfrm>
              <a:custGeom>
                <a:avLst/>
                <a:gdLst>
                  <a:gd name="T0" fmla="*/ 13390 w 44"/>
                  <a:gd name="T1" fmla="*/ 0 h 53"/>
                  <a:gd name="T2" fmla="*/ 0 w 44"/>
                  <a:gd name="T3" fmla="*/ 1 h 53"/>
                  <a:gd name="T4" fmla="*/ 288813 w 44"/>
                  <a:gd name="T5" fmla="*/ 1 h 53"/>
                  <a:gd name="T6" fmla="*/ 13390 w 44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53"/>
                  <a:gd name="T14" fmla="*/ 44 w 44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53">
                    <a:moveTo>
                      <a:pt x="2" y="0"/>
                    </a:moveTo>
                    <a:lnTo>
                      <a:pt x="0" y="52"/>
                    </a:lnTo>
                    <a:lnTo>
                      <a:pt x="43" y="23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6" name="Freeform 578"/>
              <p:cNvSpPr>
                <a:spLocks/>
              </p:cNvSpPr>
              <p:nvPr/>
            </p:nvSpPr>
            <p:spPr bwMode="auto">
              <a:xfrm>
                <a:off x="2300" y="3636"/>
                <a:ext cx="60" cy="39"/>
              </a:xfrm>
              <a:custGeom>
                <a:avLst/>
                <a:gdLst>
                  <a:gd name="T0" fmla="*/ 15503 w 45"/>
                  <a:gd name="T1" fmla="*/ 0 h 53"/>
                  <a:gd name="T2" fmla="*/ 0 w 45"/>
                  <a:gd name="T3" fmla="*/ 1 h 53"/>
                  <a:gd name="T4" fmla="*/ 248519 w 45"/>
                  <a:gd name="T5" fmla="*/ 1 h 53"/>
                  <a:gd name="T6" fmla="*/ 15503 w 45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53"/>
                  <a:gd name="T14" fmla="*/ 45 w 45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53">
                    <a:moveTo>
                      <a:pt x="3" y="0"/>
                    </a:moveTo>
                    <a:lnTo>
                      <a:pt x="0" y="52"/>
                    </a:lnTo>
                    <a:lnTo>
                      <a:pt x="44" y="24"/>
                    </a:lnTo>
                    <a:lnTo>
                      <a:pt x="3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7" name="Freeform 579"/>
              <p:cNvSpPr>
                <a:spLocks/>
              </p:cNvSpPr>
              <p:nvPr/>
            </p:nvSpPr>
            <p:spPr bwMode="auto">
              <a:xfrm>
                <a:off x="3384" y="3569"/>
                <a:ext cx="87" cy="84"/>
              </a:xfrm>
              <a:custGeom>
                <a:avLst/>
                <a:gdLst>
                  <a:gd name="T0" fmla="*/ 0 w 65"/>
                  <a:gd name="T1" fmla="*/ 1 h 116"/>
                  <a:gd name="T2" fmla="*/ 403597 w 65"/>
                  <a:gd name="T3" fmla="*/ 1 h 116"/>
                  <a:gd name="T4" fmla="*/ 0 w 65"/>
                  <a:gd name="T5" fmla="*/ 0 h 116"/>
                  <a:gd name="T6" fmla="*/ 0 w 65"/>
                  <a:gd name="T7" fmla="*/ 1 h 1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116"/>
                  <a:gd name="T14" fmla="*/ 65 w 65"/>
                  <a:gd name="T15" fmla="*/ 116 h 1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116">
                    <a:moveTo>
                      <a:pt x="0" y="115"/>
                    </a:moveTo>
                    <a:lnTo>
                      <a:pt x="64" y="55"/>
                    </a:lnTo>
                    <a:lnTo>
                      <a:pt x="0" y="0"/>
                    </a:lnTo>
                    <a:lnTo>
                      <a:pt x="0" y="115"/>
                    </a:lnTo>
                  </a:path>
                </a:pathLst>
              </a:custGeom>
              <a:solidFill>
                <a:srgbClr val="66FF33"/>
              </a:solidFill>
              <a:ln w="9525" cap="rnd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8" name="Freeform 580"/>
              <p:cNvSpPr>
                <a:spLocks/>
              </p:cNvSpPr>
              <p:nvPr/>
            </p:nvSpPr>
            <p:spPr bwMode="auto">
              <a:xfrm>
                <a:off x="3199" y="3640"/>
                <a:ext cx="59" cy="39"/>
              </a:xfrm>
              <a:custGeom>
                <a:avLst/>
                <a:gdLst>
                  <a:gd name="T0" fmla="*/ 13390 w 44"/>
                  <a:gd name="T1" fmla="*/ 0 h 53"/>
                  <a:gd name="T2" fmla="*/ 0 w 44"/>
                  <a:gd name="T3" fmla="*/ 1 h 53"/>
                  <a:gd name="T4" fmla="*/ 288813 w 44"/>
                  <a:gd name="T5" fmla="*/ 1 h 53"/>
                  <a:gd name="T6" fmla="*/ 13390 w 44"/>
                  <a:gd name="T7" fmla="*/ 0 h 5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53"/>
                  <a:gd name="T14" fmla="*/ 44 w 44"/>
                  <a:gd name="T15" fmla="*/ 53 h 5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53">
                    <a:moveTo>
                      <a:pt x="2" y="0"/>
                    </a:moveTo>
                    <a:lnTo>
                      <a:pt x="0" y="52"/>
                    </a:lnTo>
                    <a:lnTo>
                      <a:pt x="43" y="23"/>
                    </a:lnTo>
                    <a:lnTo>
                      <a:pt x="2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44089" name="Oval 581"/>
              <p:cNvSpPr>
                <a:spLocks noChangeArrowheads="1"/>
              </p:cNvSpPr>
              <p:nvPr/>
            </p:nvSpPr>
            <p:spPr bwMode="auto">
              <a:xfrm>
                <a:off x="1692" y="3500"/>
                <a:ext cx="519" cy="217"/>
              </a:xfrm>
              <a:prstGeom prst="ellipse">
                <a:avLst/>
              </a:prstGeom>
              <a:solidFill>
                <a:srgbClr val="FFFF66"/>
              </a:solidFill>
              <a:ln w="12700">
                <a:solidFill>
                  <a:srgbClr val="FF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th-TH" sz="280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090" name="Rectangle 582"/>
              <p:cNvSpPr>
                <a:spLocks noChangeArrowheads="1"/>
              </p:cNvSpPr>
              <p:nvPr/>
            </p:nvSpPr>
            <p:spPr bwMode="auto">
              <a:xfrm>
                <a:off x="1817" y="3549"/>
                <a:ext cx="28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90000"/>
                  </a:lnSpc>
                </a:pPr>
                <a:r>
                  <a:rPr lang="en-US" sz="13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Inputs</a:t>
                </a:r>
              </a:p>
            </p:txBody>
          </p:sp>
        </p:grpSp>
      </p:grpSp>
      <p:grpSp>
        <p:nvGrpSpPr>
          <p:cNvPr id="8" name="Group 584"/>
          <p:cNvGrpSpPr>
            <a:grpSpLocks/>
          </p:cNvGrpSpPr>
          <p:nvPr/>
        </p:nvGrpSpPr>
        <p:grpSpPr bwMode="auto">
          <a:xfrm>
            <a:off x="-76200" y="4144963"/>
            <a:ext cx="2209800" cy="2076450"/>
            <a:chOff x="-76200" y="4144963"/>
            <a:chExt cx="2209800" cy="2076450"/>
          </a:xfrm>
        </p:grpSpPr>
        <p:sp>
          <p:nvSpPr>
            <p:cNvPr id="44036" name="Rectangle 582"/>
            <p:cNvSpPr>
              <a:spLocks noChangeArrowheads="1"/>
            </p:cNvSpPr>
            <p:nvPr/>
          </p:nvSpPr>
          <p:spPr bwMode="auto">
            <a:xfrm>
              <a:off x="74613" y="4144963"/>
              <a:ext cx="1982787" cy="15700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200" b="1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Principle</a:t>
              </a:r>
            </a:p>
            <a:p>
              <a:pPr algn="ctr"/>
              <a:r>
                <a:rPr lang="en-US" sz="3200" b="1">
                  <a:latin typeface="Tahoma" pitchFamily="34" charset="0"/>
                  <a:cs typeface="Tahoma" pitchFamily="34" charset="0"/>
                </a:rPr>
                <a:t>of</a:t>
              </a:r>
            </a:p>
            <a:p>
              <a:pPr algn="ctr"/>
              <a:r>
                <a:rPr lang="en-US" sz="3200" b="1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Utilizing</a:t>
              </a:r>
              <a:endParaRPr lang="th-TH" sz="3200">
                <a:solidFill>
                  <a:srgbClr val="0000FF"/>
                </a:solidFill>
              </a:endParaRPr>
            </a:p>
          </p:txBody>
        </p:sp>
        <p:sp>
          <p:nvSpPr>
            <p:cNvPr id="44037" name="Rectangle 583"/>
            <p:cNvSpPr>
              <a:spLocks noChangeArrowheads="1"/>
            </p:cNvSpPr>
            <p:nvPr/>
          </p:nvSpPr>
          <p:spPr bwMode="auto">
            <a:xfrm>
              <a:off x="-76200" y="5791200"/>
              <a:ext cx="22098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(ดัดแปลงจาก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:</a:t>
              </a:r>
              <a:endParaRPr lang="th-TH" sz="1100" b="1" i="1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สมชาติ โตรักษา, 2548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307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)</a:t>
              </a:r>
              <a:endParaRPr lang="th-TH" sz="1100"/>
            </a:p>
          </p:txBody>
        </p:sp>
      </p:grp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350838"/>
            <a:ext cx="8439150" cy="1706562"/>
          </a:xfrm>
          <a:solidFill>
            <a:srgbClr val="66FFFF"/>
          </a:solidFill>
          <a:ln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h-TH" sz="6000" b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ประเด็นวิเคราะห์</a:t>
            </a:r>
            <a: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สิ่งที่ได้จากการวิจัยครั้งนี้</a:t>
            </a:r>
          </a:p>
        </p:txBody>
      </p:sp>
      <p:sp>
        <p:nvSpPr>
          <p:cNvPr id="45059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2514600"/>
            <a:ext cx="8439150" cy="3886200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800" b="1" smtClean="0">
                <a:latin typeface="Tahoma" pitchFamily="34" charset="0"/>
                <a:cs typeface="Tahoma" pitchFamily="34" charset="0"/>
              </a:rPr>
              <a:t>1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.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มีคุณ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มีประโยชน์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ศักยภาพ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ความสามารถ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ใน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การนำไปใช้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หรือ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ก่อให้เกิดประโยชน์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ในพื้นที่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สภาวการณ์ ต่างๆ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อะไรบ้าง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อย่างไร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buFontTx/>
              <a:buNone/>
            </a:pPr>
            <a:r>
              <a:rPr lang="en-US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สมควร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สามารถ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นำไปใช้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หรือ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ดำเนินการ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ให้เกิดประโยชน์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อะไรได้บ้าง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อย่างไร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ทั้ง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ในปัจจุบัน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อนาคต</a:t>
            </a:r>
          </a:p>
          <a:p>
            <a:pPr algn="just">
              <a:buFontTx/>
              <a:buNone/>
            </a:pPr>
            <a:r>
              <a:rPr lang="en-US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ได้มีการ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นำสิ่งที่ได้จากการวิจัยครั้งนี้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ไปใช้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ให้เกิด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ประโยชน์แล้ว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อะไรบ้าง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อย่างไร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ควร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/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สามารถ 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นำไปใช้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หรือ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ดำเนินการ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ให้เกิดประโยชน์ยิ่งๆขึ้น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อะไรได้บ้าง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อย่างไร</a:t>
            </a:r>
            <a:r>
              <a:rPr lang="th-TH" sz="2400" b="1" smtClean="0">
                <a:solidFill>
                  <a:srgbClr val="CC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ในอนาคต</a:t>
            </a: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52400" y="274638"/>
            <a:ext cx="8915400" cy="627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66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๑๓.๐๐ – ๑๔.๐๐ น</a:t>
            </a:r>
            <a:r>
              <a:rPr lang="th-TH" sz="48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h-TH" sz="1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4000" b="1">
                <a:latin typeface="Tahoma" pitchFamily="34" charset="0"/>
                <a:cs typeface="Tahoma" pitchFamily="34" charset="0"/>
              </a:rPr>
              <a:t>๑</a:t>
            </a:r>
            <a:r>
              <a:rPr lang="en-US" sz="4000" b="1">
                <a:latin typeface="Tahoma" pitchFamily="34" charset="0"/>
                <a:cs typeface="Tahoma" pitchFamily="34" charset="0"/>
              </a:rPr>
              <a:t>. 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ความหมาย </a:t>
            </a:r>
            <a:r>
              <a:rPr lang="th-TH" sz="40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หลักการ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ประโยชน์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en-US" sz="4000" b="1">
                <a:latin typeface="Tahoma" pitchFamily="34" charset="0"/>
                <a:cs typeface="Tahoma" pitchFamily="34" charset="0"/>
              </a:rPr>
              <a:t> R2R </a:t>
            </a:r>
          </a:p>
          <a:p>
            <a:pPr algn="ctr"/>
            <a:r>
              <a:rPr lang="th-TH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๒</a:t>
            </a:r>
            <a:r>
              <a:rPr lang="en-US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การกำหนดโจทย์วิจัย</a:t>
            </a:r>
          </a:p>
          <a:p>
            <a:pPr algn="ctr"/>
            <a:r>
              <a:rPr lang="th-TH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จากภารกิจหลัก </a:t>
            </a:r>
            <a:endParaRPr lang="en-US" sz="4000" b="1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๓</a:t>
            </a:r>
            <a:r>
              <a:rPr lang="en-US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ระเบียบวิธีวิจัยแบบ</a:t>
            </a:r>
            <a:r>
              <a:rPr lang="en-US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 </a:t>
            </a:r>
          </a:p>
          <a:p>
            <a:pPr algn="ctr"/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๔</a:t>
            </a:r>
            <a:r>
              <a:rPr lang="en-US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การปรับใช้ผลงานวิจัย</a:t>
            </a:r>
          </a:p>
          <a:p>
            <a:pPr algn="ctr"/>
            <a:r>
              <a:rPr lang="th-TH" sz="4000" b="1">
                <a:latin typeface="Tahoma" pitchFamily="34" charset="0"/>
                <a:cs typeface="Tahoma" pitchFamily="34" charset="0"/>
              </a:rPr>
              <a:t>ในการปรับปรุงและพัฒนา</a:t>
            </a:r>
          </a:p>
          <a:p>
            <a:pPr algn="ctr"/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งานประจำ 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ตามภารกิจ</a:t>
            </a:r>
            <a:endParaRPr lang="th-TH" sz="12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ChangeArrowheads="1"/>
          </p:cNvSpPr>
          <p:nvPr/>
        </p:nvSpPr>
        <p:spPr bwMode="auto">
          <a:xfrm>
            <a:off x="228600" y="228600"/>
            <a:ext cx="8686800" cy="1816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4800" b="1" u="sng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วิธีการ</a:t>
            </a:r>
          </a:p>
          <a:p>
            <a:pPr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ในการปรับใช้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ผลงานวิจัย </a:t>
            </a:r>
            <a:r>
              <a:rPr lang="th-TH" sz="32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ในการปรับปรุง</a:t>
            </a:r>
            <a:endParaRPr lang="th-TH" sz="32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3200" b="1"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พัฒนา 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งานประจำ </a:t>
            </a:r>
            <a:r>
              <a:rPr lang="th-TH" sz="32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ตามภารกิจ</a:t>
            </a:r>
          </a:p>
        </p:txBody>
      </p:sp>
      <p:sp>
        <p:nvSpPr>
          <p:cNvPr id="46083" name="Rectangle 1"/>
          <p:cNvSpPr>
            <a:spLocks noChangeArrowheads="1"/>
          </p:cNvSpPr>
          <p:nvPr/>
        </p:nvSpPr>
        <p:spPr bwMode="auto">
          <a:xfrm>
            <a:off x="152400" y="2133600"/>
            <a:ext cx="8915400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800" b="1" u="sng">
                <a:latin typeface="Tahoma" pitchFamily="34" charset="0"/>
                <a:cs typeface="Tahoma" pitchFamily="34" charset="0"/>
              </a:rPr>
              <a:t>ด้วยการใช้</a:t>
            </a: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Principle of Managing</a:t>
            </a:r>
            <a:endParaRPr lang="th-TH" sz="2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2800" b="1">
                <a:latin typeface="Tahoma" pitchFamily="34" charset="0"/>
                <a:cs typeface="Tahoma" pitchFamily="34" charset="0"/>
              </a:rPr>
              <a:t>อย่างเป็นระบบ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ครบวงจร</a:t>
            </a:r>
            <a:r>
              <a:rPr lang="th-TH" sz="2800" b="1">
                <a:solidFill>
                  <a:srgbClr val="990099"/>
                </a:solidFill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ต่อเนื่อง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latin typeface="Tahoma" pitchFamily="34" charset="0"/>
                <a:cs typeface="Tahoma" pitchFamily="34" charset="0"/>
              </a:rPr>
              <a:t>ตลอดเวลา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และ </a:t>
            </a:r>
            <a:r>
              <a:rPr lang="th-TH" sz="2800" b="1">
                <a:solidFill>
                  <a:srgbClr val="FF33CC"/>
                </a:solidFill>
                <a:latin typeface="Tahoma" pitchFamily="34" charset="0"/>
                <a:cs typeface="Tahoma" pitchFamily="34" charset="0"/>
              </a:rPr>
              <a:t>ตลอดไป</a:t>
            </a:r>
            <a:endParaRPr lang="th-TH" sz="2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th-TH" sz="10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ใช้เทคนิก </a:t>
            </a:r>
            <a:r>
              <a:rPr lang="en-US" sz="2800" b="1">
                <a:latin typeface="Tahoma" pitchFamily="34" charset="0"/>
                <a:cs typeface="Tahoma" pitchFamily="34" charset="0"/>
              </a:rPr>
              <a:t>How to do?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อย่างครบถ้วน</a:t>
            </a:r>
            <a:endParaRPr lang="en-US" sz="28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endParaRPr lang="en-US" sz="10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ใช้กลยุทธ์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การพัฒนา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งานของเรา 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อย่างต่อเนื่อง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ยั่งยืน</a:t>
            </a:r>
            <a:endParaRPr lang="en-US" sz="28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th-TH" sz="2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ด้วยแนวคิดของ</a:t>
            </a:r>
          </a:p>
          <a:p>
            <a:pPr algn="ctr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R&amp;D for CSWI </a:t>
            </a:r>
            <a:r>
              <a:rPr lang="th-TH" sz="2800" b="1">
                <a:latin typeface="Tahoma" pitchFamily="34" charset="0"/>
                <a:cs typeface="Tahoma" pitchFamily="34" charset="0"/>
                <a:sym typeface="Wingdings" pitchFamily="2" charset="2"/>
              </a:rPr>
              <a:t>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2800" b="1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E</a:t>
            </a:r>
          </a:p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ทำงานของเรา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ให้เป็นผลงานวิจัย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ที่อวดได้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ทั่วโลก</a:t>
            </a:r>
            <a:endParaRPr lang="th-TH" sz="2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57"/>
          <p:cNvGrpSpPr>
            <a:grpSpLocks/>
          </p:cNvGrpSpPr>
          <p:nvPr/>
        </p:nvGrpSpPr>
        <p:grpSpPr bwMode="auto">
          <a:xfrm>
            <a:off x="250825" y="247650"/>
            <a:ext cx="8642350" cy="6534150"/>
            <a:chOff x="251520" y="247650"/>
            <a:chExt cx="8640960" cy="6534150"/>
          </a:xfrm>
        </p:grpSpPr>
        <p:sp>
          <p:nvSpPr>
            <p:cNvPr id="975874" name="Oval 2"/>
            <p:cNvSpPr>
              <a:spLocks noChangeArrowheads="1"/>
            </p:cNvSpPr>
            <p:nvPr/>
          </p:nvSpPr>
          <p:spPr bwMode="auto">
            <a:xfrm>
              <a:off x="2127643" y="1592263"/>
              <a:ext cx="5217274" cy="2711450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tint val="0"/>
                    <a:invGamma/>
                  </a:srgbClr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47625" cmpd="thickThin">
              <a:solidFill>
                <a:srgbClr val="0000FF"/>
              </a:solidFill>
              <a:round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875" name="Rectangle 3"/>
            <p:cNvSpPr>
              <a:spLocks noChangeArrowheads="1"/>
            </p:cNvSpPr>
            <p:nvPr/>
          </p:nvSpPr>
          <p:spPr bwMode="auto">
            <a:xfrm>
              <a:off x="395960" y="247650"/>
              <a:ext cx="8385413" cy="804863"/>
            </a:xfrm>
            <a:prstGeom prst="rect">
              <a:avLst/>
            </a:prstGeom>
            <a:noFill/>
            <a:ln w="76200" cmpd="tri">
              <a:solidFill>
                <a:srgbClr val="FF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r>
                <a:rPr lang="en-US" sz="4800" b="1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Principle of Managing</a:t>
              </a:r>
            </a:p>
          </p:txBody>
        </p:sp>
        <p:grpSp>
          <p:nvGrpSpPr>
            <p:cNvPr id="47109" name="Group 4"/>
            <p:cNvGrpSpPr>
              <a:grpSpLocks/>
            </p:cNvGrpSpPr>
            <p:nvPr/>
          </p:nvGrpSpPr>
          <p:grpSpPr bwMode="auto">
            <a:xfrm>
              <a:off x="4237038" y="1897063"/>
              <a:ext cx="998537" cy="481012"/>
              <a:chOff x="2890" y="1152"/>
              <a:chExt cx="682" cy="303"/>
            </a:xfrm>
          </p:grpSpPr>
          <p:sp>
            <p:nvSpPr>
              <p:cNvPr id="975877" name="Oval 5"/>
              <p:cNvSpPr>
                <a:spLocks noChangeArrowheads="1"/>
              </p:cNvSpPr>
              <p:nvPr/>
            </p:nvSpPr>
            <p:spPr bwMode="auto">
              <a:xfrm>
                <a:off x="2890" y="1152"/>
                <a:ext cx="682" cy="293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78" name="Rectangle 6"/>
              <p:cNvSpPr>
                <a:spLocks noChangeArrowheads="1"/>
              </p:cNvSpPr>
              <p:nvPr/>
            </p:nvSpPr>
            <p:spPr bwMode="auto">
              <a:xfrm>
                <a:off x="2902" y="1183"/>
                <a:ext cx="62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1400" b="1">
                    <a:solidFill>
                      <a:srgbClr val="FF00FF"/>
                    </a:solidFill>
                    <a:cs typeface="DilleniaUPC" pitchFamily="18" charset="-34"/>
                  </a:rPr>
                  <a:t> </a:t>
                </a:r>
                <a:r>
                  <a:rPr lang="en-US" sz="1400" b="1">
                    <a:solidFill>
                      <a:srgbClr val="FF00FF"/>
                    </a:solidFill>
                    <a:cs typeface="Times New Roman" pitchFamily="18" charset="0"/>
                  </a:rPr>
                  <a:t>Situation</a:t>
                </a:r>
              </a:p>
              <a:p>
                <a:pPr algn="ctr" eaLnBrk="0" hangingPunct="0">
                  <a:lnSpc>
                    <a:spcPct val="80000"/>
                  </a:lnSpc>
                  <a:defRPr/>
                </a:pPr>
                <a:r>
                  <a:rPr lang="en-US" sz="1400" b="1">
                    <a:solidFill>
                      <a:srgbClr val="FF00FF"/>
                    </a:solidFill>
                    <a:cs typeface="Times New Roman" pitchFamily="18" charset="0"/>
                  </a:rPr>
                  <a:t> Analysis</a:t>
                </a:r>
              </a:p>
            </p:txBody>
          </p:sp>
        </p:grpSp>
        <p:grpSp>
          <p:nvGrpSpPr>
            <p:cNvPr id="47110" name="Group 7"/>
            <p:cNvGrpSpPr>
              <a:grpSpLocks/>
            </p:cNvGrpSpPr>
            <p:nvPr/>
          </p:nvGrpSpPr>
          <p:grpSpPr bwMode="auto">
            <a:xfrm>
              <a:off x="4057650" y="2692400"/>
              <a:ext cx="1289050" cy="615950"/>
              <a:chOff x="2768" y="1653"/>
              <a:chExt cx="879" cy="388"/>
            </a:xfrm>
          </p:grpSpPr>
          <p:sp>
            <p:nvSpPr>
              <p:cNvPr id="975880" name="Oval 8"/>
              <p:cNvSpPr>
                <a:spLocks noChangeArrowheads="1"/>
              </p:cNvSpPr>
              <p:nvPr/>
            </p:nvSpPr>
            <p:spPr bwMode="auto">
              <a:xfrm>
                <a:off x="2768" y="1653"/>
                <a:ext cx="879" cy="388"/>
              </a:xfrm>
              <a:prstGeom prst="ellipse">
                <a:avLst/>
              </a:prstGeom>
              <a:gradFill rotWithShape="1">
                <a:gsLst>
                  <a:gs pos="0">
                    <a:srgbClr val="00CC00">
                      <a:gamma/>
                      <a:tint val="0"/>
                      <a:invGamma/>
                    </a:srgbClr>
                  </a:gs>
                  <a:gs pos="100000">
                    <a:srgbClr val="00CC00"/>
                  </a:gs>
                </a:gsLst>
                <a:path path="shape">
                  <a:fillToRect l="50000" t="50000" r="50000" b="50000"/>
                </a:path>
              </a:gradFill>
              <a:ln w="57150" cmpd="thickThin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n-US">
                  <a:cs typeface="Times New Roman" pitchFamily="18" charset="0"/>
                </a:endParaRPr>
              </a:p>
            </p:txBody>
          </p:sp>
          <p:sp>
            <p:nvSpPr>
              <p:cNvPr id="47161" name="Rectangle 9"/>
              <p:cNvSpPr>
                <a:spLocks noChangeArrowheads="1"/>
              </p:cNvSpPr>
              <p:nvPr/>
            </p:nvSpPr>
            <p:spPr bwMode="auto">
              <a:xfrm>
                <a:off x="2873" y="1678"/>
                <a:ext cx="720" cy="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</a:pPr>
                <a:r>
                  <a:rPr lang="en-US" sz="1200" b="1">
                    <a:solidFill>
                      <a:srgbClr val="FF3300"/>
                    </a:solidFill>
                    <a:cs typeface="Times New Roman" pitchFamily="18" charset="0"/>
                  </a:rPr>
                  <a:t>Monitoring</a:t>
                </a:r>
              </a:p>
              <a:p>
                <a:pPr algn="ctr" eaLnBrk="0" hangingPunct="0">
                  <a:lnSpc>
                    <a:spcPct val="80000"/>
                  </a:lnSpc>
                </a:pPr>
                <a:r>
                  <a:rPr lang="en-US" sz="1200" b="1">
                    <a:solidFill>
                      <a:srgbClr val="FF3300"/>
                    </a:solidFill>
                    <a:cs typeface="Times New Roman" pitchFamily="18" charset="0"/>
                  </a:rPr>
                  <a:t>Controlling</a:t>
                </a:r>
              </a:p>
              <a:p>
                <a:pPr algn="ctr" eaLnBrk="0" hangingPunct="0">
                  <a:lnSpc>
                    <a:spcPct val="80000"/>
                  </a:lnSpc>
                </a:pPr>
                <a:r>
                  <a:rPr lang="en-US" sz="1200" b="1">
                    <a:solidFill>
                      <a:srgbClr val="FF3300"/>
                    </a:solidFill>
                    <a:cs typeface="Times New Roman" pitchFamily="18" charset="0"/>
                  </a:rPr>
                  <a:t>Coordinating</a:t>
                </a:r>
              </a:p>
            </p:txBody>
          </p:sp>
        </p:grpSp>
        <p:grpSp>
          <p:nvGrpSpPr>
            <p:cNvPr id="47111" name="Group 10"/>
            <p:cNvGrpSpPr>
              <a:grpSpLocks/>
            </p:cNvGrpSpPr>
            <p:nvPr/>
          </p:nvGrpSpPr>
          <p:grpSpPr bwMode="auto">
            <a:xfrm>
              <a:off x="2813050" y="2371725"/>
              <a:ext cx="1003300" cy="466725"/>
              <a:chOff x="1919" y="1451"/>
              <a:chExt cx="684" cy="294"/>
            </a:xfrm>
          </p:grpSpPr>
          <p:sp>
            <p:nvSpPr>
              <p:cNvPr id="975883" name="Oval 11"/>
              <p:cNvSpPr>
                <a:spLocks noChangeArrowheads="1"/>
              </p:cNvSpPr>
              <p:nvPr/>
            </p:nvSpPr>
            <p:spPr bwMode="auto">
              <a:xfrm>
                <a:off x="1919" y="1451"/>
                <a:ext cx="683" cy="29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84" name="Rectangle 12"/>
              <p:cNvSpPr>
                <a:spLocks noChangeArrowheads="1"/>
              </p:cNvSpPr>
              <p:nvPr/>
            </p:nvSpPr>
            <p:spPr bwMode="auto">
              <a:xfrm>
                <a:off x="2034" y="1496"/>
                <a:ext cx="56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400" b="1">
                    <a:solidFill>
                      <a:srgbClr val="9900CC"/>
                    </a:solidFill>
                    <a:cs typeface="Times New Roman" pitchFamily="18" charset="0"/>
                  </a:rPr>
                  <a:t>Utilizing</a:t>
                </a:r>
              </a:p>
            </p:txBody>
          </p:sp>
        </p:grpSp>
        <p:grpSp>
          <p:nvGrpSpPr>
            <p:cNvPr id="47112" name="Group 13"/>
            <p:cNvGrpSpPr>
              <a:grpSpLocks/>
            </p:cNvGrpSpPr>
            <p:nvPr/>
          </p:nvGrpSpPr>
          <p:grpSpPr bwMode="auto">
            <a:xfrm>
              <a:off x="5135563" y="3373438"/>
              <a:ext cx="1524000" cy="466725"/>
              <a:chOff x="3503" y="2082"/>
              <a:chExt cx="837" cy="294"/>
            </a:xfrm>
          </p:grpSpPr>
          <p:sp>
            <p:nvSpPr>
              <p:cNvPr id="975886" name="Oval 14"/>
              <p:cNvSpPr>
                <a:spLocks noChangeArrowheads="1"/>
              </p:cNvSpPr>
              <p:nvPr/>
            </p:nvSpPr>
            <p:spPr bwMode="auto">
              <a:xfrm>
                <a:off x="3584" y="2082"/>
                <a:ext cx="683" cy="29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87" name="Rectangle 15"/>
              <p:cNvSpPr>
                <a:spLocks noChangeArrowheads="1"/>
              </p:cNvSpPr>
              <p:nvPr/>
            </p:nvSpPr>
            <p:spPr bwMode="auto">
              <a:xfrm>
                <a:off x="3503" y="2120"/>
                <a:ext cx="83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cs typeface="Times New Roman" pitchFamily="18" charset="0"/>
                  </a:rPr>
                  <a:t>Implementing</a:t>
                </a:r>
              </a:p>
            </p:txBody>
          </p:sp>
        </p:grpSp>
        <p:sp>
          <p:nvSpPr>
            <p:cNvPr id="975888" name="Rectangle 16"/>
            <p:cNvSpPr>
              <a:spLocks noChangeArrowheads="1"/>
            </p:cNvSpPr>
            <p:nvPr/>
          </p:nvSpPr>
          <p:spPr bwMode="auto">
            <a:xfrm>
              <a:off x="5021191" y="3725863"/>
              <a:ext cx="846001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b="1" u="sng">
                  <a:solidFill>
                    <a:srgbClr val="FF0000"/>
                  </a:solidFill>
                  <a:cs typeface="DilleniaUPC" pitchFamily="18" charset="-34"/>
                </a:rPr>
                <a:t>Inside</a:t>
              </a:r>
              <a:endParaRPr lang="en-US" b="1" u="sng">
                <a:cs typeface="DilleniaUPC" pitchFamily="18" charset="-34"/>
              </a:endParaRPr>
            </a:p>
          </p:txBody>
        </p:sp>
        <p:sp>
          <p:nvSpPr>
            <p:cNvPr id="975889" name="Rectangle 17"/>
            <p:cNvSpPr>
              <a:spLocks noChangeArrowheads="1"/>
            </p:cNvSpPr>
            <p:nvPr/>
          </p:nvSpPr>
          <p:spPr bwMode="auto">
            <a:xfrm>
              <a:off x="6365586" y="3878263"/>
              <a:ext cx="1028535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b="1" u="sng">
                  <a:solidFill>
                    <a:srgbClr val="FF00FF"/>
                  </a:solidFill>
                  <a:cs typeface="DilleniaUPC" pitchFamily="18" charset="-34"/>
                </a:rPr>
                <a:t>Outside</a:t>
              </a:r>
            </a:p>
          </p:txBody>
        </p:sp>
        <p:sp>
          <p:nvSpPr>
            <p:cNvPr id="975890" name="Rectangle 18"/>
            <p:cNvSpPr>
              <a:spLocks noChangeArrowheads="1"/>
            </p:cNvSpPr>
            <p:nvPr/>
          </p:nvSpPr>
          <p:spPr bwMode="auto">
            <a:xfrm>
              <a:off x="1116569" y="4335463"/>
              <a:ext cx="7526714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defRPr/>
              </a:pPr>
              <a:r>
                <a:rPr lang="en-US" sz="2400" b="1" dirty="0">
                  <a:solidFill>
                    <a:srgbClr val="0000FF"/>
                  </a:solidFill>
                  <a:cs typeface="Times New Roman" pitchFamily="18" charset="0"/>
                </a:rPr>
                <a:t>Information System</a:t>
              </a:r>
              <a:r>
                <a:rPr lang="en-US" sz="2400" b="1" dirty="0">
                  <a:solidFill>
                    <a:srgbClr val="66FF33"/>
                  </a:solidFill>
                  <a:cs typeface="Times New Roman" pitchFamily="18" charset="0"/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  <a:cs typeface="Times New Roman" pitchFamily="18" charset="0"/>
                </a:rPr>
                <a:t>&amp;</a:t>
              </a:r>
              <a:r>
                <a:rPr lang="en-US" sz="2400" b="1" dirty="0">
                  <a:solidFill>
                    <a:srgbClr val="66FF33"/>
                  </a:solidFill>
                  <a:cs typeface="Times New Roman" pitchFamily="18" charset="0"/>
                </a:rPr>
                <a:t> </a:t>
              </a:r>
              <a:r>
                <a:rPr lang="en-US" sz="2400" b="1" dirty="0">
                  <a:solidFill>
                    <a:srgbClr val="0000FF"/>
                  </a:solidFill>
                  <a:cs typeface="Times New Roman" pitchFamily="18" charset="0"/>
                </a:rPr>
                <a:t>Communication System</a:t>
              </a:r>
            </a:p>
          </p:txBody>
        </p:sp>
        <p:grpSp>
          <p:nvGrpSpPr>
            <p:cNvPr id="47116" name="Group 19"/>
            <p:cNvGrpSpPr>
              <a:grpSpLocks/>
            </p:cNvGrpSpPr>
            <p:nvPr/>
          </p:nvGrpSpPr>
          <p:grpSpPr bwMode="auto">
            <a:xfrm>
              <a:off x="3730625" y="2392363"/>
              <a:ext cx="2020888" cy="1033462"/>
              <a:chOff x="2545" y="1464"/>
              <a:chExt cx="1379" cy="651"/>
            </a:xfrm>
          </p:grpSpPr>
          <p:sp>
            <p:nvSpPr>
              <p:cNvPr id="975892" name="Line 20"/>
              <p:cNvSpPr>
                <a:spLocks noChangeShapeType="1"/>
              </p:cNvSpPr>
              <p:nvPr/>
            </p:nvSpPr>
            <p:spPr bwMode="auto">
              <a:xfrm>
                <a:off x="3231" y="1464"/>
                <a:ext cx="0" cy="16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93" name="Line 21"/>
              <p:cNvSpPr>
                <a:spLocks noChangeShapeType="1"/>
              </p:cNvSpPr>
              <p:nvPr/>
            </p:nvSpPr>
            <p:spPr bwMode="auto">
              <a:xfrm flipV="1">
                <a:off x="3647" y="1715"/>
                <a:ext cx="277" cy="6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94" name="Line 22"/>
              <p:cNvSpPr>
                <a:spLocks noChangeShapeType="1"/>
              </p:cNvSpPr>
              <p:nvPr/>
            </p:nvSpPr>
            <p:spPr bwMode="auto">
              <a:xfrm>
                <a:off x="2545" y="1705"/>
                <a:ext cx="208" cy="6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95" name="Line 23"/>
              <p:cNvSpPr>
                <a:spLocks noChangeShapeType="1"/>
              </p:cNvSpPr>
              <p:nvPr/>
            </p:nvSpPr>
            <p:spPr bwMode="auto">
              <a:xfrm flipV="1">
                <a:off x="2771" y="2015"/>
                <a:ext cx="208" cy="1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896" name="Line 24"/>
              <p:cNvSpPr>
                <a:spLocks noChangeShapeType="1"/>
              </p:cNvSpPr>
              <p:nvPr/>
            </p:nvSpPr>
            <p:spPr bwMode="auto">
              <a:xfrm>
                <a:off x="3498" y="2001"/>
                <a:ext cx="208" cy="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75897" name="Line 25"/>
            <p:cNvSpPr>
              <a:spLocks noChangeShapeType="1"/>
            </p:cNvSpPr>
            <p:nvPr/>
          </p:nvSpPr>
          <p:spPr bwMode="auto">
            <a:xfrm>
              <a:off x="4227568" y="3686175"/>
              <a:ext cx="91425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898" name="Line 26"/>
            <p:cNvSpPr>
              <a:spLocks noChangeShapeType="1"/>
            </p:cNvSpPr>
            <p:nvPr/>
          </p:nvSpPr>
          <p:spPr bwMode="auto">
            <a:xfrm>
              <a:off x="3211732" y="2895600"/>
              <a:ext cx="304751" cy="4746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stealth" w="med" len="lg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899" name="Line 27"/>
            <p:cNvSpPr>
              <a:spLocks noChangeShapeType="1"/>
            </p:cNvSpPr>
            <p:nvPr/>
          </p:nvSpPr>
          <p:spPr bwMode="auto">
            <a:xfrm flipH="1">
              <a:off x="6056074" y="2841625"/>
              <a:ext cx="204754" cy="5286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900" name="Line 28"/>
            <p:cNvSpPr>
              <a:spLocks noChangeShapeType="1"/>
            </p:cNvSpPr>
            <p:nvPr/>
          </p:nvSpPr>
          <p:spPr bwMode="auto">
            <a:xfrm flipV="1">
              <a:off x="3414899" y="2103438"/>
              <a:ext cx="711086" cy="2635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901" name="Line 29"/>
            <p:cNvSpPr>
              <a:spLocks noChangeShapeType="1"/>
            </p:cNvSpPr>
            <p:nvPr/>
          </p:nvSpPr>
          <p:spPr bwMode="auto">
            <a:xfrm>
              <a:off x="5243405" y="2103438"/>
              <a:ext cx="712672" cy="2635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47122" name="Group 30"/>
            <p:cNvGrpSpPr>
              <a:grpSpLocks/>
            </p:cNvGrpSpPr>
            <p:nvPr/>
          </p:nvGrpSpPr>
          <p:grpSpPr bwMode="auto">
            <a:xfrm>
              <a:off x="4125913" y="4056063"/>
              <a:ext cx="914400" cy="422275"/>
              <a:chOff x="2815" y="2512"/>
              <a:chExt cx="624" cy="266"/>
            </a:xfrm>
          </p:grpSpPr>
          <p:sp>
            <p:nvSpPr>
              <p:cNvPr id="975903" name="Line 31"/>
              <p:cNvSpPr>
                <a:spLocks noChangeShapeType="1"/>
              </p:cNvSpPr>
              <p:nvPr/>
            </p:nvSpPr>
            <p:spPr bwMode="auto">
              <a:xfrm>
                <a:off x="2815" y="2512"/>
                <a:ext cx="0" cy="266"/>
              </a:xfrm>
              <a:prstGeom prst="line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stealth" w="med" len="lg"/>
                <a:tailEnd type="stealth" w="med" len="lg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904" name="Line 32"/>
              <p:cNvSpPr>
                <a:spLocks noChangeShapeType="1"/>
              </p:cNvSpPr>
              <p:nvPr/>
            </p:nvSpPr>
            <p:spPr bwMode="auto">
              <a:xfrm>
                <a:off x="3439" y="2512"/>
                <a:ext cx="0" cy="266"/>
              </a:xfrm>
              <a:prstGeom prst="line">
                <a:avLst/>
              </a:prstGeom>
              <a:noFill/>
              <a:ln w="12700">
                <a:solidFill>
                  <a:srgbClr val="FF00FF"/>
                </a:solidFill>
                <a:round/>
                <a:headEnd type="stealth" w="med" len="lg"/>
                <a:tailEnd type="stealth" w="med" len="lg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75905" name="Rectangle 33"/>
            <p:cNvSpPr>
              <a:spLocks noChangeArrowheads="1"/>
            </p:cNvSpPr>
            <p:nvPr/>
          </p:nvSpPr>
          <p:spPr bwMode="auto">
            <a:xfrm>
              <a:off x="4530732" y="1357313"/>
              <a:ext cx="422207" cy="31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eaLnBrk="0" hangingPunct="0">
                <a:lnSpc>
                  <a:spcPct val="20000"/>
                </a:lnSpc>
                <a:defRPr/>
              </a:pPr>
              <a:endParaRPr lang="en-US" sz="3200" b="1">
                <a:solidFill>
                  <a:srgbClr val="FF00FF"/>
                </a:solidFill>
                <a:cs typeface="DilleniaUPC" pitchFamily="18" charset="-34"/>
              </a:endParaRPr>
            </a:p>
            <a:p>
              <a:pPr algn="ctr" eaLnBrk="0" hangingPunct="0">
                <a:lnSpc>
                  <a:spcPct val="20000"/>
                </a:lnSpc>
                <a:defRPr/>
              </a:pPr>
              <a:r>
                <a:rPr lang="en-US" sz="4000" b="1">
                  <a:solidFill>
                    <a:srgbClr val="FF00FF"/>
                  </a:solidFill>
                  <a:cs typeface="DilleniaUPC" pitchFamily="18" charset="-34"/>
                </a:rPr>
                <a:t>*</a:t>
              </a:r>
            </a:p>
          </p:txBody>
        </p:sp>
        <p:grpSp>
          <p:nvGrpSpPr>
            <p:cNvPr id="47124" name="Group 35"/>
            <p:cNvGrpSpPr>
              <a:grpSpLocks/>
            </p:cNvGrpSpPr>
            <p:nvPr/>
          </p:nvGrpSpPr>
          <p:grpSpPr bwMode="auto">
            <a:xfrm>
              <a:off x="3124200" y="3373438"/>
              <a:ext cx="1096963" cy="466725"/>
              <a:chOff x="2195" y="2082"/>
              <a:chExt cx="685" cy="294"/>
            </a:xfrm>
          </p:grpSpPr>
          <p:sp>
            <p:nvSpPr>
              <p:cNvPr id="975908" name="Rectangle 36"/>
              <p:cNvSpPr>
                <a:spLocks noChangeArrowheads="1"/>
              </p:cNvSpPr>
              <p:nvPr/>
            </p:nvSpPr>
            <p:spPr bwMode="auto">
              <a:xfrm>
                <a:off x="2195" y="2111"/>
                <a:ext cx="68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1400" b="1">
                    <a:cs typeface="Times New Roman" pitchFamily="18" charset="0"/>
                  </a:rPr>
                  <a:t>Evaluating</a:t>
                </a:r>
              </a:p>
            </p:txBody>
          </p:sp>
          <p:sp>
            <p:nvSpPr>
              <p:cNvPr id="975909" name="Oval 37"/>
              <p:cNvSpPr>
                <a:spLocks noChangeArrowheads="1"/>
              </p:cNvSpPr>
              <p:nvPr/>
            </p:nvSpPr>
            <p:spPr bwMode="auto">
              <a:xfrm>
                <a:off x="2197" y="2082"/>
                <a:ext cx="682" cy="29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th-TH"/>
              </a:p>
            </p:txBody>
          </p:sp>
        </p:grpSp>
        <p:grpSp>
          <p:nvGrpSpPr>
            <p:cNvPr id="47125" name="Group 38"/>
            <p:cNvGrpSpPr>
              <a:grpSpLocks/>
            </p:cNvGrpSpPr>
            <p:nvPr/>
          </p:nvGrpSpPr>
          <p:grpSpPr bwMode="auto">
            <a:xfrm>
              <a:off x="5659438" y="2371725"/>
              <a:ext cx="998537" cy="466725"/>
              <a:chOff x="3861" y="1451"/>
              <a:chExt cx="681" cy="294"/>
            </a:xfrm>
          </p:grpSpPr>
          <p:sp>
            <p:nvSpPr>
              <p:cNvPr id="975911" name="Rectangle 39"/>
              <p:cNvSpPr>
                <a:spLocks noChangeArrowheads="1"/>
              </p:cNvSpPr>
              <p:nvPr/>
            </p:nvSpPr>
            <p:spPr bwMode="auto">
              <a:xfrm>
                <a:off x="3945" y="1496"/>
                <a:ext cx="590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lIns="92075" tIns="46038" rIns="92075" bIns="46038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cs typeface="Times New Roman" pitchFamily="18" charset="0"/>
                  </a:rPr>
                  <a:t>Planning</a:t>
                </a:r>
              </a:p>
            </p:txBody>
          </p:sp>
          <p:sp>
            <p:nvSpPr>
              <p:cNvPr id="975912" name="Oval 40"/>
              <p:cNvSpPr>
                <a:spLocks noChangeArrowheads="1"/>
              </p:cNvSpPr>
              <p:nvPr/>
            </p:nvSpPr>
            <p:spPr bwMode="auto">
              <a:xfrm>
                <a:off x="3861" y="1451"/>
                <a:ext cx="681" cy="29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47126" name="Group 41"/>
            <p:cNvGrpSpPr>
              <a:grpSpLocks/>
            </p:cNvGrpSpPr>
            <p:nvPr/>
          </p:nvGrpSpPr>
          <p:grpSpPr bwMode="auto">
            <a:xfrm>
              <a:off x="2500313" y="1628775"/>
              <a:ext cx="4572000" cy="2409825"/>
              <a:chOff x="1706" y="983"/>
              <a:chExt cx="3119" cy="1518"/>
            </a:xfrm>
          </p:grpSpPr>
          <p:sp>
            <p:nvSpPr>
              <p:cNvPr id="975914" name="Line 42"/>
              <p:cNvSpPr>
                <a:spLocks noChangeShapeType="1"/>
              </p:cNvSpPr>
              <p:nvPr/>
            </p:nvSpPr>
            <p:spPr bwMode="auto">
              <a:xfrm>
                <a:off x="3231" y="983"/>
                <a:ext cx="0" cy="16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915" name="Line 43"/>
              <p:cNvSpPr>
                <a:spLocks noChangeShapeType="1"/>
              </p:cNvSpPr>
              <p:nvPr/>
            </p:nvSpPr>
            <p:spPr bwMode="auto">
              <a:xfrm>
                <a:off x="4132" y="2401"/>
                <a:ext cx="208" cy="1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916" name="Line 44"/>
              <p:cNvSpPr>
                <a:spLocks noChangeShapeType="1"/>
              </p:cNvSpPr>
              <p:nvPr/>
            </p:nvSpPr>
            <p:spPr bwMode="auto">
              <a:xfrm flipV="1">
                <a:off x="2122" y="2346"/>
                <a:ext cx="208" cy="10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917" name="Line 45"/>
              <p:cNvSpPr>
                <a:spLocks noChangeShapeType="1"/>
              </p:cNvSpPr>
              <p:nvPr/>
            </p:nvSpPr>
            <p:spPr bwMode="auto">
              <a:xfrm>
                <a:off x="1706" y="1449"/>
                <a:ext cx="208" cy="6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975918" name="Line 46"/>
              <p:cNvSpPr>
                <a:spLocks noChangeShapeType="1"/>
              </p:cNvSpPr>
              <p:nvPr/>
            </p:nvSpPr>
            <p:spPr bwMode="auto">
              <a:xfrm flipV="1">
                <a:off x="4548" y="1449"/>
                <a:ext cx="277" cy="1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975919" name="Line 47"/>
            <p:cNvSpPr>
              <a:spLocks noChangeShapeType="1"/>
            </p:cNvSpPr>
            <p:nvPr/>
          </p:nvSpPr>
          <p:spPr bwMode="auto">
            <a:xfrm flipV="1">
              <a:off x="3518070" y="2049463"/>
              <a:ext cx="711086" cy="2635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none" w="sm" len="sm"/>
              <a:tailEnd type="stealth" w="med" len="lg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975920" name="Rectangle 48"/>
            <p:cNvSpPr>
              <a:spLocks noChangeArrowheads="1"/>
            </p:cNvSpPr>
            <p:nvPr/>
          </p:nvSpPr>
          <p:spPr bwMode="auto">
            <a:xfrm>
              <a:off x="3024437" y="1897063"/>
              <a:ext cx="1050756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lIns="92075" tIns="46038" rIns="92075" bIns="46038">
              <a:spAutoFit/>
            </a:bodyPr>
            <a:lstStyle/>
            <a:p>
              <a:pPr eaLnBrk="0" hangingPunct="0">
                <a:defRPr/>
              </a:pPr>
              <a:r>
                <a:rPr lang="en-US" sz="1400" b="1" dirty="0">
                  <a:solidFill>
                    <a:srgbClr val="0000FF"/>
                  </a:solidFill>
                  <a:cs typeface="DilleniaUPC" pitchFamily="18" charset="-34"/>
                </a:rPr>
                <a:t>Continuing</a:t>
              </a:r>
            </a:p>
          </p:txBody>
        </p:sp>
        <p:grpSp>
          <p:nvGrpSpPr>
            <p:cNvPr id="47129" name="Group 51"/>
            <p:cNvGrpSpPr>
              <a:grpSpLocks/>
            </p:cNvGrpSpPr>
            <p:nvPr/>
          </p:nvGrpSpPr>
          <p:grpSpPr bwMode="auto">
            <a:xfrm>
              <a:off x="1092200" y="1220788"/>
              <a:ext cx="2336800" cy="1042987"/>
              <a:chOff x="-3648" y="1344"/>
              <a:chExt cx="1472" cy="657"/>
            </a:xfrm>
          </p:grpSpPr>
          <p:grpSp>
            <p:nvGrpSpPr>
              <p:cNvPr id="47136" name="Group 52"/>
              <p:cNvGrpSpPr>
                <a:grpSpLocks/>
              </p:cNvGrpSpPr>
              <p:nvPr/>
            </p:nvGrpSpPr>
            <p:grpSpPr bwMode="auto">
              <a:xfrm>
                <a:off x="-3648" y="1344"/>
                <a:ext cx="752" cy="384"/>
                <a:chOff x="720" y="1371"/>
                <a:chExt cx="752" cy="309"/>
              </a:xfrm>
            </p:grpSpPr>
            <p:sp>
              <p:nvSpPr>
                <p:cNvPr id="52" name="Oval 53"/>
                <p:cNvSpPr>
                  <a:spLocks noChangeArrowheads="1"/>
                </p:cNvSpPr>
                <p:nvPr/>
              </p:nvSpPr>
              <p:spPr bwMode="auto">
                <a:xfrm>
                  <a:off x="740" y="1371"/>
                  <a:ext cx="700" cy="309"/>
                </a:xfrm>
                <a:prstGeom prst="ellipse">
                  <a:avLst/>
                </a:prstGeom>
                <a:noFill/>
                <a:ln w="47625" cmpd="thickThin">
                  <a:solidFill>
                    <a:srgbClr val="FF00FF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rgbClr val="FFFF00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h-TH"/>
                </a:p>
              </p:txBody>
            </p:sp>
            <p:sp>
              <p:nvSpPr>
                <p:cNvPr id="53" name="Rectangle 54"/>
                <p:cNvSpPr>
                  <a:spLocks noChangeArrowheads="1"/>
                </p:cNvSpPr>
                <p:nvPr/>
              </p:nvSpPr>
              <p:spPr bwMode="auto">
                <a:xfrm>
                  <a:off x="720" y="1401"/>
                  <a:ext cx="752" cy="2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dist="17961" dir="2700000" algn="ctr" rotWithShape="0">
                    <a:srgbClr val="FFFF00"/>
                  </a:outerShdw>
                </a:effectLst>
              </p:spPr>
              <p:txBody>
                <a:bodyPr lIns="92075" tIns="46038" rIns="92075" bIns="46038">
                  <a:spAutoFit/>
                </a:bodyPr>
                <a:lstStyle/>
                <a:p>
                  <a:pPr algn="ctr" eaLnBrk="0" hangingPunct="0">
                    <a:defRPr/>
                  </a:pPr>
                  <a:r>
                    <a:rPr lang="en-US" b="1" dirty="0">
                      <a:solidFill>
                        <a:srgbClr val="FF0000"/>
                      </a:solidFill>
                      <a:latin typeface="Angsana New" pitchFamily="18" charset="-34"/>
                      <a:cs typeface="LilyUPC" pitchFamily="34" charset="-34"/>
                    </a:rPr>
                    <a:t>EOP</a:t>
                  </a:r>
                </a:p>
              </p:txBody>
            </p:sp>
          </p:grpSp>
          <p:sp>
            <p:nvSpPr>
              <p:cNvPr id="51" name="Arc 55"/>
              <p:cNvSpPr>
                <a:spLocks/>
              </p:cNvSpPr>
              <p:nvPr/>
            </p:nvSpPr>
            <p:spPr bwMode="auto">
              <a:xfrm>
                <a:off x="-2880" y="1536"/>
                <a:ext cx="704" cy="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tx1"/>
                </a:solidFill>
                <a:prstDash val="sysDot"/>
                <a:round/>
                <a:headEnd type="stealth" w="med" len="lg"/>
                <a:tailEnd type="none" w="sm" len="sm"/>
              </a:ln>
              <a:effectLst>
                <a:outerShdw dist="1796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54" name="Rectangle 34"/>
            <p:cNvSpPr>
              <a:spLocks noChangeArrowheads="1"/>
            </p:cNvSpPr>
            <p:nvPr/>
          </p:nvSpPr>
          <p:spPr bwMode="auto">
            <a:xfrm>
              <a:off x="251520" y="5160640"/>
              <a:ext cx="8640960" cy="150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innerShdw blurRad="114300">
                <a:prstClr val="black"/>
              </a:innerShdw>
              <a:softEdge rad="63500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lIns="92075" tIns="46038" rIns="92075" bIns="46038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r>
                <a:rPr lang="en-US" sz="3600" b="1" u="sng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Managing</a:t>
              </a:r>
            </a:p>
            <a:p>
              <a:pPr algn="ctr" eaLnBrk="0" hangingPunct="0">
                <a:lnSpc>
                  <a:spcPct val="90000"/>
                </a:lnSpc>
                <a:defRPr/>
              </a:pPr>
              <a:r>
                <a:rPr lang="en-US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is </a:t>
              </a:r>
            </a:p>
            <a:p>
              <a:pPr algn="ctr" eaLnBrk="0" hangingPunct="0">
                <a:lnSpc>
                  <a:spcPct val="90000"/>
                </a:lnSpc>
                <a:defRPr/>
              </a:pPr>
              <a:r>
                <a:rPr lang="en-US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The working process</a:t>
              </a:r>
              <a:r>
                <a:rPr lang="en-US" b="1" dirty="0">
                  <a:solidFill>
                    <a:srgbClr val="FF339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to achieve the most efficiency outcomes </a:t>
              </a:r>
              <a:r>
                <a:rPr lang="en-US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and the better.</a:t>
              </a:r>
            </a:p>
            <a:p>
              <a:pPr algn="ctr" eaLnBrk="0" hangingPunct="0">
                <a:lnSpc>
                  <a:spcPct val="90000"/>
                </a:lnSpc>
                <a:defRPr/>
              </a:pPr>
              <a:r>
                <a:rPr lang="en-US" b="1" i="1" dirty="0">
                  <a:solidFill>
                    <a:srgbClr val="9900CC"/>
                  </a:solidFill>
                  <a:latin typeface="Times New Roman" pitchFamily="18" charset="0"/>
                  <a:cs typeface="Times New Roman" pitchFamily="18" charset="0"/>
                </a:rPr>
                <a:t>It composes of </a:t>
              </a:r>
              <a:r>
                <a:rPr lang="en-US" b="1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r>
                <a:rPr lang="en-US" b="1" i="1" dirty="0">
                  <a:solidFill>
                    <a:srgbClr val="9900CC"/>
                  </a:solidFill>
                  <a:latin typeface="Times New Roman" pitchFamily="18" charset="0"/>
                  <a:cs typeface="Times New Roman" pitchFamily="18" charset="0"/>
                </a:rPr>
                <a:t> main activities (elements).</a:t>
              </a:r>
            </a:p>
          </p:txBody>
        </p:sp>
        <p:sp>
          <p:nvSpPr>
            <p:cNvPr id="47133" name="Rectangle 54"/>
            <p:cNvSpPr>
              <a:spLocks noChangeArrowheads="1"/>
            </p:cNvSpPr>
            <p:nvPr/>
          </p:nvSpPr>
          <p:spPr bwMode="auto">
            <a:xfrm>
              <a:off x="1828800" y="6519863"/>
              <a:ext cx="5486400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(สมชาติ โตรักษา, 25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57: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26</a:t>
              </a:r>
              <a:r>
                <a:rPr lang="th-TH" sz="1100" b="1" i="1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)</a:t>
              </a:r>
              <a:endParaRPr lang="th-TH" sz="1100"/>
            </a:p>
          </p:txBody>
        </p:sp>
        <p:sp>
          <p:nvSpPr>
            <p:cNvPr id="47134" name="Line 26"/>
            <p:cNvSpPr>
              <a:spLocks noChangeShapeType="1"/>
            </p:cNvSpPr>
            <p:nvPr/>
          </p:nvSpPr>
          <p:spPr bwMode="auto">
            <a:xfrm>
              <a:off x="2819400" y="3886200"/>
              <a:ext cx="152400" cy="76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med" len="lg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47135" name="Line 26"/>
            <p:cNvSpPr>
              <a:spLocks noChangeShapeType="1"/>
            </p:cNvSpPr>
            <p:nvPr/>
          </p:nvSpPr>
          <p:spPr bwMode="auto">
            <a:xfrm rot="10800000">
              <a:off x="6096000" y="1784350"/>
              <a:ext cx="152400" cy="76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med" len="lg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ChangeArrowheads="1"/>
          </p:cNvSpPr>
          <p:nvPr/>
        </p:nvSpPr>
        <p:spPr bwMode="auto">
          <a:xfrm>
            <a:off x="366713" y="3470275"/>
            <a:ext cx="8426450" cy="3159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1.How to Start?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i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2.How to Achieve?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1" i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3.How to Maintain?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i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4.How to Expand?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and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5.How to be Sustainable Improvement Forever?</a:t>
            </a:r>
            <a:r>
              <a:rPr lang="en-US" sz="3200" b="1" i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352259" name="Rectangle 3"/>
          <p:cNvSpPr>
            <a:spLocks noChangeArrowheads="1"/>
          </p:cNvSpPr>
          <p:nvPr/>
        </p:nvSpPr>
        <p:spPr bwMode="auto">
          <a:xfrm>
            <a:off x="609600" y="571500"/>
            <a:ext cx="8001000" cy="17145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6600" b="1" i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How to do?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48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in Management</a:t>
            </a:r>
            <a:endParaRPr lang="th-TH" sz="4800" b="1" i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52260" name="Rectangle 4"/>
          <p:cNvSpPr>
            <a:spLocks noChangeArrowheads="1"/>
          </p:cNvSpPr>
          <p:nvPr/>
        </p:nvSpPr>
        <p:spPr bwMode="auto">
          <a:xfrm>
            <a:off x="3200400" y="2538413"/>
            <a:ext cx="2667000" cy="585787"/>
          </a:xfrm>
          <a:prstGeom prst="rect">
            <a:avLst/>
          </a:prstGeom>
          <a:gradFill rotWithShape="1">
            <a:gsLst>
              <a:gs pos="0">
                <a:srgbClr val="66FF33">
                  <a:gamma/>
                  <a:tint val="0"/>
                  <a:invGamma/>
                </a:srgbClr>
              </a:gs>
              <a:gs pos="100000">
                <a:srgbClr val="66FF33"/>
              </a:gs>
            </a:gsLst>
            <a:path path="shape">
              <a:fillToRect l="50000" t="50000" r="50000" b="50000"/>
            </a:path>
          </a:gradFill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6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mean</a:t>
            </a:r>
            <a:endParaRPr lang="th-TH" sz="2400" b="1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58" grpId="0"/>
      <p:bldP spid="35226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02" name="Rectangle 2"/>
          <p:cNvSpPr>
            <a:spLocks noChangeArrowheads="1"/>
          </p:cNvSpPr>
          <p:nvPr/>
        </p:nvSpPr>
        <p:spPr bwMode="auto">
          <a:xfrm>
            <a:off x="179388" y="2298700"/>
            <a:ext cx="8777287" cy="402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จะเริ่มต้นอย่างไร</a:t>
            </a: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?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3600" b="1" i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i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จะดูแลควบคุมให้มุ่งสู่เป้าหมายที่กำหนดไว้ อย่างรวดเร็ว ทันใจ และ มีประสิทธิภาพสูง ได้อย่างไร</a:t>
            </a:r>
            <a:r>
              <a:rPr lang="en-US" sz="2400" b="1" i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?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400" b="1" i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จะบำรุงรักษาสิ่งที่ได้ทำมา จนบรรลุเป้าหมายนั้น ให้ดี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คงอยู่อย่างมั่นคง ได้อย่างไร</a:t>
            </a:r>
            <a:r>
              <a:rPr lang="en-US" sz="24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?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800" b="1" i="1">
                <a:latin typeface="Tahoma" pitchFamily="34" charset="0"/>
                <a:cs typeface="Tahoma" pitchFamily="34" charset="0"/>
              </a:rPr>
              <a:t>4.</a:t>
            </a:r>
            <a:r>
              <a:rPr lang="th-TH" sz="2400" b="1" i="1">
                <a:latin typeface="Tahoma" pitchFamily="34" charset="0"/>
                <a:cs typeface="Tahoma" pitchFamily="34" charset="0"/>
              </a:rPr>
              <a:t>จะขยายผล และ พัฒนา ให้ดียิ่งๆขึ้น 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2400" b="1" i="1">
                <a:latin typeface="Tahoma" pitchFamily="34" charset="0"/>
                <a:cs typeface="Tahoma" pitchFamily="34" charset="0"/>
              </a:rPr>
              <a:t>ทั้งแนวกว้าง </a:t>
            </a:r>
            <a:r>
              <a:rPr lang="th-TH" sz="24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400" b="1" i="1">
                <a:latin typeface="Tahoma" pitchFamily="34" charset="0"/>
                <a:cs typeface="Tahoma" pitchFamily="34" charset="0"/>
              </a:rPr>
              <a:t>แนวลึก ได้อย่างไร</a:t>
            </a:r>
            <a:r>
              <a:rPr lang="en-US" sz="2400" b="1" i="1">
                <a:latin typeface="Tahoma" pitchFamily="34" charset="0"/>
                <a:cs typeface="Tahoma" pitchFamily="34" charset="0"/>
              </a:rPr>
              <a:t>?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2400" b="1" i="1" u="sng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en-US" sz="2400" b="1" i="1" u="sng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0" hangingPunct="0">
              <a:lnSpc>
                <a:spcPct val="90000"/>
              </a:lnSpc>
            </a:pP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จะทำให้มีการเจริญเติบโต อย่างต่อเนื่อง มั่นคง และ ยั่งยืน</a:t>
            </a:r>
          </a:p>
          <a:p>
            <a:pPr algn="ctr" eaLnBrk="0" hangingPunct="0">
              <a:lnSpc>
                <a:spcPct val="90000"/>
              </a:lnSpc>
            </a:pP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ได้อย่างไร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?</a:t>
            </a:r>
            <a:r>
              <a:rPr lang="en-US" sz="24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716803" name="Rectangle 3"/>
          <p:cNvSpPr>
            <a:spLocks noChangeArrowheads="1"/>
          </p:cNvSpPr>
          <p:nvPr/>
        </p:nvSpPr>
        <p:spPr bwMode="auto">
          <a:xfrm>
            <a:off x="304800" y="1219200"/>
            <a:ext cx="845820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kumimoji="1" lang="th-TH" sz="3200" b="1" dirty="0">
                <a:solidFill>
                  <a:srgbClr val="0000FF"/>
                </a:solidFill>
                <a:cs typeface="Tahoma" pitchFamily="34" charset="0"/>
              </a:rPr>
              <a:t>ในการ</a:t>
            </a:r>
            <a:r>
              <a:rPr lang="th-TH" sz="3200" b="1" dirty="0">
                <a:solidFill>
                  <a:srgbClr val="FF0033"/>
                </a:solidFill>
                <a:latin typeface="Tahoma" pitchFamily="34" charset="0"/>
                <a:cs typeface="Tahoma" pitchFamily="34" charset="0"/>
              </a:rPr>
              <a:t>พัฒนา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งาน...............ของเรา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สู่งานคุณภาพมาตรฐาน </a:t>
            </a:r>
            <a:r>
              <a:rPr lang="th-TH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อย่างยั่งยืน</a:t>
            </a:r>
            <a:endParaRPr kumimoji="1" lang="th-TH" sz="2400" b="1" dirty="0">
              <a:solidFill>
                <a:srgbClr val="0000CC"/>
              </a:solidFill>
              <a:cs typeface="Tahoma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400" y="152400"/>
            <a:ext cx="8763000" cy="1016000"/>
          </a:xfrm>
          <a:prstGeom prst="rect">
            <a:avLst/>
          </a:prstGeom>
          <a:solidFill>
            <a:srgbClr val="FFFF00"/>
          </a:solidFill>
          <a:ln w="47625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 defTabSz="762000" eaLnBrk="0" hangingPunct="0">
              <a:defRPr/>
            </a:pPr>
            <a:r>
              <a:rPr lang="en-US" sz="6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How to do?</a:t>
            </a:r>
          </a:p>
        </p:txBody>
      </p:sp>
      <p:sp>
        <p:nvSpPr>
          <p:cNvPr id="49157" name="Rectangle 4"/>
          <p:cNvSpPr>
            <a:spLocks noChangeArrowheads="1"/>
          </p:cNvSpPr>
          <p:nvPr/>
        </p:nvSpPr>
        <p:spPr bwMode="auto">
          <a:xfrm>
            <a:off x="111125" y="6319838"/>
            <a:ext cx="8880475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ใช้เวลารวมทั้งสิ้น ประมาณ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 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จึงจะยืนยันได้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ชัดเจน</a:t>
            </a:r>
            <a:r>
              <a:rPr lang="th-TH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แน่นอน</a:t>
            </a:r>
            <a:endParaRPr lang="th-TH" sz="24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1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02" grpId="0" animBg="1"/>
      <p:bldP spid="4915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152400" y="517525"/>
            <a:ext cx="8839200" cy="6340475"/>
            <a:chOff x="96" y="545"/>
            <a:chExt cx="5568" cy="4093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96" y="545"/>
              <a:ext cx="5568" cy="3552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95000"/>
                </a:lnSpc>
                <a:defRPr/>
              </a:pPr>
              <a:r>
                <a:rPr lang="th-TH" sz="72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แนวคิด</a:t>
              </a:r>
              <a:r>
                <a:rPr lang="th-TH" sz="7200" b="1" dirty="0">
                  <a:latin typeface="Tahoma" pitchFamily="34" charset="0"/>
                  <a:cs typeface="Tahoma" pitchFamily="34" charset="0"/>
                </a:rPr>
                <a:t> หลักการ</a:t>
              </a:r>
            </a:p>
            <a:p>
              <a:pPr algn="ctr">
                <a:lnSpc>
                  <a:spcPct val="95000"/>
                </a:lnSpc>
                <a:defRPr/>
              </a:pPr>
              <a:r>
                <a:rPr lang="th-TH" sz="60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และ </a:t>
              </a:r>
              <a:r>
                <a:rPr lang="th-TH" sz="6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วิธีการ</a:t>
              </a:r>
            </a:p>
            <a:p>
              <a:pPr algn="ctr">
                <a:lnSpc>
                  <a:spcPct val="95000"/>
                </a:lnSpc>
                <a:defRPr/>
              </a:pPr>
              <a:r>
                <a:rPr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ในการทำ</a:t>
              </a:r>
              <a:endParaRPr lang="en-US" sz="4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en-US" sz="4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4000" b="1" dirty="0">
                  <a:latin typeface="Tahoma" pitchFamily="34" charset="0"/>
                  <a:cs typeface="Tahoma" pitchFamily="34" charset="0"/>
                </a:rPr>
                <a:t>outine to </a:t>
              </a:r>
              <a:r>
                <a:rPr lang="en-US" sz="4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4000" b="1" dirty="0">
                  <a:latin typeface="Tahoma" pitchFamily="34" charset="0"/>
                  <a:cs typeface="Tahoma" pitchFamily="34" charset="0"/>
                </a:rPr>
                <a:t>esearch</a:t>
              </a:r>
              <a:r>
                <a:rPr lang="th-TH" sz="4000" b="1" dirty="0"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4000" b="1" dirty="0">
                  <a:latin typeface="Tahoma" pitchFamily="34" charset="0"/>
                  <a:cs typeface="Tahoma" pitchFamily="34" charset="0"/>
                </a:rPr>
                <a:t>(</a:t>
              </a:r>
              <a:r>
                <a:rPr lang="en-US" sz="4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4000" b="1" dirty="0"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4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4000" b="1" dirty="0">
                  <a:latin typeface="Tahoma" pitchFamily="34" charset="0"/>
                  <a:cs typeface="Tahoma" pitchFamily="34" charset="0"/>
                </a:rPr>
                <a:t>)</a:t>
              </a:r>
              <a:endParaRPr lang="th-TH" sz="4000" b="1" dirty="0"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48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อย่างมีความสุข </a:t>
              </a:r>
              <a:r>
                <a:rPr lang="en-US" sz="44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(Happy)</a:t>
              </a:r>
              <a:endParaRPr lang="en-US" sz="4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4000" b="1" dirty="0">
                  <a:latin typeface="Tahoma" pitchFamily="34" charset="0"/>
                  <a:cs typeface="Tahoma" pitchFamily="34" charset="0"/>
                </a:rPr>
                <a:t>และ </a:t>
              </a:r>
              <a:r>
                <a:rPr lang="th-TH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มีผลผลิต </a:t>
              </a:r>
              <a:r>
                <a:rPr lang="en-US" sz="40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(Productivity)</a:t>
              </a:r>
              <a:r>
                <a:rPr lang="en-US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th-TH" sz="48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ที่ดี</a:t>
              </a:r>
              <a:endParaRPr lang="th-TH" sz="40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4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อย่างยั่งยืน</a:t>
              </a:r>
              <a:endParaRPr lang="en-US" sz="4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4135"/>
              <a:ext cx="1408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54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54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152400" y="301625"/>
            <a:ext cx="8839200" cy="6273800"/>
            <a:chOff x="96" y="190"/>
            <a:chExt cx="5568" cy="3952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190"/>
              <a:ext cx="5069" cy="1981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sz="8800" b="1" dirty="0">
                  <a:solidFill>
                    <a:srgbClr val="0000FF"/>
                  </a:solidFill>
                  <a:cs typeface="Tahoma" pitchFamily="34" charset="0"/>
                </a:rPr>
                <a:t>Concept </a:t>
              </a:r>
              <a:r>
                <a:rPr lang="th-TH" sz="8800" b="1" dirty="0">
                  <a:solidFill>
                    <a:srgbClr val="0000FF"/>
                  </a:solidFill>
                  <a:cs typeface="Tahoma" pitchFamily="34" charset="0"/>
                </a:rPr>
                <a:t>หลัก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th-TH" sz="8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และ </a:t>
              </a:r>
              <a:r>
                <a:rPr lang="th-TH" sz="8000" b="1" dirty="0">
                  <a:latin typeface="Tahoma" pitchFamily="34" charset="0"/>
                  <a:cs typeface="Tahoma" pitchFamily="34" charset="0"/>
                </a:rPr>
                <a:t>เป้าหมาย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th-TH" sz="80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ของ </a:t>
              </a:r>
              <a:r>
                <a:rPr lang="en-US" sz="66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6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66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endParaRPr lang="en-US" sz="6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29" name="Rectangle 5"/>
            <p:cNvSpPr>
              <a:spLocks noChangeArrowheads="1"/>
            </p:cNvSpPr>
            <p:nvPr/>
          </p:nvSpPr>
          <p:spPr bwMode="auto">
            <a:xfrm>
              <a:off x="96" y="2688"/>
              <a:ext cx="5568" cy="1454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en-US" sz="72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CI</a:t>
              </a:r>
              <a:endPara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0" hangingPunct="0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th-TH" sz="44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44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(</a:t>
              </a:r>
              <a:r>
                <a:rPr lang="en-US" sz="4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C</a:t>
              </a:r>
              <a:r>
                <a:rPr lang="en-US" sz="44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ontinuous </a:t>
              </a:r>
              <a:r>
                <a:rPr lang="en-US" sz="4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I</a:t>
              </a:r>
              <a:r>
                <a:rPr lang="en-US" sz="44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mprovement)</a:t>
              </a:r>
            </a:p>
            <a:p>
              <a:pPr algn="ctr" eaLnBrk="0" hangingPunct="0">
                <a:lnSpc>
                  <a:spcPct val="90000"/>
                </a:lnSpc>
                <a:spcBef>
                  <a:spcPts val="0"/>
                </a:spcBef>
                <a:defRPr/>
              </a:pPr>
              <a:r>
                <a:rPr lang="th-TH" sz="44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ในงาน “</a:t>
              </a:r>
              <a:r>
                <a:rPr lang="th-TH" sz="4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ทุกงาน</a:t>
              </a:r>
              <a:r>
                <a:rPr lang="th-TH" sz="44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” ที่พวกเราทำ</a:t>
              </a:r>
              <a:endParaRPr lang="en-US" sz="44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0" name="Rectangle 6"/>
            <p:cNvSpPr>
              <a:spLocks noChangeArrowheads="1"/>
            </p:cNvSpPr>
            <p:nvPr/>
          </p:nvSpPr>
          <p:spPr bwMode="auto">
            <a:xfrm>
              <a:off x="2572" y="2112"/>
              <a:ext cx="692" cy="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90000"/>
                </a:lnSpc>
                <a:defRPr/>
              </a:pPr>
              <a:r>
                <a:rPr lang="th-TH" sz="5400" b="1" u="sng" dirty="0">
                  <a:solidFill>
                    <a:srgbClr val="CC3300"/>
                  </a:solidFill>
                  <a:latin typeface="Tahoma" pitchFamily="34" charset="0"/>
                  <a:cs typeface="Tahoma" pitchFamily="34" charset="0"/>
                </a:rPr>
                <a:t>คือ</a:t>
              </a: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10" name="Text Box 2"/>
          <p:cNvSpPr txBox="1">
            <a:spLocks noChangeArrowheads="1"/>
          </p:cNvSpPr>
          <p:nvPr/>
        </p:nvSpPr>
        <p:spPr bwMode="auto">
          <a:xfrm>
            <a:off x="803275" y="760413"/>
            <a:ext cx="7669213" cy="487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th-TH" sz="11900" b="1" u="sng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defRPr/>
            </a:pPr>
            <a:r>
              <a:rPr lang="th-TH" sz="9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ทำวิจัยมาแล้ว</a:t>
            </a:r>
          </a:p>
          <a:p>
            <a:pPr algn="ctr" eaLnBrk="0" hangingPunct="0">
              <a:defRPr/>
            </a:pPr>
            <a:r>
              <a:rPr lang="th-TH" sz="96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กี่เรื่อง?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2" name="Text Box 2"/>
          <p:cNvSpPr txBox="1">
            <a:spLocks noChangeArrowheads="1"/>
          </p:cNvSpPr>
          <p:nvPr/>
        </p:nvSpPr>
        <p:spPr bwMode="auto">
          <a:xfrm>
            <a:off x="944563" y="142875"/>
            <a:ext cx="7186612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5000"/>
              </a:lnSpc>
              <a:defRPr/>
            </a:pPr>
            <a:r>
              <a:rPr lang="en-US" sz="7200" b="1" u="sng" dirty="0">
                <a:solidFill>
                  <a:srgbClr val="FF0000"/>
                </a:solidFill>
                <a:cs typeface="Tahoma" pitchFamily="34" charset="0"/>
              </a:rPr>
              <a:t>C</a:t>
            </a:r>
            <a:r>
              <a:rPr lang="en-US" sz="7200" b="1" u="sng" dirty="0">
                <a:solidFill>
                  <a:srgbClr val="0000FF"/>
                </a:solidFill>
                <a:cs typeface="Tahoma" pitchFamily="34" charset="0"/>
              </a:rPr>
              <a:t>1.</a:t>
            </a:r>
            <a:r>
              <a:rPr lang="th-TH" sz="72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  <a:endParaRPr lang="en-US" sz="7200" b="1" u="sng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 “ทำ” วิจัย</a:t>
            </a: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ในงานที่พวกเรา “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”</a:t>
            </a:r>
            <a:endParaRPr lang="en-US" sz="4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ตั้งแต่วันแรก</a:t>
            </a: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ที่พวกเราเข้าทำงาน</a:t>
            </a: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4400" b="1" u="sng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ยังคงทำอยู่</a:t>
            </a:r>
          </a:p>
          <a:p>
            <a:pPr algn="ctr" eaLnBrk="0" hangingPunct="0">
              <a:lnSpc>
                <a:spcPct val="95000"/>
              </a:lnSpc>
              <a:defRPr/>
            </a:pPr>
            <a:r>
              <a:rPr lang="th-TH" sz="4400" b="1" u="sng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4800" b="1" dirty="0">
                <a:latin typeface="Tahoma" pitchFamily="34" charset="0"/>
                <a:cs typeface="Tahoma" pitchFamily="34" charset="0"/>
              </a:rPr>
              <a:t>ตั้งใจที่จะทำต่อไป</a:t>
            </a: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</a:t>
            </a:r>
            <a:endParaRPr lang="th-TH" sz="4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3251" name="Rectangle 2"/>
          <p:cNvSpPr>
            <a:spLocks noChangeArrowheads="1"/>
          </p:cNvSpPr>
          <p:nvPr/>
        </p:nvSpPr>
        <p:spPr bwMode="auto">
          <a:xfrm>
            <a:off x="381000" y="5486400"/>
            <a:ext cx="8551863" cy="12620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ทำ 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อยู่ทุกวัน 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ตลอดเวลา</a:t>
            </a:r>
          </a:p>
          <a:p>
            <a:pPr algn="ctr"/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เนื่องจาก </a:t>
            </a:r>
            <a:r>
              <a:rPr lang="th-TH" sz="3600" b="1">
                <a:latin typeface="Tahoma" pitchFamily="34" charset="0"/>
                <a:cs typeface="Tahoma" pitchFamily="34" charset="0"/>
              </a:rPr>
              <a:t>ใช้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Brain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ในการทำงาน</a:t>
            </a:r>
            <a:endParaRPr lang="th-TH" sz="36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2" name="Text Box 2"/>
          <p:cNvSpPr txBox="1">
            <a:spLocks noChangeArrowheads="1"/>
          </p:cNvSpPr>
          <p:nvPr/>
        </p:nvSpPr>
        <p:spPr bwMode="auto">
          <a:xfrm>
            <a:off x="157163" y="292100"/>
            <a:ext cx="8659812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6600" b="1" u="sng" dirty="0">
                <a:solidFill>
                  <a:srgbClr val="FF0000"/>
                </a:solidFill>
                <a:cs typeface="Tahoma" pitchFamily="34" charset="0"/>
              </a:rPr>
              <a:t>C</a:t>
            </a:r>
            <a:r>
              <a:rPr lang="en-US" sz="6600" b="1" u="sng" dirty="0">
                <a:solidFill>
                  <a:srgbClr val="0000FF"/>
                </a:solidFill>
                <a:cs typeface="Tahoma" pitchFamily="34" charset="0"/>
              </a:rPr>
              <a:t>2.</a:t>
            </a:r>
            <a:r>
              <a:rPr lang="th-TH" sz="6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งานทุกงาน</a:t>
            </a:r>
          </a:p>
          <a:p>
            <a:pPr algn="ctr" eaLnBrk="0" hangingPunct="0">
              <a:defRPr/>
            </a:pPr>
            <a:r>
              <a:rPr lang="th-TH" sz="4000" b="1" dirty="0">
                <a:latin typeface="Tahoma" pitchFamily="34" charset="0"/>
                <a:cs typeface="Tahoma" pitchFamily="34" charset="0"/>
              </a:rPr>
              <a:t>ที่พวกเรา“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4000" b="1" dirty="0">
                <a:latin typeface="Tahoma" pitchFamily="34" charset="0"/>
                <a:cs typeface="Tahoma" pitchFamily="34" charset="0"/>
              </a:rPr>
              <a:t>” อยู่ในปัจจุบัน</a:t>
            </a:r>
            <a:endParaRPr lang="en-US" sz="40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ได้รับการ “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 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en-US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”</a:t>
            </a:r>
            <a:endParaRPr lang="th-TH" sz="4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4000" b="1" dirty="0">
                <a:latin typeface="Tahoma" pitchFamily="34" charset="0"/>
                <a:cs typeface="Tahoma" pitchFamily="34" charset="0"/>
              </a:rPr>
              <a:t>โดย</a:t>
            </a: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latin typeface="Tahoma" pitchFamily="34" charset="0"/>
                <a:cs typeface="Tahoma" pitchFamily="34" charset="0"/>
              </a:rPr>
              <a:t>ที่ได้ทำงานนี้</a:t>
            </a: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มาตั้งแต่วันแรก </a:t>
            </a: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ที่งานนี้เกิดขึ้น</a:t>
            </a:r>
            <a:endParaRPr lang="th-TH" sz="4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4000" b="1" dirty="0">
                <a:latin typeface="Tahoma" pitchFamily="34" charset="0"/>
                <a:cs typeface="Tahoma" pitchFamily="34" charset="0"/>
              </a:rPr>
              <a:t>ในหน่วยงาน 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ได้ทำต่อเนื่อง มาจนถึงทุกวันนี้</a:t>
            </a:r>
          </a:p>
          <a:p>
            <a:pPr algn="ctr" eaLnBrk="0" hangingPunct="0">
              <a:defRPr/>
            </a:pPr>
            <a:r>
              <a:rPr lang="th-TH" sz="2800" b="1" u="sng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 dirty="0">
                <a:latin typeface="Tahoma" pitchFamily="34" charset="0"/>
                <a:cs typeface="Tahoma" pitchFamily="34" charset="0"/>
              </a:rPr>
              <a:t> ตั้งใจที่จะทำต่อๆไป </a:t>
            </a:r>
            <a:r>
              <a:rPr lang="th-TH" sz="40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อย่างไม่สิ้นสุด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386" name="Rectangle 2"/>
          <p:cNvSpPr>
            <a:spLocks noChangeArrowheads="1"/>
          </p:cNvSpPr>
          <p:nvPr/>
        </p:nvSpPr>
        <p:spPr bwMode="auto">
          <a:xfrm>
            <a:off x="228600" y="228600"/>
            <a:ext cx="8763000" cy="708025"/>
          </a:xfrm>
          <a:prstGeom prst="rect">
            <a:avLst/>
          </a:prstGeom>
          <a:noFill/>
          <a:ln w="57150" cmpd="thickThin">
            <a:solidFill>
              <a:srgbClr val="9900CC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lIns="92075" tIns="46038" rIns="92075" bIns="46038">
            <a:spAutoFit/>
          </a:bodyPr>
          <a:lstStyle/>
          <a:p>
            <a:pPr algn="ctr" defTabSz="762000" eaLnBrk="0" hangingPunct="0"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“ทำ”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 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อย่างต่อเนื่อง </a:t>
            </a:r>
            <a:r>
              <a:rPr lang="th-TH" sz="32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32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E)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40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40415" name="Rectangle 31"/>
          <p:cNvSpPr>
            <a:spLocks noChangeArrowheads="1"/>
          </p:cNvSpPr>
          <p:nvPr/>
        </p:nvSpPr>
        <p:spPr bwMode="auto">
          <a:xfrm>
            <a:off x="304800" y="5838825"/>
            <a:ext cx="8610600" cy="8667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เป็น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การ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“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”</a:t>
            </a:r>
            <a:r>
              <a:rPr lang="en-US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งาน</a:t>
            </a:r>
          </a:p>
          <a:p>
            <a:pPr algn="ctr">
              <a:lnSpc>
                <a:spcPct val="90000"/>
              </a:lnSpc>
            </a:pP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อย่างครบวงจร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ต่อเนื่อง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ตามแต่ละช่วงเวลา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นำไปสู่การพัฒนา </a:t>
            </a:r>
            <a:r>
              <a:rPr lang="th-TH" sz="1800" b="1">
                <a:latin typeface="Tahoma" pitchFamily="34" charset="0"/>
                <a:cs typeface="Tahoma" pitchFamily="34" charset="0"/>
              </a:rPr>
              <a:t>ที่มั่นคง </a:t>
            </a:r>
            <a:r>
              <a:rPr lang="th-TH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1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ยั่งยืน</a:t>
            </a:r>
          </a:p>
          <a:p>
            <a:pPr algn="ctr">
              <a:lnSpc>
                <a:spcPct val="90000"/>
              </a:lnSpc>
            </a:pP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ontinuous &amp;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ustainable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I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mprovement: </a:t>
            </a:r>
            <a:r>
              <a:rPr lang="en-US" sz="1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CSI</a:t>
            </a:r>
            <a:r>
              <a:rPr lang="en-US" sz="1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14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40399" name="Rectangle 15"/>
          <p:cNvSpPr>
            <a:spLocks noChangeArrowheads="1"/>
          </p:cNvSpPr>
          <p:nvPr/>
        </p:nvSpPr>
        <p:spPr bwMode="auto">
          <a:xfrm>
            <a:off x="1752600" y="1192213"/>
            <a:ext cx="1295400" cy="10033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เริ่มต้น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ดำเนินการ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ทดลอง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1800" b="1" dirty="0">
                <a:latin typeface="Tahoma" pitchFamily="34" charset="0"/>
                <a:cs typeface="Tahoma" pitchFamily="34" charset="0"/>
              </a:rPr>
              <a:t>พัฒนา</a:t>
            </a:r>
          </a:p>
        </p:txBody>
      </p:sp>
      <p:sp>
        <p:nvSpPr>
          <p:cNvPr id="1040414" name="Rectangle 30"/>
          <p:cNvSpPr>
            <a:spLocks noChangeArrowheads="1"/>
          </p:cNvSpPr>
          <p:nvPr/>
        </p:nvSpPr>
        <p:spPr bwMode="auto">
          <a:xfrm>
            <a:off x="2209800" y="4926013"/>
            <a:ext cx="665162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=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รูปแบบการดำเนินงาน </a:t>
            </a:r>
            <a:r>
              <a:rPr lang="en-US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(Working Model)</a:t>
            </a:r>
            <a:endParaRPr lang="th-TH" b="1" dirty="0">
              <a:solidFill>
                <a:srgbClr val="FF00FF"/>
              </a:solidFill>
              <a:latin typeface="Times New Roman" pitchFamily="18" charset="0"/>
              <a:cs typeface="Tahoma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= 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ผลการดำเนินงานตามดัชนีชี้วัด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(Working Outputs)</a:t>
            </a:r>
            <a:endParaRPr lang="th-TH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0" name="Rectangle 15"/>
          <p:cNvSpPr>
            <a:spLocks noChangeArrowheads="1"/>
          </p:cNvSpPr>
          <p:nvPr/>
        </p:nvSpPr>
        <p:spPr bwMode="auto">
          <a:xfrm>
            <a:off x="76200" y="1420813"/>
            <a:ext cx="990600" cy="1016000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b="1" dirty="0">
                <a:latin typeface="Tahoma" pitchFamily="34" charset="0"/>
                <a:cs typeface="Tahoma" pitchFamily="34" charset="0"/>
              </a:rPr>
              <a:t>เริ่มต้น</a:t>
            </a:r>
          </a:p>
          <a:p>
            <a:pPr algn="ctr">
              <a:defRPr/>
            </a:pPr>
            <a:r>
              <a:rPr lang="th-TH" b="1" dirty="0">
                <a:latin typeface="Tahoma" pitchFamily="34" charset="0"/>
                <a:cs typeface="Tahoma" pitchFamily="34" charset="0"/>
              </a:rPr>
              <a:t>“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”งาน</a:t>
            </a:r>
          </a:p>
        </p:txBody>
      </p:sp>
      <p:sp>
        <p:nvSpPr>
          <p:cNvPr id="1040406" name="Rectangle 22"/>
          <p:cNvSpPr>
            <a:spLocks noChangeArrowheads="1"/>
          </p:cNvSpPr>
          <p:nvPr/>
        </p:nvSpPr>
        <p:spPr bwMode="auto">
          <a:xfrm>
            <a:off x="1295400" y="2332038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ก่อนทดลอง</a:t>
            </a:r>
            <a:endParaRPr lang="en-US" sz="1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83"/>
          <p:cNvGrpSpPr>
            <a:grpSpLocks/>
          </p:cNvGrpSpPr>
          <p:nvPr/>
        </p:nvGrpSpPr>
        <p:grpSpPr bwMode="auto">
          <a:xfrm>
            <a:off x="2514600" y="2106613"/>
            <a:ext cx="5486400" cy="307975"/>
            <a:chOff x="2514600" y="2057400"/>
            <a:chExt cx="5486400" cy="307777"/>
          </a:xfrm>
        </p:grpSpPr>
        <p:sp>
          <p:nvSpPr>
            <p:cNvPr id="1040407" name="Rectangle 23"/>
            <p:cNvSpPr>
              <a:spLocks noChangeArrowheads="1"/>
            </p:cNvSpPr>
            <p:nvPr/>
          </p:nvSpPr>
          <p:spPr bwMode="auto">
            <a:xfrm>
              <a:off x="4038600" y="2057400"/>
              <a:ext cx="2057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4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หลังทดลอง</a:t>
              </a:r>
              <a:endParaRPr lang="en-US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48" name="Line 10"/>
            <p:cNvSpPr>
              <a:spLocks noChangeShapeType="1"/>
            </p:cNvSpPr>
            <p:nvPr/>
          </p:nvSpPr>
          <p:spPr bwMode="auto">
            <a:xfrm flipH="1">
              <a:off x="2514600" y="2285853"/>
              <a:ext cx="198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49" name="Line 10"/>
            <p:cNvSpPr>
              <a:spLocks noChangeShapeType="1"/>
            </p:cNvSpPr>
            <p:nvPr/>
          </p:nvSpPr>
          <p:spPr bwMode="auto">
            <a:xfrm flipH="1">
              <a:off x="5562600" y="2285853"/>
              <a:ext cx="2438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</p:grpSp>
      <p:grpSp>
        <p:nvGrpSpPr>
          <p:cNvPr id="3" name="Group 84"/>
          <p:cNvGrpSpPr>
            <a:grpSpLocks/>
          </p:cNvGrpSpPr>
          <p:nvPr/>
        </p:nvGrpSpPr>
        <p:grpSpPr bwMode="auto">
          <a:xfrm>
            <a:off x="533400" y="2368550"/>
            <a:ext cx="8458200" cy="957263"/>
            <a:chOff x="533400" y="2319338"/>
            <a:chExt cx="8458200" cy="957262"/>
          </a:xfrm>
        </p:grpSpPr>
        <p:grpSp>
          <p:nvGrpSpPr>
            <p:cNvPr id="55322" name="Group 4"/>
            <p:cNvGrpSpPr>
              <a:grpSpLocks/>
            </p:cNvGrpSpPr>
            <p:nvPr/>
          </p:nvGrpSpPr>
          <p:grpSpPr bwMode="auto">
            <a:xfrm>
              <a:off x="533400" y="2386012"/>
              <a:ext cx="8458200" cy="585788"/>
              <a:chOff x="480" y="1968"/>
              <a:chExt cx="5328" cy="369"/>
            </a:xfrm>
          </p:grpSpPr>
          <p:sp>
            <p:nvSpPr>
              <p:cNvPr id="1040389" name="Line 5"/>
              <p:cNvSpPr>
                <a:spLocks noChangeShapeType="1"/>
              </p:cNvSpPr>
              <p:nvPr/>
            </p:nvSpPr>
            <p:spPr bwMode="auto">
              <a:xfrm flipV="1">
                <a:off x="480" y="2145"/>
                <a:ext cx="4800" cy="15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 type="oval" w="med" len="med"/>
                <a:tailEnd type="stealth" w="med" len="lg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040390" name="Rectangle 6"/>
              <p:cNvSpPr>
                <a:spLocks noChangeArrowheads="1"/>
              </p:cNvSpPr>
              <p:nvPr/>
            </p:nvSpPr>
            <p:spPr bwMode="auto">
              <a:xfrm>
                <a:off x="5280" y="1968"/>
                <a:ext cx="528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spcBef>
                    <a:spcPct val="50000"/>
                  </a:spcBef>
                  <a:defRPr/>
                </a:pPr>
                <a:r>
                  <a:rPr lang="th-TH" sz="3200" b="1" dirty="0">
                    <a:latin typeface="Times New Roman" pitchFamily="18" charset="0"/>
                    <a:cs typeface="CordiaUPC" pitchFamily="34" charset="-34"/>
                  </a:rPr>
                  <a:t>เวลา</a:t>
                </a:r>
                <a:endParaRPr lang="en-US" sz="3200" b="1" dirty="0">
                  <a:latin typeface="Times New Roman" pitchFamily="18" charset="0"/>
                  <a:cs typeface="CordiaUPC" pitchFamily="34" charset="-34"/>
                </a:endParaRPr>
              </a:p>
            </p:txBody>
          </p:sp>
        </p:grpSp>
        <p:sp>
          <p:nvSpPr>
            <p:cNvPr id="1040403" name="Line 19"/>
            <p:cNvSpPr>
              <a:spLocks noChangeShapeType="1"/>
            </p:cNvSpPr>
            <p:nvPr/>
          </p:nvSpPr>
          <p:spPr bwMode="auto">
            <a:xfrm>
              <a:off x="1295400" y="2319338"/>
              <a:ext cx="0" cy="544512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55324" name="Line 20"/>
            <p:cNvSpPr>
              <a:spLocks noChangeShapeType="1"/>
            </p:cNvSpPr>
            <p:nvPr/>
          </p:nvSpPr>
          <p:spPr bwMode="auto">
            <a:xfrm>
              <a:off x="2438400" y="2351085"/>
              <a:ext cx="0" cy="69691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55325" name="Group 50"/>
            <p:cNvGrpSpPr>
              <a:grpSpLocks/>
            </p:cNvGrpSpPr>
            <p:nvPr/>
          </p:nvGrpSpPr>
          <p:grpSpPr bwMode="auto">
            <a:xfrm>
              <a:off x="1295400" y="2838915"/>
              <a:ext cx="1143000" cy="437685"/>
              <a:chOff x="1447800" y="2703513"/>
              <a:chExt cx="1143000" cy="437685"/>
            </a:xfrm>
          </p:grpSpPr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33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34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55326" name="Line 20"/>
            <p:cNvSpPr>
              <a:spLocks noChangeShapeType="1"/>
            </p:cNvSpPr>
            <p:nvPr/>
          </p:nvSpPr>
          <p:spPr bwMode="auto">
            <a:xfrm>
              <a:off x="45720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pSp>
          <p:nvGrpSpPr>
            <p:cNvPr id="55327" name="Group 51"/>
            <p:cNvGrpSpPr>
              <a:grpSpLocks/>
            </p:cNvGrpSpPr>
            <p:nvPr/>
          </p:nvGrpSpPr>
          <p:grpSpPr bwMode="auto">
            <a:xfrm>
              <a:off x="2438400" y="2838915"/>
              <a:ext cx="1143000" cy="437685"/>
              <a:chOff x="1447800" y="2703513"/>
              <a:chExt cx="1143000" cy="437685"/>
            </a:xfrm>
          </p:grpSpPr>
          <p:sp>
            <p:nvSpPr>
              <p:cNvPr id="53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54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5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55328" name="Group 55"/>
            <p:cNvGrpSpPr>
              <a:grpSpLocks/>
            </p:cNvGrpSpPr>
            <p:nvPr/>
          </p:nvGrpSpPr>
          <p:grpSpPr bwMode="auto">
            <a:xfrm>
              <a:off x="3505200" y="2838915"/>
              <a:ext cx="1143000" cy="437685"/>
              <a:chOff x="1447800" y="2703513"/>
              <a:chExt cx="1143000" cy="437685"/>
            </a:xfrm>
          </p:grpSpPr>
          <p:sp>
            <p:nvSpPr>
              <p:cNvPr id="57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58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59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55329" name="Group 59"/>
            <p:cNvGrpSpPr>
              <a:grpSpLocks/>
            </p:cNvGrpSpPr>
            <p:nvPr/>
          </p:nvGrpSpPr>
          <p:grpSpPr bwMode="auto">
            <a:xfrm>
              <a:off x="4572000" y="2838915"/>
              <a:ext cx="1143000" cy="437685"/>
              <a:chOff x="1447800" y="2703513"/>
              <a:chExt cx="1143000" cy="437685"/>
            </a:xfrm>
          </p:grpSpPr>
          <p:sp>
            <p:nvSpPr>
              <p:cNvPr id="61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62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3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55330" name="Group 63"/>
            <p:cNvGrpSpPr>
              <a:grpSpLocks/>
            </p:cNvGrpSpPr>
            <p:nvPr/>
          </p:nvGrpSpPr>
          <p:grpSpPr bwMode="auto">
            <a:xfrm>
              <a:off x="5638800" y="2838915"/>
              <a:ext cx="1143000" cy="437685"/>
              <a:chOff x="1447800" y="2703513"/>
              <a:chExt cx="1143000" cy="437685"/>
            </a:xfrm>
          </p:grpSpPr>
          <p:sp>
            <p:nvSpPr>
              <p:cNvPr id="65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FF0000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66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67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55331" name="Group 67"/>
            <p:cNvGrpSpPr>
              <a:grpSpLocks/>
            </p:cNvGrpSpPr>
            <p:nvPr/>
          </p:nvGrpSpPr>
          <p:grpSpPr bwMode="auto">
            <a:xfrm>
              <a:off x="6705600" y="2838915"/>
              <a:ext cx="1143000" cy="437685"/>
              <a:chOff x="1447800" y="2703513"/>
              <a:chExt cx="1143000" cy="437685"/>
            </a:xfrm>
          </p:grpSpPr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1447800" y="2703048"/>
                <a:ext cx="1143000" cy="438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lIns="92075" tIns="46038" rIns="92075" bIns="46038">
                <a:spAutoFit/>
              </a:bodyPr>
              <a:lstStyle/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th-TH" sz="1400" b="1" dirty="0">
                    <a:solidFill>
                      <a:schemeClr val="tx2"/>
                    </a:solidFill>
                    <a:latin typeface="Tahoma" pitchFamily="34" charset="0"/>
                    <a:cs typeface="Tahoma" pitchFamily="34" charset="0"/>
                  </a:rPr>
                  <a:t>ระยะ </a:t>
                </a:r>
              </a:p>
              <a:p>
                <a:pPr algn="ctr" defTabSz="762000" eaLnBrk="0" hangingPunct="0"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1 </a:t>
                </a:r>
                <a:r>
                  <a:rPr lang="th-TH" sz="1400" b="1" dirty="0">
                    <a:solidFill>
                      <a:srgbClr val="0000FF"/>
                    </a:solidFill>
                    <a:latin typeface="Tahoma" pitchFamily="34" charset="0"/>
                    <a:cs typeface="Tahoma" pitchFamily="34" charset="0"/>
                  </a:rPr>
                  <a:t>ช่วงเวลา</a:t>
                </a:r>
              </a:p>
            </p:txBody>
          </p:sp>
          <p:sp>
            <p:nvSpPr>
              <p:cNvPr id="70" name="Line 9"/>
              <p:cNvSpPr>
                <a:spLocks noChangeShapeType="1"/>
              </p:cNvSpPr>
              <p:nvPr/>
            </p:nvSpPr>
            <p:spPr bwMode="auto">
              <a:xfrm>
                <a:off x="22098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71" name="Line 10"/>
              <p:cNvSpPr>
                <a:spLocks noChangeShapeType="1"/>
              </p:cNvSpPr>
              <p:nvPr/>
            </p:nvSpPr>
            <p:spPr bwMode="auto">
              <a:xfrm flipH="1">
                <a:off x="1524000" y="2818935"/>
                <a:ext cx="2286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med"/>
              </a:ln>
              <a:effectLst>
                <a:outerShdw dist="35921" dir="2700000" algn="ctr" rotWithShape="0">
                  <a:srgbClr val="FFFF0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sp>
          <p:nvSpPr>
            <p:cNvPr id="55332" name="Line 20"/>
            <p:cNvSpPr>
              <a:spLocks noChangeShapeType="1"/>
            </p:cNvSpPr>
            <p:nvPr/>
          </p:nvSpPr>
          <p:spPr bwMode="auto">
            <a:xfrm>
              <a:off x="35052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5333" name="Line 20"/>
            <p:cNvSpPr>
              <a:spLocks noChangeShapeType="1"/>
            </p:cNvSpPr>
            <p:nvPr/>
          </p:nvSpPr>
          <p:spPr bwMode="auto">
            <a:xfrm>
              <a:off x="56388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5334" name="Line 20"/>
            <p:cNvSpPr>
              <a:spLocks noChangeShapeType="1"/>
            </p:cNvSpPr>
            <p:nvPr/>
          </p:nvSpPr>
          <p:spPr bwMode="auto">
            <a:xfrm>
              <a:off x="67056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55335" name="Line 20"/>
            <p:cNvSpPr>
              <a:spLocks noChangeShapeType="1"/>
            </p:cNvSpPr>
            <p:nvPr/>
          </p:nvSpPr>
          <p:spPr bwMode="auto">
            <a:xfrm>
              <a:off x="7772400" y="2427287"/>
              <a:ext cx="0" cy="544513"/>
            </a:xfrm>
            <a:prstGeom prst="line">
              <a:avLst/>
            </a:prstGeom>
            <a:noFill/>
            <a:ln w="28575">
              <a:solidFill>
                <a:srgbClr val="9900CC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11" name="Group 81"/>
          <p:cNvGrpSpPr>
            <a:grpSpLocks/>
          </p:cNvGrpSpPr>
          <p:nvPr/>
        </p:nvGrpSpPr>
        <p:grpSpPr bwMode="auto">
          <a:xfrm>
            <a:off x="76200" y="3554413"/>
            <a:ext cx="7543800" cy="757237"/>
            <a:chOff x="76200" y="3505200"/>
            <a:chExt cx="7543800" cy="757773"/>
          </a:xfrm>
        </p:grpSpPr>
        <p:sp>
          <p:nvSpPr>
            <p:cNvPr id="1040397" name="Rectangle 13"/>
            <p:cNvSpPr>
              <a:spLocks noChangeArrowheads="1"/>
            </p:cNvSpPr>
            <p:nvPr/>
          </p:nvSpPr>
          <p:spPr bwMode="auto">
            <a:xfrm>
              <a:off x="5943600" y="3783209"/>
              <a:ext cx="609600" cy="314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5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1040398" name="Rectangle 14"/>
            <p:cNvSpPr>
              <a:spLocks noChangeArrowheads="1"/>
            </p:cNvSpPr>
            <p:nvPr/>
          </p:nvSpPr>
          <p:spPr bwMode="auto">
            <a:xfrm>
              <a:off x="76200" y="3505200"/>
              <a:ext cx="1600200" cy="75777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A50021"/>
                  </a:solidFill>
                  <a:latin typeface="Tahoma" pitchFamily="34" charset="0"/>
                  <a:cs typeface="Tahoma" pitchFamily="34" charset="0"/>
                </a:rPr>
                <a:t>สิ่งที่ใช้</a:t>
              </a:r>
            </a:p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A50021"/>
                  </a:solidFill>
                  <a:latin typeface="Tahoma" pitchFamily="34" charset="0"/>
                  <a:cs typeface="Tahoma" pitchFamily="34" charset="0"/>
                </a:rPr>
                <a:t>ในการทดลอง</a:t>
              </a:r>
            </a:p>
            <a:p>
              <a:pPr algn="ctr" defTabSz="762000" eaLnBrk="0" hangingPunct="0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th-TH" sz="18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/</a:t>
              </a:r>
              <a:r>
                <a:rPr lang="th-TH" sz="1800" b="1" dirty="0">
                  <a:latin typeface="Tahoma" pitchFamily="34" charset="0"/>
                  <a:cs typeface="Tahoma" pitchFamily="34" charset="0"/>
                </a:rPr>
                <a:t>พัฒนา</a:t>
              </a:r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1676400" y="3810216"/>
              <a:ext cx="609600" cy="332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1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2743200" y="3810216"/>
              <a:ext cx="609600" cy="314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2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3733800" y="3783209"/>
              <a:ext cx="609600" cy="332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chemeClr val="accent2"/>
                  </a:solidFill>
                  <a:latin typeface="Times New Roman" pitchFamily="18" charset="0"/>
                  <a:cs typeface="CordiaUPC" pitchFamily="34" charset="-34"/>
                </a:rPr>
                <a:t>3</a:t>
              </a:r>
              <a:endParaRPr lang="en-US" sz="2400" b="1" dirty="0">
                <a:solidFill>
                  <a:schemeClr val="accent2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77" name="Rectangle 13"/>
            <p:cNvSpPr>
              <a:spLocks noChangeArrowheads="1"/>
            </p:cNvSpPr>
            <p:nvPr/>
          </p:nvSpPr>
          <p:spPr bwMode="auto">
            <a:xfrm>
              <a:off x="4800600" y="3810216"/>
              <a:ext cx="609600" cy="33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4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78" name="Rectangle 13"/>
            <p:cNvSpPr>
              <a:spLocks noChangeArrowheads="1"/>
            </p:cNvSpPr>
            <p:nvPr/>
          </p:nvSpPr>
          <p:spPr bwMode="auto">
            <a:xfrm>
              <a:off x="7010400" y="3810216"/>
              <a:ext cx="609600" cy="330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X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6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</p:grpSp>
      <p:grpSp>
        <p:nvGrpSpPr>
          <p:cNvPr id="12" name="Group 82"/>
          <p:cNvGrpSpPr>
            <a:grpSpLocks/>
          </p:cNvGrpSpPr>
          <p:nvPr/>
        </p:nvGrpSpPr>
        <p:grpSpPr bwMode="auto">
          <a:xfrm>
            <a:off x="152400" y="4389438"/>
            <a:ext cx="7467600" cy="536575"/>
            <a:chOff x="152400" y="4340680"/>
            <a:chExt cx="7467600" cy="536552"/>
          </a:xfrm>
        </p:grpSpPr>
        <p:sp>
          <p:nvSpPr>
            <p:cNvPr id="1040395" name="Rectangle 11"/>
            <p:cNvSpPr>
              <a:spLocks noChangeArrowheads="1"/>
            </p:cNvSpPr>
            <p:nvPr/>
          </p:nvSpPr>
          <p:spPr bwMode="auto">
            <a:xfrm>
              <a:off x="1676400" y="4518472"/>
              <a:ext cx="609600" cy="331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1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2743200" y="4545458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2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3733800" y="4545458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3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>
              <a:off x="5943600" y="4545458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latin typeface="Times New Roman" pitchFamily="18" charset="0"/>
                  <a:cs typeface="CordiaUPC" pitchFamily="34" charset="-34"/>
                </a:rPr>
                <a:t>5</a:t>
              </a:r>
              <a:endParaRPr lang="en-US" sz="2400" b="1" dirty="0"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55312" name="Rectangle 14"/>
            <p:cNvSpPr>
              <a:spLocks noChangeArrowheads="1"/>
            </p:cNvSpPr>
            <p:nvPr/>
          </p:nvSpPr>
          <p:spPr bwMode="auto">
            <a:xfrm>
              <a:off x="152400" y="4340680"/>
              <a:ext cx="1524000" cy="536552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80000"/>
                </a:lnSpc>
              </a:pPr>
              <a:r>
                <a:rPr lang="th-TH" sz="1800" b="1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ผลการ</a:t>
              </a:r>
            </a:p>
            <a:p>
              <a:pPr algn="ctr" defTabSz="762000" eaLnBrk="0" hangingPunct="0">
                <a:lnSpc>
                  <a:spcPct val="80000"/>
                </a:lnSpc>
              </a:pPr>
              <a:r>
                <a:rPr lang="th-TH" sz="1800" b="1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ดำเนินงาน</a:t>
              </a:r>
              <a:endParaRPr lang="en-US" sz="1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9" name="Rectangle 11"/>
            <p:cNvSpPr>
              <a:spLocks noChangeArrowheads="1"/>
            </p:cNvSpPr>
            <p:nvPr/>
          </p:nvSpPr>
          <p:spPr bwMode="auto">
            <a:xfrm>
              <a:off x="4800600" y="4545458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4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  <p:sp>
          <p:nvSpPr>
            <p:cNvPr id="80" name="Rectangle 11"/>
            <p:cNvSpPr>
              <a:spLocks noChangeArrowheads="1"/>
            </p:cNvSpPr>
            <p:nvPr/>
          </p:nvSpPr>
          <p:spPr bwMode="auto">
            <a:xfrm>
              <a:off x="7010400" y="4545458"/>
              <a:ext cx="609600" cy="33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60000"/>
                </a:lnSpc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O</a:t>
              </a:r>
              <a:r>
                <a:rPr lang="en-US" sz="1600" b="1" dirty="0">
                  <a:solidFill>
                    <a:srgbClr val="FF00FF"/>
                  </a:solidFill>
                  <a:latin typeface="Times New Roman" pitchFamily="18" charset="0"/>
                  <a:cs typeface="CordiaUPC" pitchFamily="34" charset="-34"/>
                </a:rPr>
                <a:t>6</a:t>
              </a:r>
              <a:endParaRPr lang="en-US" sz="2400" b="1" dirty="0">
                <a:solidFill>
                  <a:srgbClr val="FF00FF"/>
                </a:solidFill>
                <a:latin typeface="Times New Roman" pitchFamily="18" charset="0"/>
                <a:cs typeface="CordiaUPC" pitchFamily="34" charset="-34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0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0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0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0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040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0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0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0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40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415" grpId="0" animBg="1"/>
      <p:bldP spid="1040399" grpId="0" animBg="1"/>
      <p:bldP spid="1040414" grpId="0"/>
      <p:bldP spid="50" grpId="0" animBg="1"/>
      <p:bldP spid="10404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23" name="Rectangle 3"/>
          <p:cNvSpPr>
            <a:spLocks noChangeArrowheads="1"/>
          </p:cNvSpPr>
          <p:nvPr/>
        </p:nvSpPr>
        <p:spPr bwMode="auto">
          <a:xfrm>
            <a:off x="252413" y="177800"/>
            <a:ext cx="8586787" cy="1938338"/>
          </a:xfrm>
          <a:prstGeom prst="rect">
            <a:avLst/>
          </a:prstGeom>
          <a:noFill/>
          <a:ln w="57150" cmpd="thickThin">
            <a:solidFill>
              <a:srgbClr val="FF0000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endParaRPr lang="th-TH" sz="800" b="1" dirty="0">
              <a:solidFill>
                <a:srgbClr val="FF0000"/>
              </a:solidFill>
              <a:latin typeface="Times New Roman" pitchFamily="18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8800" b="1" dirty="0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งานประจำ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5400" b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สู่ </a:t>
            </a: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ผลงานวิชาการ</a:t>
            </a:r>
            <a:endParaRPr lang="en-US" sz="5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49929" name="Rectangle 9"/>
          <p:cNvSpPr>
            <a:spLocks noChangeArrowheads="1"/>
          </p:cNvSpPr>
          <p:nvPr/>
        </p:nvSpPr>
        <p:spPr bwMode="auto">
          <a:xfrm>
            <a:off x="228600" y="4648200"/>
            <a:ext cx="4273550" cy="79851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5400" b="1" dirty="0">
                <a:latin typeface="Times New Roman" pitchFamily="18" charset="0"/>
              </a:rPr>
              <a:t>A = Academic</a:t>
            </a:r>
            <a:endParaRPr lang="th-TH" sz="5400" b="1" dirty="0">
              <a:latin typeface="Times New Roman" pitchFamily="18" charset="0"/>
            </a:endParaRPr>
          </a:p>
        </p:txBody>
      </p:sp>
      <p:sp>
        <p:nvSpPr>
          <p:cNvPr id="849930" name="Rectangle 10"/>
          <p:cNvSpPr>
            <a:spLocks noChangeArrowheads="1"/>
          </p:cNvSpPr>
          <p:nvPr/>
        </p:nvSpPr>
        <p:spPr bwMode="auto">
          <a:xfrm>
            <a:off x="2209800" y="5334000"/>
            <a:ext cx="4117975" cy="831850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5400" b="1">
                <a:solidFill>
                  <a:srgbClr val="FF0000"/>
                </a:solidFill>
                <a:latin typeface="Times New Roman" pitchFamily="18" charset="0"/>
              </a:rPr>
              <a:t>R = Research</a:t>
            </a:r>
            <a:endParaRPr lang="th-TH" sz="54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849931" name="Rectangle 11"/>
          <p:cNvSpPr>
            <a:spLocks noChangeArrowheads="1"/>
          </p:cNvSpPr>
          <p:nvPr/>
        </p:nvSpPr>
        <p:spPr bwMode="auto">
          <a:xfrm>
            <a:off x="1752600" y="3505200"/>
            <a:ext cx="5867400" cy="1016000"/>
          </a:xfrm>
          <a:prstGeom prst="rect">
            <a:avLst/>
          </a:prstGeom>
          <a:noFill/>
          <a:ln w="57150" cmpd="thinThick">
            <a:solidFill>
              <a:srgbClr val="003300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en-US" sz="6000" b="1" dirty="0">
                <a:solidFill>
                  <a:srgbClr val="0000FF"/>
                </a:solidFill>
                <a:latin typeface="Times New Roman" pitchFamily="18" charset="0"/>
              </a:rPr>
              <a:t>2 </a:t>
            </a:r>
            <a:r>
              <a:rPr lang="en-US" sz="6000" b="1" dirty="0">
                <a:latin typeface="Times New Roman" pitchFamily="18" charset="0"/>
              </a:rPr>
              <a:t>=</a:t>
            </a:r>
            <a:r>
              <a:rPr lang="en-US" sz="6000" b="1" dirty="0">
                <a:solidFill>
                  <a:srgbClr val="009900"/>
                </a:solidFill>
                <a:latin typeface="Times New Roman" pitchFamily="18" charset="0"/>
              </a:rPr>
              <a:t>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</a:rPr>
              <a:t>R</a:t>
            </a:r>
            <a:r>
              <a:rPr lang="en-US" sz="6000" b="1" dirty="0">
                <a:solidFill>
                  <a:srgbClr val="CC00CC"/>
                </a:solidFill>
                <a:latin typeface="Times New Roman" pitchFamily="18" charset="0"/>
              </a:rPr>
              <a:t>outine</a:t>
            </a:r>
            <a:r>
              <a:rPr lang="en-US" sz="6000" b="1" dirty="0">
                <a:solidFill>
                  <a:srgbClr val="0000FF"/>
                </a:solidFill>
                <a:latin typeface="Times New Roman" pitchFamily="18" charset="0"/>
              </a:rPr>
              <a:t> to</a:t>
            </a:r>
            <a:endParaRPr lang="th-TH" sz="6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849932" name="Rectangle 12"/>
          <p:cNvSpPr>
            <a:spLocks noChangeArrowheads="1"/>
          </p:cNvSpPr>
          <p:nvPr/>
        </p:nvSpPr>
        <p:spPr bwMode="auto">
          <a:xfrm>
            <a:off x="903288" y="2362200"/>
            <a:ext cx="7469187" cy="896938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66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b="1" dirty="0">
                <a:latin typeface="Times New Roman" pitchFamily="18" charset="0"/>
                <a:cs typeface="Times New Roman" pitchFamily="18" charset="0"/>
              </a:rPr>
              <a:t>A &amp; 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sz="6600" b="1" dirty="0"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6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6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th-TH" sz="6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9933" name="Rectangle 13"/>
          <p:cNvSpPr>
            <a:spLocks noChangeArrowheads="1"/>
          </p:cNvSpPr>
          <p:nvPr/>
        </p:nvSpPr>
        <p:spPr bwMode="auto">
          <a:xfrm>
            <a:off x="4530725" y="6032500"/>
            <a:ext cx="4503738" cy="79851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5400" b="1" dirty="0">
                <a:solidFill>
                  <a:srgbClr val="006600"/>
                </a:solidFill>
                <a:latin typeface="Times New Roman" pitchFamily="18" charset="0"/>
              </a:rPr>
              <a:t>E = Excellence</a:t>
            </a:r>
            <a:endParaRPr lang="th-TH" sz="5400" b="1" dirty="0">
              <a:solidFill>
                <a:srgbClr val="0066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4" name="Text Box 2"/>
          <p:cNvSpPr txBox="1">
            <a:spLocks noChangeArrowheads="1"/>
          </p:cNvSpPr>
          <p:nvPr/>
        </p:nvSpPr>
        <p:spPr bwMode="auto">
          <a:xfrm>
            <a:off x="668338" y="152400"/>
            <a:ext cx="7950200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8800" b="1" u="sng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ในแต่ละครั้ง</a:t>
            </a:r>
            <a:endParaRPr lang="th-TH" sz="7200" b="1" u="sng" dirty="0">
              <a:solidFill>
                <a:srgbClr val="00FF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latin typeface="Tahoma" pitchFamily="34" charset="0"/>
                <a:cs typeface="Tahoma" pitchFamily="34" charset="0"/>
              </a:rPr>
              <a:t>ที่พวกเรา</a:t>
            </a: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ตั้งใจ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6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งาน อย่างมีคุณภาพ</a:t>
            </a:r>
          </a:p>
        </p:txBody>
      </p:sp>
      <p:sp>
        <p:nvSpPr>
          <p:cNvPr id="1093635" name="Text Box 3"/>
          <p:cNvSpPr txBox="1">
            <a:spLocks noChangeArrowheads="1"/>
          </p:cNvSpPr>
          <p:nvPr/>
        </p:nvSpPr>
        <p:spPr bwMode="auto">
          <a:xfrm>
            <a:off x="1679575" y="3429000"/>
            <a:ext cx="580707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u="sng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ในครั้งนั้น </a:t>
            </a:r>
            <a:endParaRPr lang="en-US" sz="6000" b="1" u="sng" dirty="0">
              <a:solidFill>
                <a:srgbClr val="660066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5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ได้ทำ</a:t>
            </a:r>
            <a:r>
              <a:rPr lang="th-TH" sz="5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วิจัย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5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เสร็จไปแล้ว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en-US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5400" b="1" dirty="0">
                <a:solidFill>
                  <a:srgbClr val="66FF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en-US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! </a:t>
            </a:r>
            <a:r>
              <a:rPr lang="en-US" sz="5400" b="1" dirty="0">
                <a:latin typeface="Tahoma" pitchFamily="34" charset="0"/>
                <a:cs typeface="Tahoma" pitchFamily="34" charset="0"/>
              </a:rPr>
              <a:t>By </a:t>
            </a:r>
            <a:r>
              <a:rPr lang="en-US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Brain</a:t>
            </a:r>
            <a:endParaRPr lang="th-TH" sz="5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63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4" name="Text Box 2"/>
          <p:cNvSpPr txBox="1">
            <a:spLocks noChangeArrowheads="1"/>
          </p:cNvSpPr>
          <p:nvPr/>
        </p:nvSpPr>
        <p:spPr bwMode="auto">
          <a:xfrm>
            <a:off x="2006600" y="152400"/>
            <a:ext cx="52736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600" b="1" u="sng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ในแต่ละปี</a:t>
            </a:r>
            <a:endParaRPr lang="th-TH" sz="5400" b="1" u="sng" dirty="0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พวกเรา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ได้ทำวิจัย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ในงานประจำของเรา</a:t>
            </a:r>
          </a:p>
        </p:txBody>
      </p:sp>
      <p:sp>
        <p:nvSpPr>
          <p:cNvPr id="1093635" name="Text Box 3"/>
          <p:cNvSpPr txBox="1">
            <a:spLocks noChangeArrowheads="1"/>
          </p:cNvSpPr>
          <p:nvPr/>
        </p:nvSpPr>
        <p:spPr bwMode="auto">
          <a:xfrm>
            <a:off x="838200" y="2438400"/>
            <a:ext cx="7478713" cy="1323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000" b="1" u="sng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ไม่น้อยกว่า</a:t>
            </a:r>
            <a:endParaRPr lang="th-TH" sz="4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100</a:t>
            </a:r>
            <a:r>
              <a:rPr lang="en-US" sz="4000" b="1" dirty="0">
                <a:solidFill>
                  <a:srgbClr val="66FF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endParaRPr lang="th-TH" sz="4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000" y="3886200"/>
            <a:ext cx="838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โดยทำได้ดีมาก</a:t>
            </a:r>
            <a:endParaRPr lang="en-US" sz="40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ประมาณ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10%</a:t>
            </a:r>
            <a:endParaRPr lang="th-TH" sz="4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4800" y="5334000"/>
            <a:ext cx="8534400" cy="1323975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4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ทุกเรื่อง</a:t>
            </a:r>
          </a:p>
          <a:p>
            <a:pPr algn="ctr" eaLnBrk="0" hangingPunct="0">
              <a:defRPr/>
            </a:pP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สามารถ</a:t>
            </a:r>
            <a:r>
              <a:rPr lang="th-TH" sz="3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เป็นผลงาน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ได้ทั้งสิ้น</a:t>
            </a:r>
            <a:endParaRPr lang="th-TH" sz="36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3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3635" grpId="0" animBg="1"/>
      <p:bldP spid="4" grpId="0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54" name="Rectangle 2"/>
          <p:cNvSpPr>
            <a:spLocks noChangeArrowheads="1"/>
          </p:cNvSpPr>
          <p:nvPr/>
        </p:nvSpPr>
        <p:spPr bwMode="auto">
          <a:xfrm>
            <a:off x="468313" y="76200"/>
            <a:ext cx="8175625" cy="839788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5400" b="1" u="sng" dirty="0">
                <a:solidFill>
                  <a:srgbClr val="FF0000"/>
                </a:solidFill>
                <a:cs typeface="Tahoma" pitchFamily="34" charset="0"/>
              </a:rPr>
              <a:t>การทำวิจัย</a:t>
            </a:r>
            <a:endParaRPr lang="th-TH" sz="5400" b="1" dirty="0">
              <a:solidFill>
                <a:srgbClr val="9900CC"/>
              </a:solidFill>
              <a:cs typeface="Tahoma" pitchFamily="34" charset="0"/>
            </a:endParaRPr>
          </a:p>
        </p:txBody>
      </p:sp>
      <p:sp>
        <p:nvSpPr>
          <p:cNvPr id="1380355" name="Rectangle 3"/>
          <p:cNvSpPr>
            <a:spLocks noChangeArrowheads="1"/>
          </p:cNvSpPr>
          <p:nvPr/>
        </p:nvSpPr>
        <p:spPr bwMode="auto">
          <a:xfrm>
            <a:off x="457200" y="914400"/>
            <a:ext cx="8175625" cy="485775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3200" b="1" dirty="0">
                <a:solidFill>
                  <a:srgbClr val="9900CC"/>
                </a:solidFill>
                <a:cs typeface="Tahoma" pitchFamily="34" charset="0"/>
              </a:rPr>
              <a:t>ประกอบด้วย</a:t>
            </a:r>
          </a:p>
        </p:txBody>
      </p:sp>
      <p:sp>
        <p:nvSpPr>
          <p:cNvPr id="1380356" name="Rectangle 4"/>
          <p:cNvSpPr>
            <a:spLocks noChangeArrowheads="1"/>
          </p:cNvSpPr>
          <p:nvPr/>
        </p:nvSpPr>
        <p:spPr bwMode="auto">
          <a:xfrm>
            <a:off x="434975" y="1295400"/>
            <a:ext cx="8175625" cy="579438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sz="3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การคิดจะทำวิจัย</a:t>
            </a:r>
          </a:p>
        </p:txBody>
      </p:sp>
      <p:sp>
        <p:nvSpPr>
          <p:cNvPr id="1380358" name="Rectangle 6"/>
          <p:cNvSpPr>
            <a:spLocks noChangeArrowheads="1"/>
          </p:cNvSpPr>
          <p:nvPr/>
        </p:nvSpPr>
        <p:spPr bwMode="auto">
          <a:xfrm>
            <a:off x="511175" y="1773238"/>
            <a:ext cx="8175625" cy="579437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en-US" sz="3200" b="1" dirty="0">
                <a:solidFill>
                  <a:srgbClr val="0000FF"/>
                </a:solidFill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การเขียนโครงร่าง </a:t>
            </a:r>
            <a:r>
              <a:rPr lang="th-TH" sz="2400" b="1" dirty="0">
                <a:solidFill>
                  <a:srgbClr val="CC0000"/>
                </a:solidFill>
                <a:cs typeface="Tahoma" pitchFamily="34" charset="0"/>
              </a:rPr>
              <a:t>(แผนงาน)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 การทำวิจัย</a:t>
            </a:r>
          </a:p>
        </p:txBody>
      </p:sp>
      <p:sp>
        <p:nvSpPr>
          <p:cNvPr id="1380364" name="Rectangle 12"/>
          <p:cNvSpPr>
            <a:spLocks noChangeArrowheads="1"/>
          </p:cNvSpPr>
          <p:nvPr/>
        </p:nvSpPr>
        <p:spPr bwMode="auto">
          <a:xfrm>
            <a:off x="1825625" y="3276600"/>
            <a:ext cx="5770563" cy="1920875"/>
          </a:xfrm>
          <a:prstGeom prst="rect">
            <a:avLst/>
          </a:prstGeom>
          <a:solidFill>
            <a:srgbClr val="FFFF00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4. 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การลงมือทำวิจัย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4.1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การเตรียมการก่อนเก็บข้อมูล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latin typeface="Tahoma" pitchFamily="34" charset="0"/>
                <a:cs typeface="Tahoma" pitchFamily="34" charset="0"/>
              </a:rPr>
              <a:t>4.2 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การเก็บข้อมูล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4.3 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การวิเคราะห์ข้อมูล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4.4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การสรุปผลข้อมูลการวิจับ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4.5 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การอภิปรายผลการวิจัย 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ให้ข้อเสนอแนะ</a:t>
            </a:r>
          </a:p>
        </p:txBody>
      </p:sp>
      <p:sp>
        <p:nvSpPr>
          <p:cNvPr id="1380365" name="Rectangle 13"/>
          <p:cNvSpPr>
            <a:spLocks noChangeArrowheads="1"/>
          </p:cNvSpPr>
          <p:nvPr/>
        </p:nvSpPr>
        <p:spPr bwMode="auto">
          <a:xfrm>
            <a:off x="457200" y="5297488"/>
            <a:ext cx="8175625" cy="579437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Tahoma" pitchFamily="34" charset="0"/>
                <a:cs typeface="Tahoma" pitchFamily="34" charset="0"/>
              </a:rPr>
              <a:t>5. 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การเขียนรายงานผลการทำวิจัย</a:t>
            </a:r>
          </a:p>
        </p:txBody>
      </p:sp>
      <p:sp>
        <p:nvSpPr>
          <p:cNvPr id="1380366" name="Rectangle 14"/>
          <p:cNvSpPr>
            <a:spLocks noChangeArrowheads="1"/>
          </p:cNvSpPr>
          <p:nvPr/>
        </p:nvSpPr>
        <p:spPr bwMode="auto">
          <a:xfrm>
            <a:off x="511175" y="5802313"/>
            <a:ext cx="8175625" cy="579437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6.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การเผยแพร่ผลงานวิจัย</a:t>
            </a:r>
          </a:p>
        </p:txBody>
      </p:sp>
      <p:sp>
        <p:nvSpPr>
          <p:cNvPr id="1380367" name="Rectangle 15"/>
          <p:cNvSpPr>
            <a:spLocks noChangeArrowheads="1"/>
          </p:cNvSpPr>
          <p:nvPr/>
        </p:nvSpPr>
        <p:spPr bwMode="auto">
          <a:xfrm>
            <a:off x="511175" y="2362200"/>
            <a:ext cx="8175625" cy="879475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32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en-US" sz="3200" b="1" dirty="0">
                <a:cs typeface="Tahoma" pitchFamily="34" charset="0"/>
              </a:rPr>
              <a:t> </a:t>
            </a:r>
            <a:r>
              <a:rPr lang="th-TH" sz="3200" b="1" dirty="0">
                <a:cs typeface="Tahoma" pitchFamily="34" charset="0"/>
              </a:rPr>
              <a:t>การนำเสนอโครงร่างการทำวิจัย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3200" b="1" dirty="0">
                <a:cs typeface="Tahoma" pitchFamily="34" charset="0"/>
              </a:rPr>
              <a:t>เพื่อขออนุมัติการทำวิจัย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33400" y="6248400"/>
            <a:ext cx="8175625" cy="579438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7.</a:t>
            </a:r>
            <a:r>
              <a:rPr lang="en-US" sz="3200" b="1" dirty="0">
                <a:solidFill>
                  <a:srgbClr val="0000FF"/>
                </a:solidFill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การขยายผลการทำวิจัย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321550" y="76200"/>
            <a:ext cx="1670050" cy="1654175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28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ข้อใด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latin typeface="Tahoma" pitchFamily="34" charset="0"/>
                <a:cs typeface="Tahoma" pitchFamily="34" charset="0"/>
              </a:rPr>
              <a:t>ที่พวกเรา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latin typeface="Tahoma" pitchFamily="34" charset="0"/>
                <a:cs typeface="Tahoma" pitchFamily="34" charset="0"/>
              </a:rPr>
              <a:t>ทำได้ดี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latin typeface="Tahoma" pitchFamily="34" charset="0"/>
                <a:cs typeface="Tahoma" pitchFamily="34" charset="0"/>
              </a:rPr>
              <a:t>(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เก่ง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)</a:t>
            </a:r>
            <a:endParaRPr lang="th-TH" sz="28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044784"/>
              </p:ext>
            </p:extLst>
          </p:nvPr>
        </p:nvGraphicFramePr>
        <p:xfrm>
          <a:off x="414922" y="382587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22" y="382587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ChangeArrowheads="1"/>
          </p:cNvSpPr>
          <p:nvPr/>
        </p:nvSpPr>
        <p:spPr bwMode="auto">
          <a:xfrm>
            <a:off x="304800" y="339725"/>
            <a:ext cx="8534400" cy="1938338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marL="533400" algn="ctr">
              <a:defRPr/>
            </a:pPr>
            <a:r>
              <a:rPr lang="th-TH" sz="7200" b="1" dirty="0">
                <a:solidFill>
                  <a:srgbClr val="0000FF"/>
                </a:solidFill>
                <a:latin typeface="Times New Roman" pitchFamily="18" charset="0"/>
                <a:cs typeface="Tahoma" pitchFamily="34" charset="0"/>
              </a:rPr>
              <a:t>การ</a:t>
            </a:r>
            <a:r>
              <a:rPr lang="th-TH" sz="7200" b="1" dirty="0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ทำ</a:t>
            </a:r>
            <a:r>
              <a:rPr lang="th-TH" sz="72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วิจัย</a:t>
            </a:r>
            <a:endParaRPr lang="th-TH" sz="7200" b="1" dirty="0">
              <a:solidFill>
                <a:srgbClr val="0000FF"/>
              </a:solidFill>
              <a:latin typeface="Times New Roman" pitchFamily="18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48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ในงานประจำ</a:t>
            </a:r>
          </a:p>
        </p:txBody>
      </p:sp>
      <p:sp>
        <p:nvSpPr>
          <p:cNvPr id="919555" name="Rectangle 3"/>
          <p:cNvSpPr>
            <a:spLocks noChangeArrowheads="1"/>
          </p:cNvSpPr>
          <p:nvPr/>
        </p:nvSpPr>
        <p:spPr bwMode="auto">
          <a:xfrm>
            <a:off x="2432050" y="3679825"/>
            <a:ext cx="4487863" cy="585788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งานที่กำลังทำอยู่</a:t>
            </a:r>
          </a:p>
        </p:txBody>
      </p:sp>
      <p:sp>
        <p:nvSpPr>
          <p:cNvPr id="919556" name="Rectangle 4"/>
          <p:cNvSpPr>
            <a:spLocks noChangeArrowheads="1"/>
          </p:cNvSpPr>
          <p:nvPr/>
        </p:nvSpPr>
        <p:spPr bwMode="auto">
          <a:xfrm>
            <a:off x="2455863" y="2689225"/>
            <a:ext cx="45783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48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ที่ทำไปแล้ว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01825" y="4673600"/>
            <a:ext cx="5397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40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จะทำ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ในอนาคต</a:t>
            </a:r>
            <a:endParaRPr lang="th-TH" sz="40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2400" y="5892800"/>
            <a:ext cx="8763000" cy="708025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งานใด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ต้องเขียน 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Proposal</a:t>
            </a:r>
            <a:r>
              <a:rPr lang="en-US" sz="40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?</a:t>
            </a:r>
            <a:endParaRPr lang="th-TH" sz="40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9555" grpId="0" animBg="1"/>
      <p:bldP spid="919556" grpId="0"/>
      <p:bldP spid="8" grpId="0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Text Box 2"/>
          <p:cNvSpPr txBox="1">
            <a:spLocks noChangeArrowheads="1"/>
          </p:cNvSpPr>
          <p:nvPr/>
        </p:nvSpPr>
        <p:spPr bwMode="auto">
          <a:xfrm>
            <a:off x="461963" y="393700"/>
            <a:ext cx="836771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8800" b="1" u="sng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ทำวิจัยมาแล้ว </a:t>
            </a:r>
            <a:r>
              <a:rPr lang="en-US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“</a:t>
            </a:r>
            <a:r>
              <a:rPr lang="th-TH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หลาย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…</a:t>
            </a:r>
            <a:r>
              <a:rPr lang="en-US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”</a:t>
            </a:r>
            <a:r>
              <a:rPr lang="th-TH" sz="4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!</a:t>
            </a:r>
            <a:endParaRPr lang="th-TH" sz="4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แต่ไม่ได้ 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</a:t>
            </a:r>
            <a:r>
              <a:rPr lang="th-TH" sz="48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”</a:t>
            </a:r>
            <a:r>
              <a:rPr lang="th-TH" sz="4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ผลงานวิจัย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latin typeface="Tahoma" pitchFamily="34" charset="0"/>
                <a:cs typeface="Tahoma" pitchFamily="34" charset="0"/>
              </a:rPr>
              <a:t>ที่เปี่ยมไปด้วยคุณภาพ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ตามความสามารถ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และคุณค่าที่แท้จริง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4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ผลงานวิจัยนั้น </a:t>
            </a:r>
            <a:r>
              <a:rPr lang="th-TH" sz="48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1000" y="2949575"/>
            <a:ext cx="8458200" cy="3649663"/>
            <a:chOff x="0" y="2640"/>
            <a:chExt cx="5760" cy="1440"/>
          </a:xfrm>
        </p:grpSpPr>
        <p:sp>
          <p:nvSpPr>
            <p:cNvPr id="61445" name="AutoShape 3"/>
            <p:cNvSpPr>
              <a:spLocks noChangeArrowheads="1"/>
            </p:cNvSpPr>
            <p:nvPr/>
          </p:nvSpPr>
          <p:spPr bwMode="auto">
            <a:xfrm>
              <a:off x="0" y="2640"/>
              <a:ext cx="5760" cy="1440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00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97732" name="Rectangle 4"/>
            <p:cNvSpPr>
              <a:spLocks noChangeArrowheads="1"/>
            </p:cNvSpPr>
            <p:nvPr/>
          </p:nvSpPr>
          <p:spPr bwMode="auto">
            <a:xfrm>
              <a:off x="1432" y="2880"/>
              <a:ext cx="2959" cy="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th-TH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ได้ทำ</a:t>
              </a:r>
              <a:r>
                <a:rPr lang="th-TH" sz="4800" b="1" dirty="0">
                  <a:latin typeface="Tahoma" pitchFamily="34" charset="0"/>
                  <a:cs typeface="Tahoma" pitchFamily="34" charset="0"/>
                </a:rPr>
                <a:t>วิจัย</a:t>
              </a:r>
            </a:p>
            <a:p>
              <a:pPr algn="ctr">
                <a:defRPr/>
              </a:pPr>
              <a:r>
                <a:rPr lang="th-TH" sz="48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ในงานของเรา</a:t>
              </a:r>
            </a:p>
            <a:p>
              <a:pPr algn="ctr">
                <a:defRPr/>
              </a:pPr>
              <a:r>
                <a:rPr lang="th-TH" sz="4800" b="1" dirty="0">
                  <a:latin typeface="Tahoma" pitchFamily="34" charset="0"/>
                  <a:cs typeface="Tahoma" pitchFamily="34" charset="0"/>
                </a:rPr>
                <a:t>มาแล้ว</a:t>
              </a:r>
              <a:r>
                <a:rPr lang="th-TH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มากมาย</a:t>
              </a:r>
            </a:p>
          </p:txBody>
        </p:sp>
      </p:grpSp>
      <p:sp>
        <p:nvSpPr>
          <p:cNvPr id="1097733" name="Rectangle 5"/>
          <p:cNvSpPr>
            <a:spLocks noChangeArrowheads="1"/>
          </p:cNvSpPr>
          <p:nvPr/>
        </p:nvSpPr>
        <p:spPr bwMode="auto">
          <a:xfrm>
            <a:off x="228600" y="304800"/>
            <a:ext cx="8678863" cy="1671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6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จุดแข็งของพวกเรา</a:t>
            </a:r>
            <a:endParaRPr lang="th-TH" sz="6600" b="1" u="sng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ในการสร้างสรรค์ผลงาน</a:t>
            </a:r>
            <a:r>
              <a:rPr lang="en-US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R2R</a:t>
            </a:r>
            <a:endParaRPr lang="th-TH" sz="44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4114800" y="2209800"/>
            <a:ext cx="9969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4800" b="1" u="sng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228600" y="341313"/>
            <a:ext cx="8604250" cy="3725862"/>
            <a:chOff x="144" y="215"/>
            <a:chExt cx="5420" cy="2347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144" y="215"/>
              <a:ext cx="5420" cy="849"/>
            </a:xfrm>
            <a:prstGeom prst="rect">
              <a:avLst/>
            </a:prstGeom>
            <a:noFill/>
            <a:ln w="57150" cmpd="thickThin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th-TH" sz="9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งานวิจัย</a:t>
              </a:r>
              <a:endParaRPr lang="th-TH" sz="6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29" name="Rectangle 5"/>
            <p:cNvSpPr>
              <a:spLocks noChangeArrowheads="1"/>
            </p:cNvSpPr>
            <p:nvPr/>
          </p:nvSpPr>
          <p:spPr bwMode="auto">
            <a:xfrm>
              <a:off x="288" y="1200"/>
              <a:ext cx="5232" cy="1362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60000"/>
                </a:lnSpc>
                <a:spcBef>
                  <a:spcPts val="600"/>
                </a:spcBef>
                <a:spcAft>
                  <a:spcPts val="700"/>
                </a:spcAft>
                <a:defRPr/>
              </a:pPr>
              <a:endPara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0" hangingPunct="0">
                <a:lnSpc>
                  <a:spcPct val="60000"/>
                </a:lnSpc>
                <a:spcBef>
                  <a:spcPts val="600"/>
                </a:spcBef>
                <a:spcAft>
                  <a:spcPts val="700"/>
                </a:spcAft>
                <a:defRPr/>
              </a:pPr>
              <a:r>
                <a:rPr lang="th-TH" sz="60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ทำเสร็จแล้ว</a:t>
              </a:r>
            </a:p>
            <a:p>
              <a:pPr algn="ctr" eaLnBrk="0" hangingPunct="0">
                <a:lnSpc>
                  <a:spcPct val="60000"/>
                </a:lnSpc>
                <a:spcBef>
                  <a:spcPts val="600"/>
                </a:spcBef>
                <a:spcAft>
                  <a:spcPts val="700"/>
                </a:spcAft>
                <a:defRPr/>
              </a:pPr>
              <a:r>
                <a:rPr lang="th-TH" sz="48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แต่ไม่ได้เขียนผลงานวิจัย</a:t>
              </a:r>
            </a:p>
            <a:p>
              <a:pPr algn="ctr" eaLnBrk="0" hangingPunct="0">
                <a:lnSpc>
                  <a:spcPct val="60000"/>
                </a:lnSpc>
                <a:spcBef>
                  <a:spcPts val="600"/>
                </a:spcBef>
                <a:spcAft>
                  <a:spcPts val="700"/>
                </a:spcAft>
                <a:defRPr/>
              </a:pPr>
              <a:r>
                <a:rPr lang="th-TH" sz="4000" b="1" dirty="0">
                  <a:solidFill>
                    <a:srgbClr val="6600CC"/>
                  </a:solidFill>
                  <a:latin typeface="Tahoma" pitchFamily="34" charset="0"/>
                  <a:cs typeface="Tahoma" pitchFamily="34" charset="0"/>
                </a:rPr>
                <a:t>เผยแพร่ในวารสาร ให้ทราบทั่วกัน</a:t>
              </a:r>
              <a:endPara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57200" y="4267200"/>
            <a:ext cx="8305800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ts val="600"/>
              </a:spcBef>
              <a:spcAft>
                <a:spcPts val="700"/>
              </a:spcAft>
              <a:defRPr/>
            </a:pPr>
            <a:r>
              <a:rPr lang="th-TH" sz="66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เปรียบเสมือน</a:t>
            </a:r>
          </a:p>
          <a:p>
            <a:pPr algn="ctr" eaLnBrk="0" hangingPunct="0">
              <a:lnSpc>
                <a:spcPct val="80000"/>
              </a:lnSpc>
              <a:spcBef>
                <a:spcPts val="600"/>
              </a:spcBef>
              <a:spcAft>
                <a:spcPts val="700"/>
              </a:spcAft>
              <a:defRPr/>
            </a:pPr>
            <a:r>
              <a:rPr lang="th-TH" sz="6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ไม่ได้ทำ</a:t>
            </a:r>
            <a:r>
              <a:rPr lang="en-US" sz="6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!</a:t>
            </a:r>
            <a:endParaRPr lang="th-TH" sz="5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152400" y="6096000"/>
            <a:ext cx="8839200" cy="7080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สภาวิจัยแห่งชาติ 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(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วช.</a:t>
            </a:r>
            <a:r>
              <a:rPr lang="th-TH" sz="4000" b="1">
                <a:latin typeface="Tahoma" pitchFamily="34" charset="0"/>
                <a:cs typeface="Tahoma" pitchFamily="34" charset="0"/>
              </a:rPr>
              <a:t>)</a:t>
            </a:r>
            <a:endParaRPr lang="th-TH" sz="400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79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733800"/>
            <a:ext cx="9144000" cy="2743200"/>
            <a:chOff x="0" y="2640"/>
            <a:chExt cx="5760" cy="1440"/>
          </a:xfrm>
        </p:grpSpPr>
        <p:sp>
          <p:nvSpPr>
            <p:cNvPr id="63493" name="AutoShape 3"/>
            <p:cNvSpPr>
              <a:spLocks noChangeArrowheads="1"/>
            </p:cNvSpPr>
            <p:nvPr/>
          </p:nvSpPr>
          <p:spPr bwMode="auto">
            <a:xfrm>
              <a:off x="0" y="2640"/>
              <a:ext cx="5760" cy="1440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00FF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097732" name="Rectangle 4"/>
            <p:cNvSpPr>
              <a:spLocks noChangeArrowheads="1"/>
            </p:cNvSpPr>
            <p:nvPr/>
          </p:nvSpPr>
          <p:spPr bwMode="auto">
            <a:xfrm>
              <a:off x="1102" y="2880"/>
              <a:ext cx="3619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th-TH" sz="5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เขียน</a:t>
              </a:r>
              <a:r>
                <a:rPr lang="th-TH" sz="54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/</a:t>
              </a:r>
              <a:r>
                <a:rPr lang="th-TH" sz="5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นำเสนอ</a:t>
              </a:r>
            </a:p>
            <a:p>
              <a:pPr algn="ctr">
                <a:defRPr/>
              </a:pPr>
              <a:r>
                <a:rPr lang="th-TH" sz="54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ผลงานวิจัย</a:t>
              </a:r>
              <a:r>
                <a:rPr lang="th-TH" sz="54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ได้ไม่ดี</a:t>
              </a:r>
            </a:p>
          </p:txBody>
        </p:sp>
      </p:grpSp>
      <p:sp>
        <p:nvSpPr>
          <p:cNvPr id="1097733" name="Rectangle 5"/>
          <p:cNvSpPr>
            <a:spLocks noChangeArrowheads="1"/>
          </p:cNvSpPr>
          <p:nvPr/>
        </p:nvSpPr>
        <p:spPr bwMode="auto">
          <a:xfrm>
            <a:off x="550863" y="228600"/>
            <a:ext cx="8040687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72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ปัญหา </a:t>
            </a:r>
            <a:r>
              <a:rPr lang="th-TH" sz="44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4400" b="1" u="sng" dirty="0">
                <a:solidFill>
                  <a:srgbClr val="FF0000"/>
                </a:solidFill>
                <a:cs typeface="Tahoma" pitchFamily="34" charset="0"/>
              </a:rPr>
              <a:t>จุดอ่อน</a:t>
            </a:r>
            <a:r>
              <a:rPr lang="th-TH" sz="44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 </a:t>
            </a:r>
            <a:r>
              <a:rPr lang="th-TH" sz="72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หลัก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ในการสร้างสรรค์ผลงานวิจัย</a:t>
            </a:r>
            <a:r>
              <a:rPr lang="en-US" sz="48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48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</a:p>
        </p:txBody>
      </p:sp>
      <p:sp>
        <p:nvSpPr>
          <p:cNvPr id="63492" name="Rectangle 6"/>
          <p:cNvSpPr>
            <a:spLocks noChangeArrowheads="1"/>
          </p:cNvSpPr>
          <p:nvPr/>
        </p:nvSpPr>
        <p:spPr bwMode="auto">
          <a:xfrm>
            <a:off x="4094163" y="2836863"/>
            <a:ext cx="957262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th-TH" sz="6600" b="1" u="sng">
                <a:solidFill>
                  <a:srgbClr val="FF00FF"/>
                </a:solidFill>
                <a:latin typeface="Times New Roman" pitchFamily="18" charset="0"/>
                <a:cs typeface="BrowalliaUPC" pitchFamily="34" charset="-34"/>
              </a:rPr>
              <a:t>คือ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26" name="Text Box 2"/>
          <p:cNvSpPr txBox="1">
            <a:spLocks noChangeArrowheads="1"/>
          </p:cNvSpPr>
          <p:nvPr/>
        </p:nvSpPr>
        <p:spPr bwMode="auto">
          <a:xfrm>
            <a:off x="1135063" y="201613"/>
            <a:ext cx="7004050" cy="600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th-TH" sz="156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พวกเรา</a:t>
            </a:r>
            <a:endParaRPr lang="en-US" sz="15600" b="1" u="sng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sz="10800" b="1" dirty="0">
                <a:latin typeface="Tahoma" pitchFamily="34" charset="0"/>
                <a:cs typeface="Tahoma" pitchFamily="34" charset="0"/>
              </a:rPr>
              <a:t>จะทำ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sz="10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อย่างไร?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sz="8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8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How to do?</a:t>
            </a:r>
            <a:r>
              <a:rPr lang="en-US" sz="8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80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762000" y="381000"/>
            <a:ext cx="7620000" cy="3200400"/>
            <a:chOff x="768" y="336"/>
            <a:chExt cx="4176" cy="1632"/>
          </a:xfrm>
        </p:grpSpPr>
        <p:sp>
          <p:nvSpPr>
            <p:cNvPr id="65541" name="AutoShape 3"/>
            <p:cNvSpPr>
              <a:spLocks noChangeArrowheads="1"/>
            </p:cNvSpPr>
            <p:nvPr/>
          </p:nvSpPr>
          <p:spPr bwMode="auto">
            <a:xfrm>
              <a:off x="768" y="336"/>
              <a:ext cx="4176" cy="1632"/>
            </a:xfrm>
            <a:prstGeom prst="star32">
              <a:avLst>
                <a:gd name="adj" fmla="val 37500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103876" name="Rectangle 4"/>
            <p:cNvSpPr>
              <a:spLocks noChangeArrowheads="1"/>
            </p:cNvSpPr>
            <p:nvPr/>
          </p:nvSpPr>
          <p:spPr bwMode="auto">
            <a:xfrm>
              <a:off x="1640" y="564"/>
              <a:ext cx="2541" cy="1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  <a:defRPr/>
              </a:pPr>
              <a:r>
                <a:rPr lang="th-TH" sz="9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เขียน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th-TH" sz="66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และ</a:t>
              </a:r>
              <a:r>
                <a:rPr lang="th-TH" sz="6600" b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นำเสนอ</a:t>
              </a:r>
            </a:p>
          </p:txBody>
        </p:sp>
      </p:grpSp>
      <p:sp>
        <p:nvSpPr>
          <p:cNvPr id="1103877" name="Rectangle 5"/>
          <p:cNvSpPr>
            <a:spLocks noChangeArrowheads="1"/>
          </p:cNvSpPr>
          <p:nvPr/>
        </p:nvSpPr>
        <p:spPr bwMode="auto">
          <a:xfrm>
            <a:off x="2239963" y="3692525"/>
            <a:ext cx="4656137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6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en-US" sz="66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66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6600" b="1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ของพวกเรา</a:t>
            </a:r>
          </a:p>
        </p:txBody>
      </p:sp>
      <p:sp>
        <p:nvSpPr>
          <p:cNvPr id="1103878" name="Rectangle 6"/>
          <p:cNvSpPr>
            <a:spLocks noChangeArrowheads="1"/>
          </p:cNvSpPr>
          <p:nvPr/>
        </p:nvSpPr>
        <p:spPr bwMode="auto">
          <a:xfrm>
            <a:off x="2971800" y="5521325"/>
            <a:ext cx="3178175" cy="1031875"/>
          </a:xfrm>
          <a:prstGeom prst="rect">
            <a:avLst/>
          </a:prstGeom>
          <a:noFill/>
          <a:ln w="57150" cmpd="thickThin">
            <a:solidFill>
              <a:srgbClr val="FF00FF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บ่อยๆ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3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03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3877" grpId="0" autoUpdateAnimBg="0"/>
      <p:bldP spid="110387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6" name="Rectangle 2"/>
          <p:cNvSpPr>
            <a:spLocks noChangeArrowheads="1"/>
          </p:cNvSpPr>
          <p:nvPr/>
        </p:nvSpPr>
        <p:spPr bwMode="auto">
          <a:xfrm>
            <a:off x="300038" y="1562100"/>
            <a:ext cx="8659812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5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กระบวนการ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ในการทำให้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การทำงาน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ที่พวกเราทำอยู่</a:t>
            </a:r>
            <a:r>
              <a:rPr lang="th-TH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ทุกๆวัน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4400" b="1" i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endParaRPr lang="en-US" sz="4400" b="1" dirty="0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latin typeface="Tahoma" pitchFamily="34" charset="0"/>
                <a:cs typeface="Tahoma" pitchFamily="34" charset="0"/>
              </a:rPr>
              <a:t>ที่ก่อให้เกิดการพัฒนา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 / หน่วยงาน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400" b="1" dirty="0">
                <a:latin typeface="Tahoma" pitchFamily="34" charset="0"/>
                <a:cs typeface="Tahoma" pitchFamily="34" charset="0"/>
              </a:rPr>
              <a:t>/ </a:t>
            </a:r>
            <a:r>
              <a:rPr lang="th-TH" sz="44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องค์การ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อย่างน่าภาคภูมิใจ 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มีความสุข</a:t>
            </a:r>
            <a:r>
              <a:rPr lang="en-US" sz="4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4400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ยิ่งๆขึ้น ตลอดไป</a:t>
            </a:r>
          </a:p>
        </p:txBody>
      </p:sp>
      <p:sp>
        <p:nvSpPr>
          <p:cNvPr id="1086467" name="Rectangle 3"/>
          <p:cNvSpPr>
            <a:spLocks noChangeArrowheads="1"/>
          </p:cNvSpPr>
          <p:nvPr/>
        </p:nvSpPr>
        <p:spPr bwMode="auto">
          <a:xfrm>
            <a:off x="533400" y="354013"/>
            <a:ext cx="8175625" cy="11366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2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72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72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72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อะไร</a:t>
            </a:r>
            <a:r>
              <a:rPr lang="th-TH" sz="7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8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46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352800"/>
            <a:ext cx="9144000" cy="3352800"/>
            <a:chOff x="0" y="2112"/>
            <a:chExt cx="5760" cy="2112"/>
          </a:xfrm>
        </p:grpSpPr>
        <p:sp>
          <p:nvSpPr>
            <p:cNvPr id="66565" name="AutoShape 3"/>
            <p:cNvSpPr>
              <a:spLocks noChangeArrowheads="1"/>
            </p:cNvSpPr>
            <p:nvPr/>
          </p:nvSpPr>
          <p:spPr bwMode="auto">
            <a:xfrm>
              <a:off x="0" y="2112"/>
              <a:ext cx="5760" cy="2112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667076" name="Rectangle 4"/>
            <p:cNvSpPr>
              <a:spLocks noChangeArrowheads="1"/>
            </p:cNvSpPr>
            <p:nvPr/>
          </p:nvSpPr>
          <p:spPr bwMode="auto">
            <a:xfrm>
              <a:off x="1162" y="2496"/>
              <a:ext cx="3457" cy="1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lnSpc>
                  <a:spcPct val="70000"/>
                </a:lnSpc>
                <a:defRPr/>
              </a:pPr>
              <a:r>
                <a:rPr lang="en-US" sz="72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CSI</a:t>
              </a:r>
              <a:endPara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70000"/>
                </a:lnSpc>
                <a:defRPr/>
              </a:pPr>
              <a:r>
                <a:rPr lang="th-TH" sz="7200" b="1" i="1" dirty="0">
                  <a:solidFill>
                    <a:srgbClr val="0000CC"/>
                  </a:solidFill>
                  <a:latin typeface="Tahoma" pitchFamily="34" charset="0"/>
                  <a:cs typeface="Tahoma" pitchFamily="34" charset="0"/>
                </a:rPr>
                <a:t>ในงานประจำ</a:t>
              </a:r>
              <a:endParaRPr lang="en-US" sz="7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667077" name="Rectangle 5"/>
          <p:cNvSpPr>
            <a:spLocks noChangeArrowheads="1"/>
          </p:cNvSpPr>
          <p:nvPr/>
        </p:nvSpPr>
        <p:spPr bwMode="auto">
          <a:xfrm>
            <a:off x="533400" y="552450"/>
            <a:ext cx="8175625" cy="12001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เป้าหมาย</a:t>
            </a:r>
            <a:r>
              <a:rPr kumimoji="1" lang="th-TH" sz="7200" b="1" dirty="0">
                <a:latin typeface="Tahoma" pitchFamily="34" charset="0"/>
                <a:cs typeface="Tahoma" pitchFamily="34" charset="0"/>
              </a:rPr>
              <a:t>ของ</a:t>
            </a:r>
            <a:r>
              <a:rPr kumimoji="1"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7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endParaRPr lang="th-TH" sz="72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6564" name="Rectangle 6"/>
          <p:cNvSpPr>
            <a:spLocks noChangeArrowheads="1"/>
          </p:cNvSpPr>
          <p:nvPr/>
        </p:nvSpPr>
        <p:spPr bwMode="auto">
          <a:xfrm>
            <a:off x="3956050" y="2117725"/>
            <a:ext cx="13017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66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1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98438"/>
            <a:ext cx="8686800" cy="1020762"/>
          </a:xfrm>
          <a:solidFill>
            <a:srgbClr val="FFFF00"/>
          </a:solidFill>
          <a:ln w="38100" cmpd="dbl">
            <a:solidFill>
              <a:srgbClr val="CC3300"/>
            </a:solidFill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>
              <a:defRPr/>
            </a:pPr>
            <a:r>
              <a:rPr kumimoji="1" lang="th-TH" sz="5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เป้าหมายแรกของพวกเรา</a:t>
            </a:r>
            <a:r>
              <a:rPr lang="en-US" sz="5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89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86800" cy="3657600"/>
          </a:xfrm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th-TH" sz="54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นำเสนอ</a:t>
            </a:r>
            <a:r>
              <a:rPr kumimoji="1" lang="th-TH" sz="54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4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Oral Presentation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th-TH" sz="4400" b="1" dirty="0" smtClean="0">
                <a:latin typeface="Tahoma" pitchFamily="34" charset="0"/>
                <a:cs typeface="Tahoma" pitchFamily="34" charset="0"/>
              </a:rPr>
              <a:t>คนละ </a:t>
            </a:r>
            <a:r>
              <a:rPr lang="en-US" sz="4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3-5</a:t>
            </a:r>
            <a:r>
              <a:rPr lang="en-US" sz="4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4400" b="1" dirty="0" smtClean="0">
                <a:latin typeface="Tahoma" pitchFamily="34" charset="0"/>
                <a:cs typeface="Tahoma" pitchFamily="34" charset="0"/>
              </a:rPr>
              <a:t>นาที</a:t>
            </a:r>
            <a:endParaRPr kumimoji="1" lang="th-TH" sz="4400" b="1" dirty="0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kumimoji="1" lang="th-TH" sz="44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ในเวทีวิชาการ</a:t>
            </a:r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th-TH" sz="44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ม.</a:t>
            </a:r>
            <a:r>
              <a:rPr lang="th-TH" sz="4400" b="1" dirty="0" smtClean="0">
                <a:solidFill>
                  <a:srgbClr val="FF00FF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ราชภัฏลำปาง</a:t>
            </a:r>
            <a:endParaRPr lang="th-TH" sz="4400" b="1" dirty="0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9600" y="5334000"/>
            <a:ext cx="7924800" cy="685800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marL="342900" algn="ctr">
              <a:lnSpc>
                <a:spcPct val="80000"/>
              </a:lnSpc>
              <a:spcBef>
                <a:spcPts val="0"/>
              </a:spcBef>
              <a:defRPr/>
            </a:pPr>
            <a:endParaRPr lang="en-US" sz="1000" b="1" kern="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342900" algn="ctr">
              <a:lnSpc>
                <a:spcPct val="80000"/>
              </a:lnSpc>
              <a:spcBef>
                <a:spcPts val="0"/>
              </a:spcBef>
              <a:defRPr/>
            </a:pPr>
            <a:r>
              <a:rPr kumimoji="1" lang="th-TH" sz="4000" b="1" kern="0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วันที่</a:t>
            </a:r>
            <a:r>
              <a:rPr kumimoji="1" lang="en-US" sz="4000" b="1" kern="0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6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ตุลาคม 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2557</a:t>
            </a:r>
            <a:endParaRPr lang="th-TH" sz="4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601980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marL="342900" algn="ctr">
              <a:spcBef>
                <a:spcPts val="0"/>
              </a:spcBef>
              <a:defRPr/>
            </a:pPr>
            <a:r>
              <a:rPr kumimoji="1" lang="th-TH" sz="40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เวลา </a:t>
            </a:r>
            <a:r>
              <a:rPr kumimoji="1" lang="en-US" sz="4000" b="1" kern="0" dirty="0">
                <a:latin typeface="Tahoma" pitchFamily="34" charset="0"/>
                <a:cs typeface="Tahoma" pitchFamily="34" charset="0"/>
              </a:rPr>
              <a:t>15 </a:t>
            </a:r>
            <a:r>
              <a:rPr kumimoji="1" lang="th-TH" sz="4000" b="1" kern="0" dirty="0">
                <a:latin typeface="Tahoma" pitchFamily="34" charset="0"/>
                <a:cs typeface="Tahoma" pitchFamily="34" charset="0"/>
              </a:rPr>
              <a:t>น. </a:t>
            </a:r>
            <a:r>
              <a:rPr kumimoji="1" lang="th-TH" sz="4000" b="1" kern="0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เป็นต้นไป</a:t>
            </a:r>
            <a:endParaRPr lang="th-TH" sz="4000" b="1" kern="0" dirty="0"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958587"/>
              </p:ext>
            </p:extLst>
          </p:nvPr>
        </p:nvGraphicFramePr>
        <p:xfrm>
          <a:off x="8498305" y="228600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8305" y="228600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9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1331" grpId="0" autoUpdateAnimBg="0"/>
      <p:bldP spid="4" grpId="0" animBg="1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ChangeArrowheads="1"/>
          </p:cNvSpPr>
          <p:nvPr/>
        </p:nvSpPr>
        <p:spPr bwMode="auto">
          <a:xfrm>
            <a:off x="304800" y="152400"/>
            <a:ext cx="8686800" cy="201295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marL="533400" algn="ctr">
              <a:lnSpc>
                <a:spcPct val="80000"/>
              </a:lnSpc>
              <a:defRPr/>
            </a:pPr>
            <a:r>
              <a:rPr lang="th-TH" sz="7200" b="1" dirty="0">
                <a:solidFill>
                  <a:srgbClr val="0000FF"/>
                </a:solidFill>
                <a:latin typeface="Times New Roman" pitchFamily="18" charset="0"/>
                <a:cs typeface="Tahoma" pitchFamily="34" charset="0"/>
              </a:rPr>
              <a:t>วิธีการ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4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ในการ “</a:t>
            </a:r>
            <a:r>
              <a:rPr lang="th-TH" sz="4400" b="1" dirty="0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เขียน</a:t>
            </a:r>
            <a:r>
              <a:rPr lang="th-TH" sz="44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” ผลงานวิจัย</a:t>
            </a:r>
          </a:p>
          <a:p>
            <a:pPr marL="533400"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จากงานประจำ</a:t>
            </a:r>
          </a:p>
        </p:txBody>
      </p:sp>
      <p:sp>
        <p:nvSpPr>
          <p:cNvPr id="919555" name="Rectangle 3"/>
          <p:cNvSpPr>
            <a:spLocks noChangeArrowheads="1"/>
          </p:cNvSpPr>
          <p:nvPr/>
        </p:nvSpPr>
        <p:spPr bwMode="auto">
          <a:xfrm>
            <a:off x="1266825" y="3733800"/>
            <a:ext cx="6667500" cy="979488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36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36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ผลงานประจำ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ที่จะ</a:t>
            </a:r>
            <a:r>
              <a:rPr lang="th-TH" sz="3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ใหม่ </a:t>
            </a: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(เริ่มจากเขียน 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Proposal)</a:t>
            </a:r>
            <a:endParaRPr lang="th-TH" sz="28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19556" name="Rectangle 4"/>
          <p:cNvSpPr>
            <a:spLocks noChangeArrowheads="1"/>
          </p:cNvSpPr>
          <p:nvPr/>
        </p:nvSpPr>
        <p:spPr bwMode="auto">
          <a:xfrm>
            <a:off x="1620838" y="2209800"/>
            <a:ext cx="62484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40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ผลงานประจำ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ที่ทำเสร็จแล้ว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ใช้เวลา</a:t>
            </a:r>
            <a:r>
              <a:rPr lang="th-TH" sz="3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ประมาณ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เดือน</a:t>
            </a:r>
          </a:p>
        </p:txBody>
      </p:sp>
      <p:sp>
        <p:nvSpPr>
          <p:cNvPr id="919557" name="Rectangle 5" descr="Horizontal brick"/>
          <p:cNvSpPr>
            <a:spLocks noChangeArrowheads="1"/>
          </p:cNvSpPr>
          <p:nvPr/>
        </p:nvSpPr>
        <p:spPr bwMode="auto">
          <a:xfrm>
            <a:off x="153988" y="4800600"/>
            <a:ext cx="88376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ใช้เวลา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ไม่น้อยกว่า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6</a:t>
            </a:r>
            <a:r>
              <a:rPr lang="en-US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เดือน</a:t>
            </a:r>
          </a:p>
        </p:txBody>
      </p:sp>
      <p:sp>
        <p:nvSpPr>
          <p:cNvPr id="6" name="Rectangle 5" descr="Horizontal brick"/>
          <p:cNvSpPr>
            <a:spLocks noChangeArrowheads="1"/>
          </p:cNvSpPr>
          <p:nvPr/>
        </p:nvSpPr>
        <p:spPr bwMode="auto">
          <a:xfrm>
            <a:off x="152400" y="5257800"/>
            <a:ext cx="8837613" cy="9302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36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ถ้าจะให้เป็น </a:t>
            </a:r>
            <a:r>
              <a:rPr lang="en-US" sz="36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en-US" sz="36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u="sng">
                <a:latin typeface="Tahoma" pitchFamily="34" charset="0"/>
                <a:cs typeface="Tahoma" pitchFamily="34" charset="0"/>
              </a:rPr>
              <a:t>แท้</a:t>
            </a:r>
            <a:r>
              <a:rPr lang="th-TH" sz="36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u="sng">
                <a:latin typeface="Tahoma" pitchFamily="34" charset="0"/>
                <a:cs typeface="Tahoma" pitchFamily="34" charset="0"/>
              </a:rPr>
              <a:t>ดี</a:t>
            </a:r>
          </a:p>
          <a:p>
            <a:pPr algn="ctr">
              <a:lnSpc>
                <a:spcPct val="80000"/>
              </a:lnSpc>
            </a:pP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ต้อง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ใช้เวลา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en-US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&gt;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42</a:t>
            </a:r>
            <a:r>
              <a:rPr lang="en-US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เดือน</a:t>
            </a: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0" y="6211888"/>
            <a:ext cx="9156700" cy="646112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3600" b="1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พวกเรา จะเลือกข้อใหน?</a:t>
            </a:r>
            <a:endParaRPr lang="th-TH" sz="360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1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9555" grpId="0" animBg="1"/>
      <p:bldP spid="919556" grpId="0"/>
      <p:bldP spid="919557" grpId="0"/>
      <p:bldP spid="6" grpId="0" animBg="1"/>
      <p:bldP spid="3584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>
            <a:spLocks noChangeArrowheads="1"/>
          </p:cNvSpPr>
          <p:nvPr/>
        </p:nvSpPr>
        <p:spPr bwMode="auto">
          <a:xfrm>
            <a:off x="152400" y="381000"/>
            <a:ext cx="89154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endParaRPr lang="th-TH" sz="1600" b="1"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th-TH" sz="7200" b="1" u="sng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๑๔.๐๐ – ๑๕.๒๐ น.</a:t>
            </a:r>
          </a:p>
          <a:p>
            <a:pPr algn="ctr">
              <a:lnSpc>
                <a:spcPct val="120000"/>
              </a:lnSpc>
            </a:pPr>
            <a:endParaRPr lang="th-TH" sz="2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th-TH" sz="8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๕.</a:t>
            </a:r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การฝึกปฏิบัติ </a:t>
            </a:r>
          </a:p>
          <a:p>
            <a:pPr algn="ctr">
              <a:lnSpc>
                <a:spcPct val="120000"/>
              </a:lnSpc>
            </a:pPr>
            <a:r>
              <a:rPr lang="th-TH" sz="5400" b="1">
                <a:latin typeface="Tahoma" pitchFamily="34" charset="0"/>
                <a:cs typeface="Tahoma" pitchFamily="34" charset="0"/>
              </a:rPr>
              <a:t>“</a:t>
            </a:r>
            <a:r>
              <a:rPr lang="th-TH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สร้างสรรค์</a:t>
            </a:r>
            <a:r>
              <a:rPr lang="th-TH" sz="5400" b="1">
                <a:latin typeface="Tahoma" pitchFamily="34" charset="0"/>
                <a:cs typeface="Tahoma" pitchFamily="34" charset="0"/>
              </a:rPr>
              <a:t>” </a:t>
            </a:r>
            <a:r>
              <a:rPr lang="th-TH" sz="5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ผลงาน </a:t>
            </a:r>
            <a:r>
              <a:rPr lang="en-US" sz="5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en-US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54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th-TH" sz="54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เรื่องที่ 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539750" y="304800"/>
            <a:ext cx="8299450" cy="6629400"/>
            <a:chOff x="340" y="192"/>
            <a:chExt cx="5228" cy="4176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192"/>
              <a:ext cx="5228" cy="3852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95000"/>
                </a:lnSpc>
                <a:defRPr/>
              </a:pPr>
              <a:r>
                <a:rPr lang="th-TH" sz="8800" b="1" dirty="0">
                  <a:solidFill>
                    <a:srgbClr val="0000FF"/>
                  </a:solidFill>
                  <a:cs typeface="Tahoma" pitchFamily="34" charset="0"/>
                </a:rPr>
                <a:t>การพัฒนา</a:t>
              </a:r>
            </a:p>
            <a:p>
              <a:pPr algn="ctr">
                <a:lnSpc>
                  <a:spcPct val="95000"/>
                </a:lnSpc>
                <a:defRPr/>
              </a:pPr>
              <a:r>
                <a:rPr lang="th-TH" sz="7200" b="1" dirty="0">
                  <a:solidFill>
                    <a:srgbClr val="0000FF"/>
                  </a:solidFill>
                  <a:cs typeface="Tahoma" pitchFamily="34" charset="0"/>
                </a:rPr>
                <a:t>การ</a:t>
              </a:r>
              <a:r>
                <a:rPr lang="th-TH" sz="7200" b="1" dirty="0">
                  <a:solidFill>
                    <a:srgbClr val="FF0000"/>
                  </a:solidFill>
                  <a:cs typeface="Tahoma" pitchFamily="34" charset="0"/>
                </a:rPr>
                <a:t>เขียน</a:t>
              </a:r>
            </a:p>
            <a:p>
              <a:pPr algn="ctr">
                <a:lnSpc>
                  <a:spcPct val="95000"/>
                </a:lnSpc>
                <a:defRPr/>
              </a:pPr>
              <a:r>
                <a:rPr lang="th-TH" sz="6600" b="1" dirty="0">
                  <a:solidFill>
                    <a:srgbClr val="FF0000"/>
                  </a:solidFill>
                  <a:cs typeface="Tahoma" pitchFamily="34" charset="0"/>
                </a:rPr>
                <a:t> </a:t>
              </a:r>
              <a:r>
                <a:rPr lang="th-TH" sz="5400" b="1" dirty="0">
                  <a:latin typeface="Tahoma" pitchFamily="34" charset="0"/>
                  <a:cs typeface="Tahoma" pitchFamily="34" charset="0"/>
                </a:rPr>
                <a:t>และ </a:t>
              </a:r>
              <a:r>
                <a:rPr lang="th-TH" sz="66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นำเสนอ</a:t>
              </a:r>
              <a:r>
                <a:rPr lang="th-TH" sz="6600" b="1" dirty="0">
                  <a:latin typeface="Tahoma" pitchFamily="34" charset="0"/>
                  <a:cs typeface="Tahoma" pitchFamily="34" charset="0"/>
                </a:rPr>
                <a:t> </a:t>
              </a:r>
              <a:endParaRPr lang="th-TH" sz="5400" b="1" dirty="0"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66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ผลงาน </a:t>
              </a:r>
              <a:r>
                <a:rPr lang="en-US" sz="6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R2R</a:t>
              </a:r>
              <a:r>
                <a:rPr lang="en-US" sz="66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 </a:t>
              </a:r>
              <a:endParaRPr lang="th-TH" sz="6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6600" b="1" u="sng" dirty="0">
                  <a:latin typeface="Tahoma" pitchFamily="34" charset="0"/>
                  <a:cs typeface="Tahoma" pitchFamily="34" charset="0"/>
                </a:rPr>
                <a:t>เรื่องที่</a:t>
              </a:r>
              <a:r>
                <a:rPr lang="th-TH" sz="6600" b="1" u="sng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๑</a:t>
              </a:r>
              <a:r>
                <a:rPr lang="th-TH" sz="6600" b="1" dirty="0">
                  <a:latin typeface="Tahoma" pitchFamily="34" charset="0"/>
                  <a:cs typeface="Tahoma" pitchFamily="34" charset="0"/>
                </a:rPr>
                <a:t> </a:t>
              </a:r>
              <a:endParaRPr lang="en-US" sz="6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lnSpc>
                  <a:spcPct val="95000"/>
                </a:lnSpc>
                <a:defRPr/>
              </a:pPr>
              <a:r>
                <a:rPr lang="th-TH" sz="54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อย่างมีความสุข</a:t>
              </a:r>
              <a:endParaRPr lang="en-US" sz="4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4064"/>
              <a:ext cx="1408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32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32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ChangeArrowheads="1"/>
          </p:cNvSpPr>
          <p:nvPr/>
        </p:nvSpPr>
        <p:spPr bwMode="auto">
          <a:xfrm>
            <a:off x="304800" y="228600"/>
            <a:ext cx="8686800" cy="17240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marL="533400" indent="-533400" algn="ctr">
              <a:defRPr/>
            </a:pPr>
            <a:r>
              <a:rPr lang="th-TH" sz="6600" b="1" dirty="0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การ</a:t>
            </a:r>
            <a:r>
              <a:rPr lang="th-TH" sz="6600" b="1" dirty="0">
                <a:latin typeface="Times New Roman" pitchFamily="18" charset="0"/>
                <a:cs typeface="Tahoma" pitchFamily="34" charset="0"/>
              </a:rPr>
              <a:t>เขียน</a:t>
            </a:r>
            <a:r>
              <a:rPr lang="th-TH" sz="6600" b="1" dirty="0">
                <a:solidFill>
                  <a:srgbClr val="FF0000"/>
                </a:solidFill>
                <a:latin typeface="Times New Roman" pitchFamily="18" charset="0"/>
                <a:cs typeface="Tahoma" pitchFamily="34" charset="0"/>
              </a:rPr>
              <a:t>ผลงานวิจัย</a:t>
            </a:r>
          </a:p>
          <a:p>
            <a:pPr marL="533400" indent="-533400" algn="ctr">
              <a:defRPr/>
            </a:pPr>
            <a:r>
              <a:rPr lang="th-TH" sz="4000" b="1" dirty="0">
                <a:solidFill>
                  <a:srgbClr val="CC00CC"/>
                </a:solidFill>
                <a:latin typeface="Times New Roman" pitchFamily="18" charset="0"/>
                <a:cs typeface="Tahoma" pitchFamily="34" charset="0"/>
              </a:rPr>
              <a:t>จากงานประจำ </a:t>
            </a:r>
            <a:r>
              <a:rPr lang="th-TH" sz="4000" b="1" dirty="0">
                <a:latin typeface="Tahoma" pitchFamily="34" charset="0"/>
                <a:cs typeface="Tahoma" pitchFamily="34" charset="0"/>
              </a:rPr>
              <a:t>ที่ทำเสร็จแล้ว</a:t>
            </a:r>
            <a:endParaRPr lang="th-TH" sz="4000" b="1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919557" name="Rectangle 5" descr="Horizontal brick"/>
          <p:cNvSpPr>
            <a:spLocks noChangeArrowheads="1"/>
          </p:cNvSpPr>
          <p:nvPr/>
        </p:nvSpPr>
        <p:spPr bwMode="auto">
          <a:xfrm>
            <a:off x="76200" y="5791200"/>
            <a:ext cx="89916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ใช้เวลา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พัฒนา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เพียง </a:t>
            </a:r>
            <a:r>
              <a:rPr lang="en-US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เดือน 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(วัน)</a:t>
            </a:r>
            <a:endParaRPr lang="th-TH" sz="3600" b="1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ก็สามารถนำเสนอ </a:t>
            </a:r>
            <a:r>
              <a:rPr lang="en-US" sz="32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Oral Presentation </a:t>
            </a:r>
            <a:r>
              <a:rPr lang="th-TH" sz="32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ได้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96925" y="2190750"/>
            <a:ext cx="7607300" cy="3219450"/>
          </a:xfrm>
          <a:prstGeom prst="rect">
            <a:avLst/>
          </a:prstGeom>
          <a:gradFill rotWithShape="1">
            <a:gsLst>
              <a:gs pos="0">
                <a:srgbClr val="FFFF00">
                  <a:gamma/>
                  <a:tint val="0"/>
                  <a:invGamma/>
                </a:srgbClr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5400" b="1" u="sng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พวกเรา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ไม่ต้องเขียน </a:t>
            </a:r>
            <a:r>
              <a:rPr lang="en-US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Proposal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latin typeface="Tahoma" pitchFamily="34" charset="0"/>
                <a:cs typeface="Tahoma" pitchFamily="34" charset="0"/>
              </a:rPr>
              <a:t>ไม่ต้องสร้างและทดสอบเครื่องมือ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ไม่ต้อง 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Defend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Proposal</a:t>
            </a:r>
            <a:endParaRPr lang="th-TH" sz="40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ไม่ต้องขอ “งบประมาณ”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4000" b="1" dirty="0">
                <a:latin typeface="Tahoma" pitchFamily="34" charset="0"/>
                <a:cs typeface="Tahoma" pitchFamily="34" charset="0"/>
              </a:rPr>
              <a:t>ไม่ต้องขอจริยธรรม 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EC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)</a:t>
            </a:r>
            <a:endParaRPr lang="th-TH" sz="40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9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9557" grpId="0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427" name="Rectangle 3"/>
          <p:cNvSpPr>
            <a:spLocks noChangeArrowheads="1"/>
          </p:cNvSpPr>
          <p:nvPr/>
        </p:nvSpPr>
        <p:spPr bwMode="auto">
          <a:xfrm>
            <a:off x="381000" y="228600"/>
            <a:ext cx="8375650" cy="267811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9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การเลือก</a:t>
            </a:r>
          </a:p>
          <a:p>
            <a:pPr algn="ctr">
              <a:defRPr/>
            </a:pPr>
            <a:r>
              <a:rPr lang="th-TH" sz="7200" b="1" dirty="0">
                <a:latin typeface="Tahoma" pitchFamily="34" charset="0"/>
                <a:cs typeface="Tahoma" pitchFamily="34" charset="0"/>
              </a:rPr>
              <a:t>เรื่อง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72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en-US" sz="7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7200" b="1" dirty="0">
                <a:latin typeface="Tahoma" pitchFamily="34" charset="0"/>
                <a:cs typeface="Tahoma" pitchFamily="34" charset="0"/>
              </a:rPr>
              <a:t>ที่จะ</a:t>
            </a: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304800" y="3124200"/>
            <a:ext cx="8610600" cy="341630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5400" b="1">
                <a:latin typeface="Tahoma" pitchFamily="34" charset="0"/>
                <a:cs typeface="Tahoma" pitchFamily="34" charset="0"/>
              </a:rPr>
              <a:t>เลือก</a:t>
            </a:r>
            <a:r>
              <a:rPr lang="th-TH" sz="5400" b="1" u="sng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5400" b="1">
                <a:latin typeface="Tahoma" pitchFamily="34" charset="0"/>
                <a:cs typeface="Tahoma" pitchFamily="34" charset="0"/>
              </a:rPr>
              <a:t>ที่ </a:t>
            </a:r>
          </a:p>
          <a:p>
            <a:pPr algn="ctr"/>
            <a:r>
              <a:rPr lang="th-TH" sz="5400" b="1" u="sng">
                <a:latin typeface="Tahoma" pitchFamily="34" charset="0"/>
                <a:cs typeface="Tahoma" pitchFamily="34" charset="0"/>
              </a:rPr>
              <a:t>เรา</a:t>
            </a:r>
            <a:r>
              <a:rPr lang="th-TH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ได้ประโยชน์</a:t>
            </a:r>
            <a:endParaRPr lang="th-TH" sz="5400" b="1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4800" b="1" u="sng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54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5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มีประสิทธิภาพ</a:t>
            </a:r>
          </a:p>
          <a:p>
            <a:pPr algn="ctr"/>
            <a:r>
              <a:rPr lang="th-TH" sz="5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สูงสุด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Text Box 2"/>
          <p:cNvSpPr txBox="1">
            <a:spLocks noChangeArrowheads="1"/>
          </p:cNvSpPr>
          <p:nvPr/>
        </p:nvSpPr>
        <p:spPr bwMode="auto">
          <a:xfrm>
            <a:off x="152400" y="990600"/>
            <a:ext cx="8839200" cy="1938338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ที่จะ</a:t>
            </a:r>
            <a:r>
              <a:rPr lang="th-TH" sz="40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40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นำเสนอ</a:t>
            </a:r>
            <a:r>
              <a:rPr lang="th-TH" sz="40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th-TH" sz="40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40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R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R</a:t>
            </a:r>
            <a:endParaRPr lang="th-TH" sz="40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เรื่องแรกๆของเรา</a:t>
            </a:r>
          </a:p>
        </p:txBody>
      </p:sp>
      <p:sp>
        <p:nvSpPr>
          <p:cNvPr id="943107" name="Text Box 3"/>
          <p:cNvSpPr txBox="1">
            <a:spLocks noChangeArrowheads="1"/>
          </p:cNvSpPr>
          <p:nvPr/>
        </p:nvSpPr>
        <p:spPr bwMode="auto">
          <a:xfrm>
            <a:off x="533400" y="246063"/>
            <a:ext cx="8077200" cy="7493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53882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th-TH" sz="6000" b="1" i="1" u="sng" dirty="0">
                <a:solidFill>
                  <a:srgbClr val="FF00FF"/>
                </a:solidFill>
                <a:cs typeface="Tahoma" pitchFamily="34" charset="0"/>
              </a:rPr>
              <a:t>เทคนิคการเลือก</a:t>
            </a:r>
            <a:endParaRPr lang="en-US" sz="6000" b="1" i="1" u="sng" dirty="0">
              <a:solidFill>
                <a:srgbClr val="FF00FF"/>
              </a:solidFill>
              <a:cs typeface="Tahoma" pitchFamily="34" charset="0"/>
            </a:endParaRPr>
          </a:p>
        </p:txBody>
      </p:sp>
      <p:sp>
        <p:nvSpPr>
          <p:cNvPr id="943108" name="Text Box 4"/>
          <p:cNvSpPr txBox="1">
            <a:spLocks noChangeArrowheads="1"/>
          </p:cNvSpPr>
          <p:nvPr/>
        </p:nvSpPr>
        <p:spPr bwMode="auto">
          <a:xfrm>
            <a:off x="152400" y="2949575"/>
            <a:ext cx="8839200" cy="2308225"/>
          </a:xfrm>
          <a:prstGeom prst="rect">
            <a:avLst/>
          </a:prstGeom>
          <a:solidFill>
            <a:srgbClr val="FFFF00"/>
          </a:solidFill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800" b="1" u="sng" dirty="0">
                <a:solidFill>
                  <a:srgbClr val="0000FF"/>
                </a:solidFill>
                <a:cs typeface="Tahoma" pitchFamily="34" charset="0"/>
              </a:rPr>
              <a:t>เราเลือก</a:t>
            </a:r>
          </a:p>
          <a:p>
            <a:pPr algn="ctr" eaLnBrk="0" hangingPunct="0">
              <a:defRPr/>
            </a:pPr>
            <a:r>
              <a:rPr lang="th-TH" sz="3200" b="1" dirty="0">
                <a:solidFill>
                  <a:srgbClr val="660066"/>
                </a:solidFill>
                <a:cs typeface="Tahoma" pitchFamily="34" charset="0"/>
              </a:rPr>
              <a:t>งานที่เราทำไปแล้ว</a:t>
            </a:r>
          </a:p>
          <a:p>
            <a:pPr algn="ctr" eaLnBrk="0" hangingPunct="0">
              <a:defRPr/>
            </a:pPr>
            <a:r>
              <a:rPr lang="th-TH" sz="3200" b="1" dirty="0">
                <a:solidFill>
                  <a:srgbClr val="FF00FF"/>
                </a:solidFill>
                <a:cs typeface="Tahoma" pitchFamily="34" charset="0"/>
              </a:rPr>
              <a:t>มีความสุข 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และ</a:t>
            </a:r>
            <a:r>
              <a:rPr lang="th-TH" sz="3200" b="1" dirty="0">
                <a:solidFill>
                  <a:srgbClr val="009900"/>
                </a:solidFill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FF0000"/>
                </a:solidFill>
                <a:cs typeface="Tahoma" pitchFamily="34" charset="0"/>
              </a:rPr>
              <a:t>ภาคภูมิใจ</a:t>
            </a:r>
          </a:p>
          <a:p>
            <a:pPr algn="ctr" eaLnBrk="0" hangingPunct="0">
              <a:defRPr/>
            </a:pP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ทุกครั้ง ที่นึกถึง</a:t>
            </a:r>
            <a:endParaRPr lang="th-TH" b="1" dirty="0">
              <a:solidFill>
                <a:srgbClr val="0000FF"/>
              </a:solidFill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5303838"/>
            <a:ext cx="8839200" cy="1323975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800" b="1" u="sng" dirty="0">
                <a:solidFill>
                  <a:srgbClr val="0000FF"/>
                </a:solidFill>
                <a:cs typeface="Tahoma" pitchFamily="34" charset="0"/>
              </a:rPr>
              <a:t>เพื่อเสริมพลัง</a:t>
            </a:r>
          </a:p>
          <a:p>
            <a:pPr algn="ctr" eaLnBrk="0" hangingPunct="0">
              <a:defRPr/>
            </a:pPr>
            <a:r>
              <a:rPr lang="th-TH" sz="3200" b="1" dirty="0">
                <a:solidFill>
                  <a:srgbClr val="660066"/>
                </a:solidFill>
                <a:cs typeface="Tahoma" pitchFamily="34" charset="0"/>
              </a:rPr>
              <a:t>และเพิ่ม</a:t>
            </a:r>
            <a:r>
              <a:rPr lang="th-TH" sz="3200" b="1" dirty="0">
                <a:solidFill>
                  <a:srgbClr val="FF00FF"/>
                </a:solidFill>
                <a:cs typeface="Tahoma" pitchFamily="34" charset="0"/>
              </a:rPr>
              <a:t>ความสุข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ให้กับพวกเรา</a:t>
            </a:r>
            <a:endParaRPr lang="th-TH" sz="3200" b="1" dirty="0">
              <a:solidFill>
                <a:srgbClr val="FF0000"/>
              </a:solidFill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3108" grpId="0" animBg="1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/>
          <p:cNvSpPr>
            <a:spLocks noChangeArrowheads="1"/>
          </p:cNvSpPr>
          <p:nvPr/>
        </p:nvSpPr>
        <p:spPr bwMode="auto">
          <a:xfrm>
            <a:off x="762000" y="1752600"/>
            <a:ext cx="795655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th-TH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th-TH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4. </a:t>
            </a:r>
            <a:r>
              <a:rPr lang="th-TH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5. </a:t>
            </a:r>
            <a:r>
              <a:rPr lang="th-TH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6. </a:t>
            </a:r>
            <a:r>
              <a:rPr lang="th-TH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7. </a:t>
            </a:r>
            <a:r>
              <a:rPr lang="th-TH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8. </a:t>
            </a:r>
            <a:r>
              <a:rPr lang="th-TH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9. </a:t>
            </a:r>
            <a:r>
              <a:rPr lang="th-TH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..................................................</a:t>
            </a:r>
            <a:endParaRPr lang="en-US" sz="3200" b="1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10.</a:t>
            </a:r>
            <a:r>
              <a:rPr lang="en-US" sz="32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งาน ................................................</a:t>
            </a:r>
            <a:endParaRPr lang="en-US" sz="3200" b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33507" name="Rectangle 3"/>
          <p:cNvSpPr>
            <a:spLocks noChangeArrowheads="1"/>
          </p:cNvSpPr>
          <p:nvPr/>
        </p:nvSpPr>
        <p:spPr bwMode="auto">
          <a:xfrm>
            <a:off x="533400" y="228600"/>
            <a:ext cx="8129588" cy="133826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5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งานประจำ</a:t>
            </a:r>
            <a:r>
              <a:rPr lang="th-TH" sz="5400" b="1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 ของข้าพเจ้า</a:t>
            </a:r>
            <a:r>
              <a:rPr lang="th-TH" sz="4400" b="1" dirty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3600" b="1" dirty="0">
                <a:latin typeface="Tahoma" pitchFamily="34" charset="0"/>
                <a:cs typeface="Tahoma" pitchFamily="34" charset="0"/>
              </a:rPr>
              <a:t>มีดังต่อไปนี้</a:t>
            </a:r>
            <a:endParaRPr lang="en-US" sz="3600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3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/>
          <p:cNvSpPr>
            <a:spLocks noChangeArrowheads="1"/>
          </p:cNvSpPr>
          <p:nvPr/>
        </p:nvSpPr>
        <p:spPr bwMode="auto">
          <a:xfrm>
            <a:off x="762000" y="3998913"/>
            <a:ext cx="7956550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6000" b="1" dirty="0">
                <a:solidFill>
                  <a:srgbClr val="9900CC"/>
                </a:solidFill>
                <a:latin typeface="Times New Roman" pitchFamily="18" charset="0"/>
                <a:cs typeface="LilyUPC" pitchFamily="34" charset="-34"/>
              </a:rPr>
              <a:t>1. </a:t>
            </a:r>
            <a:r>
              <a:rPr lang="th-TH" sz="6000" b="1" dirty="0">
                <a:solidFill>
                  <a:srgbClr val="9900CC"/>
                </a:solidFill>
                <a:latin typeface="Times New Roman" pitchFamily="18" charset="0"/>
                <a:cs typeface="LilyUPC" pitchFamily="34" charset="-34"/>
              </a:rPr>
              <a:t>งาน .......................................</a:t>
            </a:r>
            <a:endParaRPr lang="en-US" sz="6000" b="1" dirty="0">
              <a:solidFill>
                <a:srgbClr val="9900CC"/>
              </a:solidFill>
              <a:latin typeface="Times New Roman" pitchFamily="18" charset="0"/>
              <a:cs typeface="LilyUPC" pitchFamily="34" charset="-34"/>
            </a:endParaRPr>
          </a:p>
          <a:p>
            <a:pPr>
              <a:lnSpc>
                <a:spcPct val="80000"/>
              </a:lnSpc>
              <a:defRPr/>
            </a:pPr>
            <a:r>
              <a:rPr lang="en-US" sz="6000" b="1" dirty="0">
                <a:solidFill>
                  <a:schemeClr val="tx2"/>
                </a:solidFill>
                <a:latin typeface="Times New Roman" pitchFamily="18" charset="0"/>
                <a:cs typeface="LilyUPC" pitchFamily="34" charset="-34"/>
              </a:rPr>
              <a:t>2. </a:t>
            </a:r>
            <a:r>
              <a:rPr lang="th-TH" sz="6000" b="1" dirty="0">
                <a:solidFill>
                  <a:schemeClr val="tx2"/>
                </a:solidFill>
                <a:latin typeface="Times New Roman" pitchFamily="18" charset="0"/>
                <a:cs typeface="LilyUPC" pitchFamily="34" charset="-34"/>
              </a:rPr>
              <a:t>งาน .......................................</a:t>
            </a:r>
            <a:endParaRPr lang="en-US" sz="6000" b="1" dirty="0">
              <a:solidFill>
                <a:schemeClr val="tx2"/>
              </a:solidFill>
              <a:latin typeface="Times New Roman" pitchFamily="18" charset="0"/>
              <a:cs typeface="LilyUPC" pitchFamily="34" charset="-34"/>
            </a:endParaRPr>
          </a:p>
          <a:p>
            <a:pPr>
              <a:lnSpc>
                <a:spcPct val="80000"/>
              </a:lnSpc>
              <a:defRPr/>
            </a:pPr>
            <a:r>
              <a:rPr lang="en-US" sz="6000" b="1" dirty="0">
                <a:solidFill>
                  <a:srgbClr val="0000CC"/>
                </a:solidFill>
                <a:latin typeface="Times New Roman" pitchFamily="18" charset="0"/>
                <a:cs typeface="LilyUPC" pitchFamily="34" charset="-34"/>
              </a:rPr>
              <a:t>3. </a:t>
            </a:r>
            <a:r>
              <a:rPr lang="th-TH" sz="6000" b="1" dirty="0">
                <a:solidFill>
                  <a:srgbClr val="0000CC"/>
                </a:solidFill>
                <a:latin typeface="Times New Roman" pitchFamily="18" charset="0"/>
                <a:cs typeface="LilyUPC" pitchFamily="34" charset="-34"/>
              </a:rPr>
              <a:t>งาน .......................................</a:t>
            </a:r>
            <a:endParaRPr lang="en-US" sz="6000" b="1" dirty="0">
              <a:solidFill>
                <a:srgbClr val="0000CC"/>
              </a:solidFill>
              <a:latin typeface="Times New Roman" pitchFamily="18" charset="0"/>
              <a:cs typeface="LilyUPC" pitchFamily="34" charset="-34"/>
            </a:endParaRPr>
          </a:p>
        </p:txBody>
      </p:sp>
      <p:sp>
        <p:nvSpPr>
          <p:cNvPr id="617475" name="Rectangle 3"/>
          <p:cNvSpPr>
            <a:spLocks noChangeArrowheads="1"/>
          </p:cNvSpPr>
          <p:nvPr/>
        </p:nvSpPr>
        <p:spPr bwMode="auto">
          <a:xfrm>
            <a:off x="533400" y="566738"/>
            <a:ext cx="8129588" cy="3167062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8800" b="1" dirty="0">
                <a:solidFill>
                  <a:srgbClr val="FF0000"/>
                </a:solidFill>
                <a:cs typeface="LilyUPC" pitchFamily="34" charset="-34"/>
              </a:rPr>
              <a:t>งานประจำ</a:t>
            </a:r>
            <a:r>
              <a:rPr lang="th-TH" sz="8800" b="1" dirty="0">
                <a:solidFill>
                  <a:srgbClr val="660066"/>
                </a:solidFill>
                <a:cs typeface="LilyUPC" pitchFamily="34" charset="-34"/>
              </a:rPr>
              <a:t> ที่ข้าพเจ้า</a:t>
            </a:r>
            <a:r>
              <a:rPr lang="th-TH" sz="7200" b="1" dirty="0">
                <a:solidFill>
                  <a:srgbClr val="660066"/>
                </a:solidFill>
              </a:rPr>
              <a:t> 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7200" b="1" dirty="0">
                <a:solidFill>
                  <a:srgbClr val="0000FF"/>
                </a:solidFill>
              </a:rPr>
              <a:t>ชอบมากที่สุด </a:t>
            </a:r>
            <a:r>
              <a:rPr lang="en-US" sz="7200" b="1" dirty="0">
                <a:solidFill>
                  <a:srgbClr val="FF0000"/>
                </a:solidFill>
              </a:rPr>
              <a:t>3</a:t>
            </a:r>
            <a:r>
              <a:rPr lang="en-US" sz="7200" b="1" dirty="0">
                <a:solidFill>
                  <a:srgbClr val="0000FF"/>
                </a:solidFill>
              </a:rPr>
              <a:t> </a:t>
            </a:r>
            <a:r>
              <a:rPr lang="th-TH" sz="7200" b="1" dirty="0">
                <a:solidFill>
                  <a:srgbClr val="0000FF"/>
                </a:solidFill>
              </a:rPr>
              <a:t>อันดับแรก</a:t>
            </a:r>
            <a:endParaRPr lang="en-US" sz="17200" b="1" dirty="0">
              <a:solidFill>
                <a:srgbClr val="0000CC"/>
              </a:solidFill>
              <a:latin typeface="Times New Roman" pitchFamily="18" charset="0"/>
              <a:cs typeface="EucrosiaUPC" pitchFamily="18" charset="-34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6000" b="1" dirty="0">
                <a:latin typeface="Times New Roman" pitchFamily="18" charset="0"/>
              </a:rPr>
              <a:t>คือ</a:t>
            </a:r>
            <a:endParaRPr lang="en-US" sz="6000" b="1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7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7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47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2"/>
          <p:cNvSpPr>
            <a:spLocks noChangeArrowheads="1"/>
          </p:cNvSpPr>
          <p:nvPr/>
        </p:nvSpPr>
        <p:spPr bwMode="auto">
          <a:xfrm>
            <a:off x="2228850" y="1371600"/>
            <a:ext cx="48895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เป็น</a:t>
            </a:r>
          </a:p>
          <a:p>
            <a:pPr algn="ctr">
              <a:lnSpc>
                <a:spcPct val="90000"/>
              </a:lnSpc>
            </a:pPr>
            <a:r>
              <a:rPr lang="th-TH" sz="4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วิจัย </a:t>
            </a:r>
            <a:r>
              <a:rPr lang="en-US" sz="4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(Research)</a:t>
            </a:r>
            <a:endParaRPr lang="en-US" sz="48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940035" name="Rectangle 3"/>
          <p:cNvSpPr>
            <a:spLocks noChangeArrowheads="1"/>
          </p:cNvSpPr>
          <p:nvPr/>
        </p:nvSpPr>
        <p:spPr bwMode="auto">
          <a:xfrm>
            <a:off x="304800" y="228600"/>
            <a:ext cx="8632825" cy="100647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6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R2R</a:t>
            </a:r>
            <a:endParaRPr lang="th-TH" sz="66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35250" y="2819400"/>
            <a:ext cx="39862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 u="sng">
                <a:latin typeface="Tahoma" pitchFamily="34" charset="0"/>
                <a:cs typeface="Tahoma" pitchFamily="34" charset="0"/>
              </a:rPr>
              <a:t>ไม่ใช่</a:t>
            </a:r>
          </a:p>
          <a:p>
            <a:pPr algn="ctr">
              <a:lnSpc>
                <a:spcPct val="90000"/>
              </a:lnSpc>
            </a:pPr>
            <a:r>
              <a:rPr lang="th-TH" sz="4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แบบการวิจัย</a:t>
            </a:r>
          </a:p>
          <a:p>
            <a:pPr algn="ctr">
              <a:lnSpc>
                <a:spcPct val="90000"/>
              </a:lnSpc>
            </a:pPr>
            <a:r>
              <a:rPr lang="en-US" sz="3200" b="1">
                <a:latin typeface="Tahoma" pitchFamily="34" charset="0"/>
                <a:cs typeface="Tahoma" pitchFamily="34" charset="0"/>
              </a:rPr>
              <a:t>(Research Design)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4800" y="4648200"/>
            <a:ext cx="8588375" cy="2085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th-TH" sz="40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การวิจัย </a:t>
            </a:r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ที่ไม่เกิด</a:t>
            </a:r>
            <a:r>
              <a:rPr lang="th-TH" sz="40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การพัฒนา</a:t>
            </a:r>
            <a:r>
              <a:rPr lang="th-TH" sz="40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งาน</a:t>
            </a:r>
          </a:p>
          <a:p>
            <a:pPr algn="ctr">
              <a:lnSpc>
                <a:spcPct val="90000"/>
              </a:lnSpc>
            </a:pPr>
            <a:r>
              <a:rPr lang="th-TH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เป็น</a:t>
            </a:r>
            <a:r>
              <a:rPr lang="en-US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R2R </a:t>
            </a:r>
            <a:r>
              <a:rPr lang="th-TH" sz="40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ปลอม</a:t>
            </a:r>
          </a:p>
          <a:p>
            <a:pPr algn="ctr">
              <a:lnSpc>
                <a:spcPct val="90000"/>
              </a:lnSpc>
            </a:pPr>
            <a:r>
              <a:rPr lang="en-US" sz="3200" b="1">
                <a:latin typeface="Tahoma" pitchFamily="34" charset="0"/>
                <a:cs typeface="Tahoma" pitchFamily="34" charset="0"/>
              </a:rPr>
              <a:t>(Pseudo R2R)</a:t>
            </a:r>
          </a:p>
          <a:p>
            <a:pPr algn="ctr">
              <a:lnSpc>
                <a:spcPct val="90000"/>
              </a:lnSpc>
            </a:pP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(วิจารณ์ พานิช, </a:t>
            </a:r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2556)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0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0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0034" grpId="0"/>
      <p:bldP spid="4" grpId="0"/>
      <p:bldP spid="5" grpId="0" animBg="1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610600" cy="769938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ในช่วง </a:t>
            </a:r>
            <a:r>
              <a:rPr lang="en-US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3-5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ปีที่ผ่านมา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457200" y="1219200"/>
            <a:ext cx="8229600" cy="5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th-TH" sz="3600" b="1" i="1" u="sng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ผลงาน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ที่ข้าพเจ้าได้ทำกับมือ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i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ภาคภูมิใจ </a:t>
            </a:r>
            <a:r>
              <a:rPr lang="th-TH" sz="2800" b="1" i="1">
                <a:latin typeface="Tahoma" pitchFamily="34" charset="0"/>
                <a:cs typeface="Tahoma" pitchFamily="34" charset="0"/>
              </a:rPr>
              <a:t>มากที่สุด </a:t>
            </a:r>
            <a:r>
              <a:rPr lang="th-TH" sz="2800" b="1" u="sng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i="1">
                <a:latin typeface="Tahoma" pitchFamily="34" charset="0"/>
                <a:cs typeface="Tahoma" pitchFamily="34" charset="0"/>
              </a:rPr>
              <a:t> งานนี้</a:t>
            </a:r>
            <a:r>
              <a:rPr lang="th-TH" sz="2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พวกเรายังทำอยู่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 .............................................................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 ........................................................................ ........................................................................</a:t>
            </a:r>
          </a:p>
          <a:p>
            <a:pPr algn="ctr">
              <a:lnSpc>
                <a:spcPct val="80000"/>
              </a:lnSpc>
            </a:pPr>
            <a:endParaRPr lang="en-US" sz="2800" b="1" i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th-TH" sz="2800" b="1" i="1" u="sng">
                <a:latin typeface="Tahoma" pitchFamily="34" charset="0"/>
                <a:cs typeface="Tahoma" pitchFamily="34" charset="0"/>
              </a:rPr>
              <a:t>เนื่องจาก</a:t>
            </a:r>
            <a:r>
              <a:rPr lang="th-TH" sz="2800" b="1" i="1"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th-TH" sz="2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</a:t>
            </a:r>
            <a:r>
              <a:rPr lang="en-US" sz="2800" b="1" i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 ........................................................................ ……………………………………………………………………………………………………………………………………………………………………………….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154" name="Text Box 2"/>
          <p:cNvSpPr txBox="1">
            <a:spLocks noChangeArrowheads="1"/>
          </p:cNvSpPr>
          <p:nvPr/>
        </p:nvSpPr>
        <p:spPr bwMode="auto">
          <a:xfrm>
            <a:off x="533400" y="447675"/>
            <a:ext cx="8077200" cy="1809750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6000" b="1" u="sng" dirty="0">
                <a:solidFill>
                  <a:srgbClr val="FF00FF"/>
                </a:solidFill>
                <a:latin typeface="Times New Roman" pitchFamily="18" charset="0"/>
                <a:cs typeface="Tahoma" pitchFamily="34" charset="0"/>
              </a:rPr>
              <a:t>งานประจำ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ที่ข้าพเจ้าตั้งใจจะ</a:t>
            </a:r>
            <a:r>
              <a:rPr lang="th-TH" sz="32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2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เป็นผลงานวิจัย</a:t>
            </a:r>
            <a:r>
              <a:rPr lang="en-US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th-TH" sz="3200" b="1" dirty="0">
                <a:latin typeface="Tahoma" pitchFamily="34" charset="0"/>
                <a:cs typeface="Tahoma" pitchFamily="34" charset="0"/>
              </a:rPr>
              <a:t>เรื่องที่ </a:t>
            </a:r>
            <a:r>
              <a:rPr lang="th-TH" sz="32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๑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ของข้าพเจ้า</a:t>
            </a:r>
          </a:p>
        </p:txBody>
      </p:sp>
      <p:sp>
        <p:nvSpPr>
          <p:cNvPr id="945155" name="Text Box 3"/>
          <p:cNvSpPr txBox="1">
            <a:spLocks noChangeArrowheads="1"/>
          </p:cNvSpPr>
          <p:nvPr/>
        </p:nvSpPr>
        <p:spPr bwMode="auto">
          <a:xfrm>
            <a:off x="457200" y="2514600"/>
            <a:ext cx="8229600" cy="11271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h-TH" sz="2800" b="1" u="sng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sz="2800" b="1" i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งาน </a:t>
            </a:r>
            <a:r>
              <a:rPr lang="en-US" sz="2800" b="1" i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…………………………………….………………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sz="2800" b="1" u="sng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หน่วยงาน</a:t>
            </a:r>
            <a:r>
              <a:rPr lang="th-TH" sz="2800" b="1" i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 i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……………………….……………………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" y="4572000"/>
            <a:ext cx="8686800" cy="21605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จุดเด่น</a:t>
            </a: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 </a:t>
            </a:r>
            <a:r>
              <a:rPr lang="th-TH" sz="2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ผลการดำเนินงาน</a:t>
            </a: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ในช่วง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3-5</a:t>
            </a: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ปีที่ผ่านมา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sz="2800" b="1" u="sng" dirty="0">
                <a:latin typeface="Tahoma" pitchFamily="34" charset="0"/>
                <a:cs typeface="Tahoma" pitchFamily="34" charset="0"/>
              </a:rPr>
              <a:t>คือ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i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………………………………………….………………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i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…………………………………….……………………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i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………………………………………………………….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sz="2800" b="1" i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………………………………………………………….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5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5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5155" grpId="0" autoUpdateAnimBg="0"/>
      <p:bldP spid="5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6" name="Text Box 2"/>
          <p:cNvSpPr txBox="1">
            <a:spLocks noChangeArrowheads="1"/>
          </p:cNvSpPr>
          <p:nvPr/>
        </p:nvSpPr>
        <p:spPr bwMode="auto">
          <a:xfrm>
            <a:off x="152400" y="1360488"/>
            <a:ext cx="8839200" cy="1127125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ในการ</a:t>
            </a:r>
            <a:r>
              <a:rPr lang="th-TH" sz="44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4400" b="1" dirty="0">
                <a:solidFill>
                  <a:srgbClr val="0033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400" b="1" u="sng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นำเสนอ</a:t>
            </a:r>
            <a:r>
              <a:rPr lang="th-TH" sz="4400" b="1" u="sng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4400" b="1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sz="4000" b="1" dirty="0">
                <a:solidFill>
                  <a:srgbClr val="6600CC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th-TH" sz="4000" b="1" dirty="0">
                <a:solidFill>
                  <a:srgbClr val="0099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R</a:t>
            </a: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r>
              <a:rPr lang="en-US" sz="4000" b="1" dirty="0">
                <a:latin typeface="Tahoma" pitchFamily="34" charset="0"/>
                <a:cs typeface="Tahoma" pitchFamily="34" charset="0"/>
              </a:rPr>
              <a:t>R</a:t>
            </a:r>
            <a:endParaRPr lang="th-TH" sz="40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43107" name="Text Box 3"/>
          <p:cNvSpPr txBox="1">
            <a:spLocks noChangeArrowheads="1"/>
          </p:cNvSpPr>
          <p:nvPr/>
        </p:nvSpPr>
        <p:spPr bwMode="auto">
          <a:xfrm>
            <a:off x="152400" y="228600"/>
            <a:ext cx="8839200" cy="1016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6000" b="1" dirty="0">
                <a:cs typeface="Tahoma" pitchFamily="34" charset="0"/>
              </a:rPr>
              <a:t>เทคนิคการเรียนลัด</a:t>
            </a:r>
            <a:endParaRPr lang="en-US" sz="6000" b="1" dirty="0">
              <a:cs typeface="Tahoma" pitchFamily="34" charset="0"/>
            </a:endParaRPr>
          </a:p>
        </p:txBody>
      </p:sp>
      <p:sp>
        <p:nvSpPr>
          <p:cNvPr id="943108" name="Text Box 4"/>
          <p:cNvSpPr txBox="1">
            <a:spLocks noChangeArrowheads="1"/>
          </p:cNvSpPr>
          <p:nvPr/>
        </p:nvSpPr>
        <p:spPr bwMode="auto">
          <a:xfrm>
            <a:off x="152400" y="2630488"/>
            <a:ext cx="8839200" cy="646112"/>
          </a:xfrm>
          <a:prstGeom prst="rect">
            <a:avLst/>
          </a:prstGeom>
          <a:solidFill>
            <a:srgbClr val="FFFF00"/>
          </a:solidFill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3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๑.สรุปสาระสำคัญของการวิจัย</a:t>
            </a:r>
            <a:r>
              <a:rPr lang="th-TH" sz="3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latin typeface="Tahoma" pitchFamily="34" charset="0"/>
                <a:cs typeface="Tahoma" pitchFamily="34" charset="0"/>
                <a:sym typeface="Wingdings"/>
              </a:rPr>
              <a:t></a:t>
            </a:r>
            <a:r>
              <a:rPr lang="th-TH" altLang="ko-KR" sz="3600" b="1" dirty="0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บทคัดย่อ</a:t>
            </a:r>
            <a:endParaRPr lang="th-TH" sz="36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5902325"/>
            <a:ext cx="8839200" cy="879475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๔.จัดทำ “</a:t>
            </a:r>
            <a:r>
              <a:rPr lang="th-TH" sz="3200" b="1" dirty="0">
                <a:solidFill>
                  <a:srgbClr val="CC00FF"/>
                </a:solidFill>
                <a:cs typeface="Tahoma" pitchFamily="34" charset="0"/>
              </a:rPr>
              <a:t>นิพนธ์ต้นฉบับ</a:t>
            </a: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” </a:t>
            </a:r>
            <a:r>
              <a:rPr lang="en-US" sz="2400" b="1" dirty="0">
                <a:solidFill>
                  <a:srgbClr val="FF0000"/>
                </a:solidFill>
                <a:cs typeface="Tahoma" pitchFamily="34" charset="0"/>
              </a:rPr>
              <a:t>(</a:t>
            </a:r>
            <a:r>
              <a:rPr lang="en-US" sz="2400" b="1" dirty="0">
                <a:solidFill>
                  <a:srgbClr val="0000FF"/>
                </a:solidFill>
                <a:cs typeface="Tahoma" pitchFamily="34" charset="0"/>
              </a:rPr>
              <a:t>Original Paper</a:t>
            </a:r>
            <a:r>
              <a:rPr lang="en-US" sz="2400" b="1" dirty="0">
                <a:solidFill>
                  <a:srgbClr val="FF0000"/>
                </a:solidFill>
                <a:cs typeface="Tahoma" pitchFamily="34" charset="0"/>
              </a:rPr>
              <a:t>/</a:t>
            </a:r>
            <a:r>
              <a:rPr lang="en-US" sz="2400" b="1" dirty="0">
                <a:solidFill>
                  <a:srgbClr val="0000FF"/>
                </a:solidFill>
                <a:cs typeface="Tahoma" pitchFamily="34" charset="0"/>
              </a:rPr>
              <a:t>Article</a:t>
            </a:r>
            <a:r>
              <a:rPr lang="en-US" sz="2400" b="1" dirty="0">
                <a:solidFill>
                  <a:srgbClr val="FF0000"/>
                </a:solidFill>
                <a:cs typeface="Tahoma" pitchFamily="34" charset="0"/>
              </a:rPr>
              <a:t>)</a:t>
            </a:r>
            <a:endParaRPr lang="th-TH" sz="3200" b="1" dirty="0">
              <a:solidFill>
                <a:srgbClr val="FF0000"/>
              </a:solidFill>
              <a:cs typeface="Tahoma" pitchFamily="34" charset="0"/>
            </a:endParaRP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sz="3200" b="1" dirty="0">
                <a:solidFill>
                  <a:srgbClr val="0000FF"/>
                </a:solidFill>
                <a:cs typeface="Tahoma" pitchFamily="34" charset="0"/>
              </a:rPr>
              <a:t>ลงตีพิมพ์ในวารสารทางวิชาการ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2400" y="3505200"/>
            <a:ext cx="8839200" cy="10890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3600" b="1" dirty="0">
                <a:solidFill>
                  <a:srgbClr val="FF00FF"/>
                </a:solidFill>
                <a:cs typeface="Tahoma" pitchFamily="34" charset="0"/>
              </a:rPr>
              <a:t>๒.จัดทำ </a:t>
            </a:r>
            <a:r>
              <a:rPr lang="en-US" sz="3600" b="1" i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Slide </a:t>
            </a:r>
            <a:r>
              <a:rPr lang="th-TH" sz="3600" b="1" dirty="0">
                <a:latin typeface="Tahoma" pitchFamily="34" charset="0"/>
                <a:cs typeface="Tahoma" pitchFamily="34" charset="0"/>
              </a:rPr>
              <a:t>การนำเสนอ</a:t>
            </a:r>
            <a:r>
              <a:rPr lang="th-TH" sz="3600" b="1" i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endParaRPr lang="en-US" sz="3600" b="1" i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3600" b="1" dirty="0">
                <a:solidFill>
                  <a:srgbClr val="FF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ประมาณ </a:t>
            </a:r>
            <a:r>
              <a:rPr lang="en-US" sz="3600" b="1" dirty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20</a:t>
            </a:r>
            <a:r>
              <a:rPr lang="en-US" sz="3600" b="1" dirty="0">
                <a:solidFill>
                  <a:srgbClr val="FF00FF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en-US" sz="3600" b="1" i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Slides</a:t>
            </a:r>
            <a:r>
              <a:rPr kumimoji="1" lang="th-TH" sz="3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" y="4835525"/>
            <a:ext cx="8839200" cy="879475"/>
          </a:xfrm>
          <a:prstGeom prst="rect">
            <a:avLst/>
          </a:prstGeom>
          <a:solidFill>
            <a:srgbClr val="FFFF00"/>
          </a:solidFill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th-TH" sz="3200" b="1" dirty="0">
                <a:latin typeface="Tahoma" pitchFamily="34" charset="0"/>
                <a:cs typeface="Tahoma" pitchFamily="34" charset="0"/>
              </a:rPr>
              <a:t>๓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.Present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i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ผลงานวิจัย 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ในที่ประชุม ด้วย แนวคิด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หลักการ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วิธีการ </a:t>
            </a:r>
            <a:r>
              <a:rPr lang="th-TH" sz="3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</a:t>
            </a:r>
            <a:r>
              <a:rPr lang="th-TH" sz="3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1" dirty="0">
                <a:latin typeface="Tahoma" pitchFamily="34" charset="0"/>
                <a:cs typeface="Tahoma" pitchFamily="34" charset="0"/>
              </a:rPr>
              <a:t>KM</a:t>
            </a:r>
            <a:endParaRPr lang="th-TH" sz="3200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3108" grpId="0" animBg="1"/>
      <p:bldP spid="5" grpId="0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108" name="Text Box 4"/>
          <p:cNvSpPr txBox="1">
            <a:spLocks noChangeArrowheads="1"/>
          </p:cNvSpPr>
          <p:nvPr/>
        </p:nvSpPr>
        <p:spPr bwMode="auto">
          <a:xfrm>
            <a:off x="609600" y="1101725"/>
            <a:ext cx="7924800" cy="4718050"/>
          </a:xfrm>
          <a:prstGeom prst="rect">
            <a:avLst/>
          </a:prstGeom>
          <a:solidFill>
            <a:srgbClr val="FFFF00"/>
          </a:solidFill>
          <a:ln w="57150" cmpd="thickThin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9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๕.๑</a:t>
            </a:r>
            <a:r>
              <a:rPr lang="th-TH" sz="9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9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การเขียน</a:t>
            </a:r>
          </a:p>
          <a:p>
            <a:pPr algn="ctr" eaLnBrk="0" hangingPunct="0">
              <a:defRPr/>
            </a:pPr>
            <a:r>
              <a:rPr lang="th-TH" sz="6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สรุปสาระสำคัญ</a:t>
            </a:r>
          </a:p>
          <a:p>
            <a:pPr algn="ctr" eaLnBrk="0" hangingPunct="0">
              <a:lnSpc>
                <a:spcPct val="110000"/>
              </a:lnSpc>
              <a:defRPr/>
            </a:pPr>
            <a:r>
              <a:rPr lang="th-TH" sz="6600" b="1" u="sng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ของการวิจัย</a:t>
            </a:r>
            <a:r>
              <a:rPr lang="th-TH" sz="6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6600" b="1" dirty="0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defRPr/>
            </a:pPr>
            <a:r>
              <a:rPr lang="th-TH" sz="6000" b="1" dirty="0">
                <a:latin typeface="Tahoma" pitchFamily="34" charset="0"/>
                <a:cs typeface="Tahoma" pitchFamily="34" charset="0"/>
                <a:sym typeface="Wingdings"/>
              </a:rPr>
              <a:t></a:t>
            </a:r>
            <a:r>
              <a:rPr lang="th-TH" sz="4800" b="1" dirty="0">
                <a:latin typeface="Tahoma" pitchFamily="34" charset="0"/>
                <a:cs typeface="Tahoma" pitchFamily="34" charset="0"/>
                <a:sym typeface="Wingdings"/>
              </a:rPr>
              <a:t> </a:t>
            </a:r>
            <a:r>
              <a:rPr lang="th-TH" altLang="ko-KR" sz="6600" b="1" dirty="0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บทคัดย่อ</a:t>
            </a:r>
            <a:endParaRPr lang="th-TH" sz="6600" b="1" u="sng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2" name="Rectangle 2"/>
          <p:cNvSpPr>
            <a:spLocks noChangeArrowheads="1"/>
          </p:cNvSpPr>
          <p:nvPr/>
        </p:nvSpPr>
        <p:spPr bwMode="auto">
          <a:xfrm>
            <a:off x="457200" y="369888"/>
            <a:ext cx="8153400" cy="2455862"/>
          </a:xfrm>
          <a:prstGeom prst="rect">
            <a:avLst/>
          </a:prstGeom>
          <a:solidFill>
            <a:srgbClr val="FFFF00"/>
          </a:solidFill>
          <a:ln w="57150" cmpd="thickThin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th-TH" altLang="ko-KR" sz="8800" b="1" dirty="0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บทคัดย่อ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th-TH" altLang="ko-KR" sz="6000" b="1" dirty="0">
                <a:solidFill>
                  <a:srgbClr val="FF00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ผลงานวิจัย</a:t>
            </a:r>
            <a:r>
              <a:rPr lang="th-TH" altLang="ko-KR" sz="4800" b="1" dirty="0">
                <a:solidFill>
                  <a:srgbClr val="FF00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 </a:t>
            </a:r>
            <a:endParaRPr lang="en-US" altLang="ko-KR" sz="4400" b="1" dirty="0">
              <a:solidFill>
                <a:srgbClr val="FF0000"/>
              </a:solidFill>
              <a:latin typeface="Tahoma" pitchFamily="34" charset="0"/>
              <a:ea typeface="Gulim" pitchFamily="34" charset="-127"/>
              <a:cs typeface="Tahoma" pitchFamily="34" charset="0"/>
            </a:endParaRPr>
          </a:p>
          <a:p>
            <a:pPr algn="ctr" eaLnBrk="0" hangingPunct="0">
              <a:lnSpc>
                <a:spcPct val="80000"/>
              </a:lnSpc>
              <a:defRPr/>
            </a:pPr>
            <a:r>
              <a:rPr lang="en-US" altLang="ko-KR" sz="4400" b="1" dirty="0">
                <a:solidFill>
                  <a:srgbClr val="FF00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(</a:t>
            </a:r>
            <a:r>
              <a:rPr lang="en-US" altLang="ko-KR" sz="4400" b="1" dirty="0">
                <a:latin typeface="Tahoma" pitchFamily="34" charset="0"/>
                <a:ea typeface="Gulim" pitchFamily="34" charset="-127"/>
                <a:cs typeface="Tahoma" pitchFamily="34" charset="0"/>
              </a:rPr>
              <a:t>Abstract</a:t>
            </a:r>
            <a:r>
              <a:rPr lang="en-US" altLang="ko-KR" sz="4400" b="1" dirty="0">
                <a:solidFill>
                  <a:srgbClr val="FF00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)</a:t>
            </a:r>
            <a:endParaRPr lang="th-TH" altLang="ko-KR" sz="4400" b="1" dirty="0">
              <a:solidFill>
                <a:srgbClr val="FF0000"/>
              </a:solidFill>
              <a:latin typeface="Tahoma" pitchFamily="34" charset="0"/>
              <a:ea typeface="Gulim" pitchFamily="34" charset="-127"/>
              <a:cs typeface="Tahoma" pitchFamily="34" charset="0"/>
            </a:endParaRPr>
          </a:p>
        </p:txBody>
      </p:sp>
      <p:sp>
        <p:nvSpPr>
          <p:cNvPr id="1116163" name="Rectangle 3"/>
          <p:cNvSpPr>
            <a:spLocks noChangeArrowheads="1"/>
          </p:cNvSpPr>
          <p:nvPr/>
        </p:nvSpPr>
        <p:spPr bwMode="auto">
          <a:xfrm>
            <a:off x="228600" y="3005138"/>
            <a:ext cx="8763000" cy="3624262"/>
          </a:xfrm>
          <a:prstGeom prst="rect">
            <a:avLst/>
          </a:prstGeom>
          <a:noFill/>
          <a:ln w="57150" cmpd="thickThin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th-TH" altLang="ko-KR" sz="4800" b="1" u="sng" dirty="0">
                <a:solidFill>
                  <a:srgbClr val="FF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คือ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altLang="ko-KR" sz="6600" b="1" dirty="0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เอกสารสรุป</a:t>
            </a:r>
            <a:endParaRPr lang="th-TH" altLang="ko-KR" sz="5400" b="1" dirty="0">
              <a:latin typeface="Tahoma" pitchFamily="34" charset="0"/>
              <a:ea typeface="Gulim" pitchFamily="34" charset="-127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altLang="ko-KR" sz="5400" b="1" dirty="0">
                <a:solidFill>
                  <a:srgbClr val="FF00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ผลงานวิจัย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altLang="ko-KR" sz="5400" b="1" dirty="0">
                <a:latin typeface="Tahoma" pitchFamily="34" charset="0"/>
                <a:ea typeface="Gulim" pitchFamily="34" charset="-127"/>
                <a:cs typeface="Tahoma" pitchFamily="34" charset="0"/>
              </a:rPr>
              <a:t>ที่ต้องการ</a:t>
            </a:r>
            <a:r>
              <a:rPr lang="th-TH" altLang="ko-KR" sz="5400" b="1" dirty="0">
                <a:solidFill>
                  <a:srgbClr val="FF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นำเสนอ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altLang="ko-KR" sz="4800" b="1" dirty="0">
                <a:solidFill>
                  <a:srgbClr val="006600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1 Paper</a:t>
            </a:r>
            <a:endParaRPr lang="th-TH" altLang="ko-KR" sz="4800" b="1" dirty="0">
              <a:solidFill>
                <a:srgbClr val="006600"/>
              </a:solidFill>
              <a:latin typeface="Tahoma" pitchFamily="34" charset="0"/>
              <a:ea typeface="Gulim" pitchFamily="34" charset="-127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1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6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0" y="809625"/>
            <a:ext cx="86868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ชื่อเรื่อง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(Topic)</a:t>
            </a:r>
          </a:p>
          <a:p>
            <a:pPr algn="ctr"/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ทำอะไร? 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กับใคร?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ที่ไหน?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เมื่อไร?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ด้วยวิธีใด?</a:t>
            </a:r>
          </a:p>
          <a:p>
            <a:pPr algn="ctr"/>
            <a:r>
              <a:rPr lang="en-US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ชื่อนักวิจัย </a:t>
            </a:r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(Researchers)</a:t>
            </a:r>
            <a:endParaRPr lang="en-US" sz="24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รวมกันไม่เกิน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6</a:t>
            </a:r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ชื่อ ในกรณีที่เกิน ให้ใช้คำว่า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“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และคณะ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”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แทน</a:t>
            </a:r>
            <a:endParaRPr lang="th-TH"/>
          </a:p>
          <a:p>
            <a:pPr algn="ctr"/>
            <a:r>
              <a:rPr lang="en-US" sz="2400" b="1"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บทนำ </a:t>
            </a:r>
            <a:r>
              <a:rPr lang="en-US" b="1">
                <a:latin typeface="Tahoma" pitchFamily="34" charset="0"/>
                <a:cs typeface="Tahoma" pitchFamily="34" charset="0"/>
              </a:rPr>
              <a:t>(Introduction)</a:t>
            </a:r>
            <a:r>
              <a:rPr lang="th-TH" b="1">
                <a:latin typeface="Tahoma" pitchFamily="34" charset="0"/>
                <a:cs typeface="Tahoma" pitchFamily="34" charset="0"/>
              </a:rPr>
              <a:t> </a:t>
            </a:r>
            <a:endParaRPr lang="th-TH" sz="24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ความหมาย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ความเป็นมา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ความสำคัญ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ของงาน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ปัญหา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ในการศึกษา/วิจัย</a:t>
            </a:r>
            <a:endParaRPr lang="th-TH" sz="1600"/>
          </a:p>
          <a:p>
            <a:pPr marL="990600" lvl="1" algn="ctr">
              <a:lnSpc>
                <a:spcPct val="80000"/>
              </a:lnSpc>
            </a:pPr>
            <a:r>
              <a:rPr lang="en-US" sz="2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4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วัตถุประสงค์</a:t>
            </a:r>
            <a:r>
              <a:rPr lang="th-TH" sz="1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(Objective)</a:t>
            </a:r>
            <a:endParaRPr lang="en-US" sz="2400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สิ่งที่ต้องการศึกษา</a:t>
            </a:r>
            <a:r>
              <a:rPr lang="en-US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วิจัย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อย่างสั้น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รัดกุม </a:t>
            </a:r>
            <a:r>
              <a:rPr lang="th-TH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ได้ใจความ </a:t>
            </a:r>
          </a:p>
          <a:p>
            <a:pPr algn="ctr"/>
            <a:r>
              <a:rPr lang="en-US" sz="24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400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วิธีการศึกษา </a:t>
            </a:r>
            <a:r>
              <a:rPr lang="en-US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(Research design &amp; Methodology)</a:t>
            </a:r>
            <a:endParaRPr lang="en-US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แบบการวิจัย </a:t>
            </a:r>
            <a:r>
              <a:rPr lang="th-TH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ประชากร</a:t>
            </a:r>
            <a:r>
              <a:rPr lang="th-TH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การกำหนดกลุ่มตัวอย่าง </a:t>
            </a:r>
            <a:r>
              <a:rPr lang="th-TH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การเก็บข้อมูล 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การวัดผลการศึกษา</a:t>
            </a:r>
            <a:r>
              <a:rPr lang="th-TH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เครื่องมือที่ใช้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การวิเคราะห์ข้อมูล</a:t>
            </a:r>
            <a:r>
              <a:rPr lang="th-TH" b="1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สถิติที่ใช้</a:t>
            </a:r>
            <a:endParaRPr lang="en-US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4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6.</a:t>
            </a:r>
            <a:r>
              <a:rPr lang="th-TH" sz="24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ผลการศึกษา </a:t>
            </a:r>
            <a:r>
              <a:rPr lang="en-US" sz="1800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(Results)</a:t>
            </a:r>
            <a:endParaRPr lang="en-US" b="1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ผลการศึกษาที่สำคัญ </a:t>
            </a:r>
            <a:r>
              <a:rPr lang="th-TH" b="1">
                <a:latin typeface="Tahoma" pitchFamily="34" charset="0"/>
                <a:cs typeface="Tahoma" pitchFamily="34" charset="0"/>
              </a:rPr>
              <a:t>รัดกุม 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>
                <a:latin typeface="Tahoma" pitchFamily="34" charset="0"/>
                <a:cs typeface="Tahoma" pitchFamily="34" charset="0"/>
              </a:rPr>
              <a:t> ชัดเจน </a:t>
            </a:r>
            <a:r>
              <a:rPr lang="th-TH" b="1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สอดคล้องกับ </a:t>
            </a:r>
            <a:r>
              <a:rPr lang="th-TH" b="1">
                <a:latin typeface="Tahoma" pitchFamily="34" charset="0"/>
                <a:cs typeface="Tahoma" pitchFamily="34" charset="0"/>
              </a:rPr>
              <a:t>“วัตถุประสงค์”</a:t>
            </a:r>
            <a:endParaRPr lang="en-US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400" b="1">
                <a:latin typeface="Tahoma" pitchFamily="34" charset="0"/>
                <a:cs typeface="Tahoma" pitchFamily="34" charset="0"/>
              </a:rPr>
              <a:t>7.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สรุป และ ข้อเสนอแนะ 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(Conclusion </a:t>
            </a:r>
            <a:r>
              <a:rPr lang="en-US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&amp; 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Recommendation)</a:t>
            </a:r>
            <a:endParaRPr lang="th-TH" sz="16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สรุปสิ่งที่ได้จากการศึกษา </a:t>
            </a:r>
            <a:r>
              <a:rPr lang="th-TH" b="1">
                <a:latin typeface="Tahoma" pitchFamily="34" charset="0"/>
                <a:cs typeface="Tahoma" pitchFamily="34" charset="0"/>
              </a:rPr>
              <a:t>และ 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ข้อเสนอแนะ</a:t>
            </a:r>
            <a:r>
              <a:rPr lang="th-TH" b="1">
                <a:latin typeface="Tahoma" pitchFamily="34" charset="0"/>
                <a:cs typeface="Tahoma" pitchFamily="34" charset="0"/>
              </a:rPr>
              <a:t>ในการนำสิ่งที่ได้ ไปใช้ประโยชน์ ทั้งสำหรับพื้นที่วิจัย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>
                <a:latin typeface="Tahoma" pitchFamily="34" charset="0"/>
                <a:cs typeface="Tahoma" pitchFamily="34" charset="0"/>
              </a:rPr>
              <a:t>หน่วยงานที่เกี่ยวข้อง 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>
                <a:latin typeface="Tahoma" pitchFamily="34" charset="0"/>
                <a:cs typeface="Tahoma" pitchFamily="34" charset="0"/>
              </a:rPr>
              <a:t> สำหรับการทำวิจัยต่อไป</a:t>
            </a:r>
            <a:endParaRPr lang="en-US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altLang="ko-KR" sz="2400" b="1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8.</a:t>
            </a:r>
            <a:r>
              <a:rPr lang="th-TH" altLang="ko-KR" sz="2400" b="1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คำสำคัญ </a:t>
            </a:r>
            <a:r>
              <a:rPr lang="en-US" altLang="ko-KR" b="1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Key Words</a:t>
            </a:r>
            <a:endParaRPr lang="th-TH">
              <a:solidFill>
                <a:srgbClr val="0000FF"/>
              </a:solidFill>
            </a:endParaRPr>
          </a:p>
        </p:txBody>
      </p:sp>
      <p:sp>
        <p:nvSpPr>
          <p:cNvPr id="955395" name="Text Box 3"/>
          <p:cNvSpPr txBox="1">
            <a:spLocks noChangeArrowheads="1"/>
          </p:cNvSpPr>
          <p:nvPr/>
        </p:nvSpPr>
        <p:spPr bwMode="auto">
          <a:xfrm>
            <a:off x="104775" y="152400"/>
            <a:ext cx="8153400" cy="646113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หัวข้อหลักของ</a:t>
            </a: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บทคัดย่อ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</a:p>
        </p:txBody>
      </p:sp>
      <p:sp>
        <p:nvSpPr>
          <p:cNvPr id="955396" name="Rectangle 4"/>
          <p:cNvSpPr>
            <a:spLocks noChangeArrowheads="1"/>
          </p:cNvSpPr>
          <p:nvPr/>
        </p:nvSpPr>
        <p:spPr bwMode="auto">
          <a:xfrm>
            <a:off x="7600950" y="914400"/>
            <a:ext cx="1314450" cy="9540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sz="2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ไม่เกิน</a:t>
            </a:r>
            <a:endParaRPr lang="th-TH" sz="28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2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หน้า</a:t>
            </a:r>
          </a:p>
        </p:txBody>
      </p:sp>
      <p:sp>
        <p:nvSpPr>
          <p:cNvPr id="955397" name="Rectangle 5"/>
          <p:cNvSpPr>
            <a:spLocks noChangeArrowheads="1"/>
          </p:cNvSpPr>
          <p:nvPr/>
        </p:nvSpPr>
        <p:spPr bwMode="auto">
          <a:xfrm>
            <a:off x="7086600" y="6175375"/>
            <a:ext cx="1828800" cy="6826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24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ไม่เกิน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300</a:t>
            </a:r>
            <a:r>
              <a:rPr lang="en-US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Words</a:t>
            </a:r>
            <a:endParaRPr lang="th-TH" sz="2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26" name="Rectangle 7"/>
          <p:cNvSpPr>
            <a:spLocks noChangeArrowheads="1"/>
          </p:cNvSpPr>
          <p:nvPr/>
        </p:nvSpPr>
        <p:spPr bwMode="auto">
          <a:xfrm>
            <a:off x="5338763" y="1266825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th-TH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95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95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55396" grpId="0" animBg="1"/>
      <p:bldP spid="95539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5" name="Text Box 3"/>
          <p:cNvSpPr txBox="1">
            <a:spLocks noChangeArrowheads="1"/>
          </p:cNvSpPr>
          <p:nvPr/>
        </p:nvSpPr>
        <p:spPr bwMode="auto">
          <a:xfrm>
            <a:off x="304800" y="268288"/>
            <a:ext cx="8610600" cy="646112"/>
          </a:xfrm>
          <a:prstGeom prst="rect">
            <a:avLst/>
          </a:prstGeom>
          <a:noFill/>
          <a:ln w="57150" cmpd="thickThin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th-TH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ขั้นตอน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การเขียน</a:t>
            </a: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บทคัดย่อ</a:t>
            </a: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</a:p>
        </p:txBody>
      </p:sp>
      <p:sp>
        <p:nvSpPr>
          <p:cNvPr id="82947" name="Rectangle 7"/>
          <p:cNvSpPr>
            <a:spLocks noChangeArrowheads="1"/>
          </p:cNvSpPr>
          <p:nvPr/>
        </p:nvSpPr>
        <p:spPr bwMode="auto">
          <a:xfrm>
            <a:off x="5338763" y="1266825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th-TH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0" y="1143000"/>
            <a:ext cx="8686800" cy="55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3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3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ผลการวิจัย</a:t>
            </a:r>
            <a:r>
              <a:rPr lang="th-TH" sz="3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(Results) </a:t>
            </a:r>
            <a:r>
              <a:rPr lang="th-TH" sz="36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ที่โดดเด่น</a:t>
            </a:r>
            <a:endParaRPr lang="en-US" sz="36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3200" b="1">
                <a:latin typeface="Tahoma" pitchFamily="34" charset="0"/>
                <a:cs typeface="Tahoma" pitchFamily="34" charset="0"/>
              </a:rPr>
              <a:t>2.</a:t>
            </a:r>
            <a:r>
              <a:rPr lang="th-TH" sz="3200" b="1">
                <a:latin typeface="Tahoma" pitchFamily="34" charset="0"/>
                <a:cs typeface="Tahoma" pitchFamily="34" charset="0"/>
              </a:rPr>
              <a:t>เขียนวัตถุประสงค์ </a:t>
            </a:r>
            <a:r>
              <a:rPr lang="en-US" sz="2400" b="1">
                <a:latin typeface="Tahoma" pitchFamily="34" charset="0"/>
                <a:cs typeface="Tahoma" pitchFamily="34" charset="0"/>
              </a:rPr>
              <a:t>(Objective) </a:t>
            </a:r>
            <a:r>
              <a:rPr lang="th-TH" sz="24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ให้สอดคล้องกับผลการวิจัย </a:t>
            </a:r>
            <a:endParaRPr lang="en-US" sz="28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เขียนชื่อเรื่อง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(Topic) 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ให้สอดคล้องกับ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วัตถุประสงค์ </a:t>
            </a:r>
            <a:r>
              <a:rPr lang="th-TH" sz="24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ผลการวิจัย</a:t>
            </a:r>
            <a:endParaRPr lang="en-US" sz="28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(ทำอะไร? 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กับใคร?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ที่ไหน?</a:t>
            </a:r>
            <a:r>
              <a:rPr lang="th-TH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เมื่อไร? 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ด้วยวิธีใด?)</a:t>
            </a:r>
          </a:p>
          <a:p>
            <a:pPr algn="ctr"/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เขียนวิธีการศึกษา </a:t>
            </a:r>
            <a:r>
              <a:rPr lang="en-US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(Research design &amp; Methodology)</a:t>
            </a:r>
            <a:r>
              <a:rPr lang="th-TH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ให้ครบถ้วน และ ถูกต้อง ตาม </a:t>
            </a:r>
            <a:r>
              <a:rPr 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Research Methodology </a:t>
            </a:r>
          </a:p>
          <a:p>
            <a:pPr algn="ctr"/>
            <a:r>
              <a:rPr lang="en-US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บทนำ </a:t>
            </a:r>
            <a:r>
              <a:rPr lang="en-US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b="1">
                <a:latin typeface="Tahoma" pitchFamily="34" charset="0"/>
                <a:cs typeface="Tahoma" pitchFamily="34" charset="0"/>
              </a:rPr>
              <a:t>Introduction</a:t>
            </a:r>
            <a:r>
              <a:rPr lang="en-US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ที่กระชับ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ชัดเจน</a:t>
            </a:r>
            <a:endParaRPr lang="th-TH" sz="2400" b="1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(ความหมาย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ความเป็นมา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ความสำคัญ 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ของงาน </a:t>
            </a:r>
            <a:r>
              <a:rPr lang="th-TH" sz="1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th-TH" sz="16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ปัญหา</a:t>
            </a:r>
            <a:r>
              <a:rPr lang="th-TH" sz="1600" b="1">
                <a:latin typeface="Tahoma" pitchFamily="34" charset="0"/>
                <a:cs typeface="Tahoma" pitchFamily="34" charset="0"/>
              </a:rPr>
              <a:t> ในการศึกษา/วิจัย)</a:t>
            </a:r>
            <a:endParaRPr lang="th-TH" sz="1600"/>
          </a:p>
          <a:p>
            <a:pPr algn="ctr"/>
            <a:r>
              <a:rPr lang="en-US" sz="2800" b="1">
                <a:latin typeface="Tahoma" pitchFamily="34" charset="0"/>
                <a:cs typeface="Tahoma" pitchFamily="34" charset="0"/>
              </a:rPr>
              <a:t>6.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เขียนสรุป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ข้อเสนอแนะ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(Conclusion </a:t>
            </a:r>
            <a:r>
              <a:rPr lang="en-US" sz="16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&amp;</a:t>
            </a:r>
            <a:r>
              <a:rPr lang="en-US" sz="1600" b="1">
                <a:latin typeface="Tahoma" pitchFamily="34" charset="0"/>
                <a:cs typeface="Tahoma" pitchFamily="34" charset="0"/>
              </a:rPr>
              <a:t> Recommendation)</a:t>
            </a:r>
            <a:endParaRPr lang="th-TH" sz="1600" b="1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US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7</a:t>
            </a:r>
            <a:r>
              <a:rPr lang="en-US" altLang="ko-KR" sz="2800" b="1">
                <a:solidFill>
                  <a:srgbClr val="0000FF"/>
                </a:solidFill>
                <a:latin typeface="Tahoma" pitchFamily="34" charset="0"/>
                <a:ea typeface="Gulim" pitchFamily="34" charset="-127"/>
                <a:cs typeface="Tahoma" pitchFamily="34" charset="0"/>
              </a:rPr>
              <a:t>.</a:t>
            </a:r>
            <a:r>
              <a:rPr lang="th-TH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เขียน</a:t>
            </a:r>
            <a:r>
              <a:rPr lang="th-TH" altLang="ko-KR" sz="2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คำสำคัญ </a:t>
            </a:r>
            <a:r>
              <a:rPr lang="en-US" altLang="ko-KR" sz="2400" b="1">
                <a:solidFill>
                  <a:srgbClr val="0000FF"/>
                </a:solidFill>
                <a:latin typeface="Tahoma" pitchFamily="34" charset="0"/>
                <a:ea typeface="Gulim" pitchFamily="34" charset="-127"/>
              </a:rPr>
              <a:t>(</a:t>
            </a:r>
            <a:r>
              <a:rPr lang="en-US" altLang="ko-KR" b="1">
                <a:solidFill>
                  <a:srgbClr val="0000FF"/>
                </a:solidFill>
                <a:latin typeface="Tahoma" pitchFamily="34" charset="0"/>
                <a:ea typeface="Gulim" pitchFamily="34" charset="-127"/>
              </a:rPr>
              <a:t>Key Words) </a:t>
            </a:r>
            <a:r>
              <a:rPr lang="th-TH" altLang="ko-KR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ไม่เกิน </a:t>
            </a:r>
            <a:r>
              <a:rPr lang="en-US" altLang="ko-KR" sz="2800" b="1">
                <a:solidFill>
                  <a:srgbClr val="FF0000"/>
                </a:solidFill>
                <a:latin typeface="Tahoma" pitchFamily="34" charset="0"/>
                <a:ea typeface="Gulim" pitchFamily="34" charset="-127"/>
              </a:rPr>
              <a:t>5</a:t>
            </a:r>
            <a:r>
              <a:rPr lang="en-US" altLang="ko-KR" sz="2800" b="1">
                <a:solidFill>
                  <a:srgbClr val="0000FF"/>
                </a:solidFill>
                <a:latin typeface="Tahoma" pitchFamily="34" charset="0"/>
                <a:ea typeface="Gulim" pitchFamily="34" charset="-127"/>
              </a:rPr>
              <a:t> </a:t>
            </a:r>
            <a:r>
              <a:rPr lang="th-TH" altLang="ko-KR" sz="2800" b="1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คำ</a:t>
            </a:r>
            <a:endParaRPr lang="en-US" altLang="ko-KR" b="1">
              <a:solidFill>
                <a:srgbClr val="0000FF"/>
              </a:solidFill>
              <a:latin typeface="Tahoma" pitchFamily="34" charset="0"/>
              <a:ea typeface="Gulim" pitchFamily="34" charset="-127"/>
            </a:endParaRPr>
          </a:p>
          <a:p>
            <a:pPr algn="ctr"/>
            <a:endParaRPr lang="en-US" altLang="ko-KR" sz="800" b="1">
              <a:solidFill>
                <a:srgbClr val="0000FF"/>
              </a:solidFill>
              <a:latin typeface="Tahoma" pitchFamily="34" charset="0"/>
              <a:ea typeface="Gulim" pitchFamily="34" charset="-127"/>
            </a:endParaRPr>
          </a:p>
          <a:p>
            <a:pPr algn="ctr"/>
            <a:r>
              <a:rPr lang="en-US" altLang="ko-KR" sz="2800" b="1">
                <a:latin typeface="Tahoma" pitchFamily="34" charset="0"/>
                <a:ea typeface="Gulim" pitchFamily="34" charset="-127"/>
              </a:rPr>
              <a:t>8.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เขียนส่วนอื่นๆ </a:t>
            </a:r>
            <a:r>
              <a:rPr lang="th-TH" sz="2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จนครบถ้วน</a:t>
            </a:r>
            <a:r>
              <a:rPr lang="th-TH" sz="2800" b="1">
                <a:latin typeface="Tahoma" pitchFamily="34" charset="0"/>
                <a:cs typeface="Tahoma" pitchFamily="34" charset="0"/>
              </a:rPr>
              <a:t> สมบูรณ์</a:t>
            </a:r>
            <a:endParaRPr lang="th-TH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0" y="230188"/>
            <a:ext cx="9144000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ctr" eaLnBrk="0" hangingPunct="0">
              <a:tabLst>
                <a:tab pos="631825" algn="l"/>
              </a:tabLst>
              <a:defRPr/>
            </a:pPr>
            <a:r>
              <a:rPr lang="th-TH" sz="2800" b="1" u="sng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แบบฟอร์ม</a:t>
            </a:r>
          </a:p>
          <a:p>
            <a:pPr algn="ctr" eaLnBrk="0" hangingPunct="0">
              <a:tabLst>
                <a:tab pos="631825" algn="l"/>
              </a:tabLst>
              <a:defRPr/>
            </a:pP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สรุปประเด็นเนื้อหาสำคัญ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ของผลงานวิจัย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R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R</a:t>
            </a: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E</a:t>
            </a:r>
            <a:endParaRPr lang="en-US" sz="1100" dirty="0">
              <a:solidFill>
                <a:srgbClr val="FF0000"/>
              </a:solidFill>
              <a:latin typeface="Tahoma" pitchFamily="34" charset="0"/>
              <a:ea typeface="Cordia New" pitchFamily="34" charset="-34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600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ชื่องานวิจัย</a:t>
            </a:r>
            <a:r>
              <a:rPr lang="th-TH" sz="1800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 ..............................................................................................................</a:t>
            </a:r>
            <a:endParaRPr lang="en-US" sz="1100" dirty="0">
              <a:latin typeface="Tahoma" pitchFamily="34" charset="0"/>
              <a:ea typeface="Cordia New" pitchFamily="34" charset="-34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ชื่อภาษา อังกฤษ. 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.......................................................................................................................................</a:t>
            </a:r>
            <a:endParaRPr lang="en-US" sz="1100" dirty="0"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200" b="1" u="sng" dirty="0">
                <a:latin typeface="Tahoma" pitchFamily="34" charset="0"/>
                <a:cs typeface="Tahoma" pitchFamily="34" charset="0"/>
              </a:rPr>
              <a:t>ชื่อผู้วิจัย ......................................</a:t>
            </a: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1 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...............................................</a:t>
            </a: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1 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........................................</a:t>
            </a: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2</a:t>
            </a:r>
            <a:r>
              <a:rPr lang="th-TH" sz="1200" b="1" baseline="30000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......................................</a:t>
            </a: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3</a:t>
            </a:r>
            <a:r>
              <a:rPr lang="en-US" sz="1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.................................................</a:t>
            </a: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1 </a:t>
            </a:r>
            <a:r>
              <a:rPr lang="th-TH" sz="1100" b="1" dirty="0">
                <a:latin typeface="Tahoma" pitchFamily="34" charset="0"/>
                <a:cs typeface="Tahoma" pitchFamily="34" charset="0"/>
              </a:rPr>
              <a:t>...........................................</a:t>
            </a:r>
            <a:r>
              <a:rPr lang="en-US" sz="1100" b="1" baseline="30000" dirty="0">
                <a:latin typeface="Tahoma" pitchFamily="34" charset="0"/>
                <a:cs typeface="Tahoma" pitchFamily="34" charset="0"/>
              </a:rPr>
              <a:t>2 </a:t>
            </a:r>
            <a:r>
              <a:rPr lang="th-TH" sz="1100" b="1" dirty="0">
                <a:latin typeface="Tahoma" pitchFamily="34" charset="0"/>
                <a:cs typeface="Tahoma" pitchFamily="34" charset="0"/>
              </a:rPr>
              <a:t>และคณะ</a:t>
            </a:r>
            <a:endParaRPr lang="en-US" sz="1100" dirty="0"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en-US" sz="1200" b="1" baseline="30000" dirty="0">
                <a:latin typeface="Tahoma" pitchFamily="34" charset="0"/>
                <a:cs typeface="Tahoma" pitchFamily="34" charset="0"/>
              </a:rPr>
              <a:t>1</a:t>
            </a:r>
            <a:r>
              <a:rPr lang="th-TH" sz="1200" b="1" dirty="0">
                <a:latin typeface="Tahoma" pitchFamily="34" charset="0"/>
                <a:cs typeface="Tahoma" pitchFamily="34" charset="0"/>
              </a:rPr>
              <a:t>หน่วยงาน ...........................................................................................................................................................................</a:t>
            </a:r>
          </a:p>
          <a:p>
            <a:pPr algn="just" eaLnBrk="0" hangingPunct="0">
              <a:tabLst>
                <a:tab pos="631825" algn="l"/>
              </a:tabLst>
              <a:defRPr/>
            </a:pPr>
            <a:endParaRPr lang="en-US" sz="1100" dirty="0"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ความเป็นมา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ความสำคัญ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ของงาน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ปัญหา 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ในการศึกษา/วิจัย</a:t>
            </a:r>
            <a:endParaRPr lang="en-US" sz="1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cs typeface="Tahoma" pitchFamily="34" charset="0"/>
              </a:rPr>
              <a:t>	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งาน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.........................................................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เป็นงานที่สำคัญ </a:t>
            </a: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เนื่องจาก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 ............................................. ......................................................................................................................................................................</a:t>
            </a:r>
            <a:endParaRPr lang="en-US" sz="1100" dirty="0"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ปัญหาที่พบในโลก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en-US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 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ปัญหาที่พบในประเทศไทย 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คือ</a:t>
            </a:r>
            <a:r>
              <a:rPr lang="en-US" sz="1400" dirty="0"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ปัญหาที่พบในพื้นที่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/หน่วยงาน.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..................... 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คือ</a:t>
            </a:r>
            <a:r>
              <a:rPr lang="en-US" sz="1400" dirty="0"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.....................................................................................................................</a:t>
            </a:r>
            <a:r>
              <a:rPr lang="en-US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.......................................... 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คณะผู้วิจัยจึงตั้งใจที่จะทำวิจัย</a:t>
            </a:r>
            <a:r>
              <a:rPr lang="th-TH" sz="1400" b="1" dirty="0">
                <a:latin typeface="Tahoma" pitchFamily="34" charset="0"/>
                <a:cs typeface="Tahoma" pitchFamily="34" charset="0"/>
              </a:rPr>
              <a:t>เพื่อแก้ปัญหา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นี้ อย่างยั่งยืน</a:t>
            </a:r>
          </a:p>
          <a:p>
            <a:pPr algn="ctr">
              <a:lnSpc>
                <a:spcPct val="80000"/>
              </a:lnSpc>
              <a:tabLst>
                <a:tab pos="631825" algn="l"/>
              </a:tabLst>
              <a:defRPr/>
            </a:pPr>
            <a:endParaRPr lang="en-US" sz="11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วัตถุประสงค์ของการศึกษา</a:t>
            </a:r>
            <a:r>
              <a:rPr lang="th-TH" b="1" dirty="0">
                <a:latin typeface="Tahoma" pitchFamily="34" charset="0"/>
                <a:cs typeface="Tahoma" pitchFamily="34" charset="0"/>
              </a:rPr>
              <a:t>/</a:t>
            </a:r>
            <a:r>
              <a:rPr lang="th-TH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วิจัย</a:t>
            </a:r>
            <a:endParaRPr lang="en-US" sz="1400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dirty="0">
                <a:latin typeface="Tahoma" pitchFamily="34" charset="0"/>
                <a:cs typeface="Tahoma" pitchFamily="34" charset="0"/>
              </a:rPr>
              <a:t>	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1.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 .....................................................................................................................................................</a:t>
            </a: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dirty="0">
                <a:latin typeface="Tahoma" pitchFamily="34" charset="0"/>
                <a:cs typeface="Tahoma" pitchFamily="34" charset="0"/>
              </a:rPr>
              <a:t>	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2.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 .....................................................................................................................................................</a:t>
            </a: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th-TH" sz="1400" dirty="0">
                <a:latin typeface="Tahoma" pitchFamily="34" charset="0"/>
                <a:cs typeface="Tahoma" pitchFamily="34" charset="0"/>
              </a:rPr>
              <a:t> 	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 .....................................................................................................................................................</a:t>
            </a:r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5348288"/>
            <a:ext cx="914400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just" eaLnBrk="0" hangingPunct="0">
              <a:tabLst>
                <a:tab pos="631825" algn="l"/>
              </a:tabLst>
              <a:defRPr/>
            </a:pP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ผลการศึกษา</a:t>
            </a:r>
            <a:r>
              <a:rPr lang="th-TH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/</a:t>
            </a:r>
            <a:r>
              <a:rPr lang="th-TH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วิจัย</a:t>
            </a:r>
            <a:endParaRPr lang="en-US" sz="14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	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พบว่า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 ...............................................................................ดี/เพิ่มขึ้น </a:t>
            </a:r>
            <a:r>
              <a:rPr lang="en-US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(p&lt;0.05)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..................................... 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th-TH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1"/>
          <p:cNvSpPr>
            <a:spLocks noChangeArrowheads="1"/>
          </p:cNvSpPr>
          <p:nvPr/>
        </p:nvSpPr>
        <p:spPr bwMode="auto"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eaLnBrk="0" hangingPunct="0">
              <a:tabLst>
                <a:tab pos="631825" algn="l"/>
              </a:tabLst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วิธีการศึกษา/วิจัย</a:t>
            </a:r>
            <a:endParaRPr lang="en-US" sz="1600" dirty="0">
              <a:solidFill>
                <a:srgbClr val="0000FF"/>
              </a:solidFill>
              <a:latin typeface="Tahoma" pitchFamily="34" charset="0"/>
              <a:ea typeface="Cordia New" pitchFamily="34" charset="-34"/>
              <a:cs typeface="Tahoma" pitchFamily="34" charset="0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</a:rPr>
              <a:t>	แบบการวิจัย </a:t>
            </a:r>
            <a:r>
              <a:rPr lang="en-US" sz="1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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แบบทดลอง </a:t>
            </a:r>
            <a:r>
              <a:rPr lang="th-TH" sz="1400" dirty="0">
                <a:solidFill>
                  <a:srgbClr val="0000FF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ด้วยแบบการวิจัย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................ </a:t>
            </a:r>
            <a:r>
              <a:rPr lang="en-US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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</a:rPr>
              <a:t>แบบไม่ทดลอง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ด้วยแบบการวิจัย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...........................</a:t>
            </a:r>
            <a:endParaRPr lang="en-US" sz="1100" b="1" dirty="0">
              <a:latin typeface="Tahoma" pitchFamily="34" charset="0"/>
              <a:ea typeface="Cordia New" pitchFamily="34" charset="-34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สิ่งที่ใช้ในการ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ทดลอง </a:t>
            </a:r>
            <a:r>
              <a:rPr lang="th-TH" sz="1400" dirty="0"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........................................................................................................................</a:t>
            </a:r>
            <a:endParaRPr lang="th-TH" sz="14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ประชากร 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คือ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.................................................................................................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จำนวน</a:t>
            </a:r>
            <a:r>
              <a:rPr lang="th-TH" sz="1400" b="1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ea typeface="Cordia New" pitchFamily="34" charset="-34"/>
                <a:cs typeface="Tahoma" pitchFamily="34" charset="0"/>
                <a:sym typeface="Wingdings" pitchFamily="2" charset="2"/>
              </a:rPr>
              <a:t>........................</a:t>
            </a:r>
            <a:endParaRPr lang="en-US" sz="1100" dirty="0">
              <a:latin typeface="Tahoma" pitchFamily="34" charset="0"/>
              <a:ea typeface="Cordia New" pitchFamily="34" charset="-34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กลุ่มตัวอย่าง 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จำนวน ........................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 คัดเลือกโดย 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</a:t>
            </a:r>
            <a:endParaRPr lang="en-US" sz="11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เครื่องมือ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ที่ใช้ในการเก็บข้อมูลการวิจัย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มี ...... ชิ้น คือ ............................................................................. .................................................................................................................................................................... </a:t>
            </a:r>
            <a:endParaRPr lang="en-US" sz="11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การทดสอบคุณภาพของเครื่องมือ </a:t>
            </a:r>
            <a:r>
              <a:rPr lang="th-TH" sz="1400" dirty="0">
                <a:solidFill>
                  <a:srgbClr val="CC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ดำเนินการ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ดังนี้................................................................................... .................................................................................................................................................................... </a:t>
            </a:r>
            <a:endParaRPr lang="en-US" sz="11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การเก็บข้อมูลการวิจัย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solidFill>
                  <a:srgbClr val="CC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ดำเนินการ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ดังนี้.................................................................................................... ....................................................................................................................................................................</a:t>
            </a:r>
            <a:endParaRPr lang="en-US" sz="11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การวิเคราะห์ข้อมูลการวิจัย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solidFill>
                  <a:srgbClr val="CC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ดำเนินการ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ดังนี้............................................................................................. ....................................................................................................................................................................</a:t>
            </a: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สถิติที่ใช้ </a:t>
            </a:r>
            <a:r>
              <a:rPr lang="th-TH" sz="1400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สถิติเชิงพรรณา </a:t>
            </a: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[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สถิติวิเคราะห์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(</a:t>
            </a:r>
            <a:r>
              <a:rPr lang="th-TH" sz="1400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ถ้ามี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) ด้วยค่าสถิติ........... ที่ระดับแอลฟ่า </a:t>
            </a:r>
            <a:r>
              <a:rPr lang="en-US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0.05</a:t>
            </a: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]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 และ 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การวิเคราะห์เนื้อหา</a:t>
            </a:r>
            <a:endParaRPr lang="en-US" sz="14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endParaRPr lang="th-TH" sz="8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>
              <a:tabLst>
                <a:tab pos="631825" algn="l"/>
              </a:tabLst>
              <a:defRPr/>
            </a:pP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อภิปรายผลการวิจัย</a:t>
            </a:r>
            <a:endParaRPr lang="en-US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พบว่า ...................................................คือ............................................................. </a:t>
            </a: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ที่เป็นดังนี้ 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เนื่องจาก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........................................................................................................................................... สอดคล้องกับ ...........................................ที่กล่าว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/</a:t>
            </a: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พบ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ว่า................................................ 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แต่ไม่สอดคล้องกับ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 ที่กล่าว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/</a:t>
            </a: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พบ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ว่า.............................................. ........... .................. </a:t>
            </a:r>
            <a:r>
              <a:rPr lang="th-TH" sz="1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ที่เป็นดังนี้ 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เนื่องจาก................................... .......................................................................................................................................................</a:t>
            </a:r>
          </a:p>
          <a:p>
            <a:pPr>
              <a:tabLst>
                <a:tab pos="631825" algn="l"/>
              </a:tabLst>
              <a:defRPr/>
            </a:pPr>
            <a:endParaRPr lang="th-TH" sz="8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การนำสิ่งที่ได้จากการศึกษา</a:t>
            </a:r>
            <a:r>
              <a:rPr lang="th-TH" sz="2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/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วิจัย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ครั้งนี้ 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ไปใช้ประโยชน์</a:t>
            </a:r>
            <a:endParaRPr lang="en-US" sz="1600" dirty="0">
              <a:solidFill>
                <a:srgbClr val="0000FF"/>
              </a:solidFill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สำหรับพื้นที่วิจัย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และหน่วยงาน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ที่เกี่ยวข้อง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ควร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/สามารถ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............................................................................ </a:t>
            </a:r>
            <a:endParaRPr lang="th-TH" sz="14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......................................................................................................................................................................</a:t>
            </a:r>
          </a:p>
          <a:p>
            <a:pPr eaLnBrk="0" hangingPunct="0">
              <a:tabLst>
                <a:tab pos="631825" algn="l"/>
              </a:tabLst>
              <a:defRPr/>
            </a:pPr>
            <a:r>
              <a:rPr lang="en-US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สำหรับ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ผู้สนใจ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ที่เกี่ยวข้อง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ควร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/สามารถ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.................................................................................................... </a:t>
            </a:r>
            <a:endParaRPr lang="th-TH" sz="1400" b="1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endParaRPr lang="th-TH" sz="800" dirty="0">
              <a:latin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hangingPunct="0">
              <a:tabLst>
                <a:tab pos="631825" algn="l"/>
              </a:tabLst>
              <a:defRPr/>
            </a:pP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	สำหรับการทำวิจัยต่อไป </a:t>
            </a:r>
            <a:r>
              <a:rPr lang="th-TH" sz="1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ในเรื่องเดิม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ควร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 /สามารถ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....................................................................................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สำหรับการทำวิจัยต่อไป</a:t>
            </a:r>
            <a:r>
              <a:rPr lang="th-TH" sz="1400" b="1" dirty="0">
                <a:latin typeface="Tahoma" pitchFamily="34" charset="0"/>
                <a:cs typeface="Tahoma" pitchFamily="34" charset="0"/>
                <a:sym typeface="Wingdings" pitchFamily="2" charset="2"/>
              </a:rPr>
              <a:t>ในเรื่องใหม่</a:t>
            </a:r>
            <a:r>
              <a:rPr lang="th-TH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400" dirty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ควร </a:t>
            </a:r>
            <a:r>
              <a:rPr lang="en-US" sz="1400" dirty="0">
                <a:latin typeface="Tahoma" pitchFamily="34" charset="0"/>
                <a:cs typeface="Tahoma" pitchFamily="34" charset="0"/>
                <a:sym typeface="Wingdings" pitchFamily="2" charset="2"/>
              </a:rPr>
              <a:t>………….……………………………………………………………………………………………. .……………………………………………………………………………………………………………………………………………………………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>
            <a:grpSpLocks/>
          </p:cNvGrpSpPr>
          <p:nvPr/>
        </p:nvGrpSpPr>
        <p:grpSpPr bwMode="auto">
          <a:xfrm>
            <a:off x="381000" y="774700"/>
            <a:ext cx="8451850" cy="5930900"/>
            <a:chOff x="240" y="488"/>
            <a:chExt cx="5324" cy="3736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240" y="488"/>
              <a:ext cx="5324" cy="3102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9600" b="1" dirty="0">
                  <a:latin typeface="Tahoma" pitchFamily="34" charset="0"/>
                  <a:cs typeface="Tahoma" pitchFamily="34" charset="0"/>
                </a:rPr>
                <a:t>๕.๒ การจัดทำ</a:t>
              </a:r>
            </a:p>
            <a:p>
              <a:pPr algn="ctr">
                <a:defRPr/>
              </a:pPr>
              <a:r>
                <a:rPr lang="en-US" sz="8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Slide</a:t>
              </a:r>
            </a:p>
            <a:p>
              <a:pPr algn="ctr">
                <a:defRPr/>
              </a:pPr>
              <a:r>
                <a:rPr lang="th-TH" sz="7200" b="1" dirty="0">
                  <a:solidFill>
                    <a:srgbClr val="CC00FF"/>
                  </a:solidFill>
                  <a:latin typeface="Tahoma" pitchFamily="34" charset="0"/>
                  <a:cs typeface="Tahoma" pitchFamily="34" charset="0"/>
                </a:rPr>
                <a:t>นำเสนอ</a:t>
              </a:r>
              <a:endParaRPr lang="th-TH" sz="66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endParaRPr>
            </a:p>
            <a:p>
              <a:pPr algn="ctr">
                <a:defRPr/>
              </a:pPr>
              <a:r>
                <a:rPr lang="th-TH" sz="66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ผลงานวิจัย</a:t>
              </a:r>
              <a:r>
                <a:rPr lang="en-US" sz="66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sz="6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66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66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R</a:t>
              </a:r>
              <a:endPara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2" name="Text Box 8"/>
            <p:cNvSpPr txBox="1">
              <a:spLocks noChangeArrowheads="1"/>
            </p:cNvSpPr>
            <p:nvPr/>
          </p:nvSpPr>
          <p:spPr bwMode="auto">
            <a:xfrm>
              <a:off x="2160" y="3721"/>
              <a:ext cx="1408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  <a:defRPr/>
              </a:pPr>
              <a:r>
                <a:rPr lang="en-US" sz="5400" dirty="0">
                  <a:solidFill>
                    <a:srgbClr val="800000"/>
                  </a:solidFill>
                  <a:latin typeface="Times New Roman" pitchFamily="18" charset="0"/>
                  <a:sym typeface="Wingdings 2" pitchFamily="18" charset="2"/>
                </a:rPr>
                <a:t></a:t>
              </a:r>
              <a:endParaRPr lang="th-TH" sz="5400" dirty="0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38" name="Rectangle 2"/>
          <p:cNvSpPr>
            <a:spLocks noChangeArrowheads="1"/>
          </p:cNvSpPr>
          <p:nvPr/>
        </p:nvSpPr>
        <p:spPr bwMode="auto">
          <a:xfrm>
            <a:off x="533400" y="228600"/>
            <a:ext cx="8175625" cy="1357313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8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วิจัย</a:t>
            </a:r>
            <a:r>
              <a:rPr lang="th-TH" sz="8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8800" b="1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88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อะไร</a:t>
            </a:r>
            <a:r>
              <a:rPr lang="th-TH" sz="88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1089539" name="Rectangle 3"/>
          <p:cNvSpPr>
            <a:spLocks noChangeArrowheads="1"/>
          </p:cNvSpPr>
          <p:nvPr/>
        </p:nvSpPr>
        <p:spPr bwMode="auto">
          <a:xfrm>
            <a:off x="623888" y="1660525"/>
            <a:ext cx="7969250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h-TH" sz="66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วิจัย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4800" b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en-US" sz="4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Re</a:t>
            </a:r>
            <a:r>
              <a:rPr lang="en-US" sz="4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search</a:t>
            </a:r>
            <a:r>
              <a:rPr lang="en-US" sz="4800" b="1" dirty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4800" b="1" dirty="0">
              <a:solidFill>
                <a:srgbClr val="80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400" b="1" dirty="0">
                <a:solidFill>
                  <a:srgbClr val="9900CC"/>
                </a:solidFill>
                <a:latin typeface="Tahoma" pitchFamily="34" charset="0"/>
                <a:cs typeface="Tahoma" pitchFamily="34" charset="0"/>
              </a:rPr>
              <a:t>คือ</a:t>
            </a:r>
          </a:p>
          <a:p>
            <a:pPr algn="ctr">
              <a:lnSpc>
                <a:spcPct val="90000"/>
              </a:lnSpc>
              <a:defRPr/>
            </a:pPr>
            <a:r>
              <a:rPr lang="th-TH" sz="4800" b="1" dirty="0">
                <a:latin typeface="Tahoma" pitchFamily="34" charset="0"/>
                <a:cs typeface="Tahoma" pitchFamily="34" charset="0"/>
              </a:rPr>
              <a:t>กระบวนการทางวิทยาศาสตร์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4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(Scientific Process)</a:t>
            </a:r>
            <a:endParaRPr lang="th-TH" sz="36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th-TH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ที่ใช้ในการหา “ความจริง”</a:t>
            </a:r>
            <a:r>
              <a:rPr lang="th-TH" sz="4800" b="1" dirty="0">
                <a:solidFill>
                  <a:srgbClr val="66FFFF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4800" b="1" dirty="0">
              <a:solidFill>
                <a:srgbClr val="66FF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(Fact, </a:t>
            </a:r>
            <a:r>
              <a:rPr lang="en-US" sz="3600" b="1" dirty="0">
                <a:latin typeface="Tahoma" pitchFamily="34" charset="0"/>
                <a:cs typeface="Tahoma" pitchFamily="34" charset="0"/>
              </a:rPr>
              <a:t>Truth,</a:t>
            </a:r>
            <a:r>
              <a:rPr lang="en-US" sz="36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Reality)</a:t>
            </a:r>
            <a:endParaRPr lang="th-TH" sz="36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8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953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50" name="Rectangle 2"/>
          <p:cNvSpPr>
            <a:spLocks noChangeArrowheads="1"/>
          </p:cNvSpPr>
          <p:nvPr/>
        </p:nvSpPr>
        <p:spPr bwMode="auto">
          <a:xfrm>
            <a:off x="228600" y="196850"/>
            <a:ext cx="8686800" cy="5159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bIns="0">
            <a:sp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en-US" sz="34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Slide </a:t>
            </a:r>
            <a:r>
              <a:rPr lang="th-TH" sz="3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การนำเสนอ</a:t>
            </a:r>
            <a:r>
              <a:rPr lang="th-TH" sz="34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  <a:r>
              <a:rPr lang="en-US" sz="3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R2R</a:t>
            </a:r>
            <a:r>
              <a:rPr lang="th-TH" sz="3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แท้</a:t>
            </a:r>
            <a:r>
              <a:rPr lang="th-TH" sz="3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ดี</a:t>
            </a:r>
            <a:endParaRPr lang="en-US" sz="3400" b="1" i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54051" name="Rectangle 3"/>
          <p:cNvSpPr>
            <a:spLocks noChangeArrowheads="1"/>
          </p:cNvSpPr>
          <p:nvPr/>
        </p:nvSpPr>
        <p:spPr bwMode="auto">
          <a:xfrm>
            <a:off x="457200" y="881063"/>
            <a:ext cx="8305800" cy="590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เปิดตัว</a:t>
            </a:r>
            <a:endParaRPr lang="en-US" sz="28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ชื่อเรื่อง และ ชื่อผู้วิจัย</a:t>
            </a:r>
            <a:endParaRPr lang="en-US" sz="2400" b="1" dirty="0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บทนำ </a:t>
            </a:r>
            <a:r>
              <a:rPr lang="th-TH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(ความหมาย </a:t>
            </a:r>
            <a:r>
              <a:rPr lang="th-TH" sz="1800" b="1" dirty="0">
                <a:latin typeface="Tahoma" pitchFamily="34" charset="0"/>
                <a:cs typeface="Tahoma" pitchFamily="34" charset="0"/>
              </a:rPr>
              <a:t>ความเป็นมา </a:t>
            </a:r>
            <a:r>
              <a:rPr lang="th-TH" sz="1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18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ความสำคัญ)</a:t>
            </a:r>
            <a:endParaRPr lang="en-US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วัตถุประสงค์</a:t>
            </a:r>
            <a:endParaRPr lang="en-US" sz="28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แบบการวิจัย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6.</a:t>
            </a: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สิ่งที่ใช้ในการทดลอง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7.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พื้นที่วิจัย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8.</a:t>
            </a:r>
            <a:r>
              <a:rPr lang="th-TH" sz="2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ประชากร</a:t>
            </a:r>
            <a:r>
              <a:rPr lang="th-TH" sz="2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กลุ่มตัวอย่าง </a:t>
            </a:r>
            <a:endParaRPr lang="en-US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9.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ขั้นตอนและวิธีการ</a:t>
            </a:r>
            <a:endParaRPr lang="en-US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10.</a:t>
            </a:r>
            <a:r>
              <a:rPr lang="th-TH" sz="2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เครื่องมือที่ใช้ในการเก็บข้อมูลการวิจัย 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11.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การเก็บข้อมูล วิเคราะห์ข้อมูล และ สถิติที่ใช้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12-14.</a:t>
            </a: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ผลการวิจัย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15-16.</a:t>
            </a:r>
            <a:r>
              <a:rPr lang="th-TH" sz="2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อภิปรายผลการวิจัย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17-18.</a:t>
            </a:r>
            <a:r>
              <a:rPr lang="th-TH" sz="2400" b="1" dirty="0">
                <a:solidFill>
                  <a:srgbClr val="CC0000"/>
                </a:solidFill>
                <a:latin typeface="Tahoma" pitchFamily="34" charset="0"/>
                <a:cs typeface="Tahoma" pitchFamily="34" charset="0"/>
              </a:rPr>
              <a:t>ข้อเสนอแนะ</a:t>
            </a:r>
            <a:endParaRPr lang="en-US" sz="2400" b="1" dirty="0">
              <a:solidFill>
                <a:srgbClr val="CC0000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19.</a:t>
            </a:r>
            <a:r>
              <a:rPr lang="th-TH" sz="2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สรุป</a:t>
            </a:r>
            <a:endParaRPr lang="en-US" sz="2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latin typeface="Tahoma" pitchFamily="34" charset="0"/>
                <a:cs typeface="Tahoma" pitchFamily="34" charset="0"/>
              </a:rPr>
              <a:t>20.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กิติกรรมประกาศ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21-24.</a:t>
            </a:r>
            <a:r>
              <a:rPr lang="th-TH" sz="2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ภาพประกอบ (เพิ่มความเข้าใจ)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2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25.Slide </a:t>
            </a:r>
            <a:r>
              <a:rPr lang="th-TH" sz="28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จบการนำเสนอ</a:t>
            </a:r>
            <a:endParaRPr lang="en-US" sz="28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15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05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hoto Editor Photo" r:id="rId4" imgW="6095238" imgH="4572396" progId="MSPhotoEd.3">
                  <p:embed/>
                </p:oleObj>
              </mc:Choice>
              <mc:Fallback>
                <p:oleObj name="Photo Editor Photo" r:id="rId4" imgW="6095238" imgH="4572396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4000" contrast="4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07" name="Text Box 3"/>
          <p:cNvSpPr txBox="1">
            <a:spLocks noChangeArrowheads="1"/>
          </p:cNvSpPr>
          <p:nvPr/>
        </p:nvSpPr>
        <p:spPr bwMode="auto">
          <a:xfrm>
            <a:off x="0" y="152400"/>
            <a:ext cx="9296400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0000FF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th-TH" sz="8000" b="1">
              <a:solidFill>
                <a:srgbClr val="FF33CC"/>
              </a:solidFill>
              <a:latin typeface="LilyUPC" pitchFamily="34" charset="-34"/>
              <a:cs typeface="LilyUPC" pitchFamily="34" charset="-34"/>
            </a:endParaRPr>
          </a:p>
          <a:p>
            <a:pPr algn="ctr" eaLnBrk="0" hangingPunct="0">
              <a:spcBef>
                <a:spcPct val="50000"/>
              </a:spcBef>
              <a:defRPr/>
            </a:pPr>
            <a:endParaRPr lang="th-TH" sz="6600" b="1">
              <a:solidFill>
                <a:srgbClr val="FF33CC"/>
              </a:solidFill>
              <a:latin typeface="LilyUPC" pitchFamily="34" charset="-34"/>
              <a:cs typeface="LilyUPC" pitchFamily="34" charset="-34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200400" y="5715000"/>
            <a:ext cx="5867400" cy="1077913"/>
          </a:xfrm>
          <a:prstGeom prst="rect">
            <a:avLst/>
          </a:prstGeom>
          <a:solidFill>
            <a:srgbClr val="0066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hangingPunct="1"/>
            <a:r>
              <a:rPr lang="th-TH" sz="16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คณะผู้วิจัย</a:t>
            </a:r>
            <a:r>
              <a:rPr lang="th-TH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................., ..............., ..............., ............, ................., ....................... และคณะ </a:t>
            </a:r>
          </a:p>
          <a:p>
            <a:pPr algn="r" eaLnBrk="1" hangingPunct="1"/>
            <a:r>
              <a:rPr lang="th-TH" sz="1600" b="1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 ผู้นำเสนอ </a:t>
            </a:r>
            <a:r>
              <a:rPr lang="th-TH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................... ตำแหน่ง.....................</a:t>
            </a:r>
          </a:p>
          <a:p>
            <a:pPr algn="r" eaLnBrk="1" hangingPunct="1"/>
            <a:r>
              <a:rPr lang="th-TH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หน่วยงาน....................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1000" y="339725"/>
            <a:ext cx="8382000" cy="1108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Slide </a:t>
            </a:r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เปิดตัว</a:t>
            </a:r>
            <a:endParaRPr lang="th-TH" sz="160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6" imgW="4825397" imgH="6984127" progId="Photoshop.Image.8">
                  <p:embed/>
                </p:oleObj>
              </mc:Choice>
              <mc:Fallback>
                <p:oleObj name="Image" r:id="rId6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6172200"/>
          </a:xfrm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sz="4800" b="1" dirty="0" smtClean="0">
                <a:solidFill>
                  <a:srgbClr val="6600FF"/>
                </a:solidFill>
                <a:latin typeface="Angsana New" pitchFamily="18" charset="-34"/>
                <a:cs typeface="Tahoma" pitchFamily="34" charset="0"/>
              </a:rPr>
              <a:t>การพัฒนา</a:t>
            </a:r>
            <a:r>
              <a:rPr lang="th-TH" sz="4800" b="1" dirty="0" smtClean="0">
                <a:solidFill>
                  <a:srgbClr val="FF0000"/>
                </a:solidFill>
                <a:latin typeface="Angsana New" pitchFamily="18" charset="-34"/>
                <a:cs typeface="Tahoma" pitchFamily="34" charset="0"/>
              </a:rPr>
              <a:t>งาน</a:t>
            </a:r>
            <a:r>
              <a:rPr lang="th-TH" sz="3600" b="1" dirty="0" smtClean="0">
                <a:solidFill>
                  <a:srgbClr val="6600FF"/>
                </a:solidFill>
                <a:latin typeface="Angsana New" pitchFamily="18" charset="-34"/>
                <a:cs typeface="Tahoma" pitchFamily="34" charset="0"/>
              </a:rPr>
              <a:t>......................</a:t>
            </a:r>
            <a:br>
              <a:rPr lang="th-TH" sz="3600" b="1" dirty="0" smtClean="0">
                <a:solidFill>
                  <a:srgbClr val="6600FF"/>
                </a:solidFill>
                <a:latin typeface="Angsana New" pitchFamily="18" charset="-34"/>
                <a:cs typeface="Tahoma" pitchFamily="34" charset="0"/>
              </a:rPr>
            </a:br>
            <a:r>
              <a:rPr lang="th-TH" sz="3600" b="1" dirty="0" smtClean="0">
                <a:latin typeface="Tahoma" pitchFamily="34" charset="0"/>
                <a:cs typeface="Tahoma" pitchFamily="34" charset="0"/>
              </a:rPr>
              <a:t>หน่วยงาน............. องค์การ...........</a:t>
            </a:r>
            <a:r>
              <a:rPr lang="th-TH" sz="3600" b="1" dirty="0" smtClean="0"/>
              <a:t/>
            </a:r>
            <a:br>
              <a:rPr lang="th-TH" sz="3600" b="1" dirty="0" smtClean="0"/>
            </a:br>
            <a:r>
              <a:rPr lang="th-TH" sz="36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พ.ศ.</a:t>
            </a:r>
            <a:r>
              <a:rPr lang="en-US" sz="36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2552-2556 </a:t>
            </a:r>
            <a:r>
              <a:rPr lang="th-TH" sz="3600" b="1" dirty="0" smtClean="0">
                <a:solidFill>
                  <a:srgbClr val="6600FF"/>
                </a:solidFill>
                <a:latin typeface="Angsana New" pitchFamily="18" charset="-34"/>
                <a:cs typeface="Tahoma" pitchFamily="34" charset="0"/>
              </a:rPr>
              <a:t>ด้วยวิธี................</a:t>
            </a:r>
            <a:br>
              <a:rPr lang="th-TH" sz="3600" b="1" dirty="0" smtClean="0">
                <a:solidFill>
                  <a:srgbClr val="6600FF"/>
                </a:solidFill>
                <a:latin typeface="Angsana New" pitchFamily="18" charset="-34"/>
                <a:cs typeface="Tahoma" pitchFamily="34" charset="0"/>
              </a:rPr>
            </a:br>
            <a:r>
              <a:rPr lang="en-US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  <a:t>AN IMPROVEMENT OF …………….…………… AT ………………, ………………,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 </a:t>
            </a:r>
            <a:r>
              <a:rPr lang="en-US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  <a:t>2009-2013, BY …………………………………</a:t>
            </a:r>
            <a: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  <a:t/>
            </a:r>
            <a:b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</a:br>
            <a: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  <a:t/>
            </a:r>
            <a:b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</a:br>
            <a: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  <a:t/>
            </a:r>
            <a:br>
              <a:rPr lang="th-TH" sz="4000" b="1" dirty="0" smtClean="0">
                <a:solidFill>
                  <a:srgbClr val="CC3300"/>
                </a:solidFill>
                <a:latin typeface="Angsana New" pitchFamily="18" charset="-34"/>
                <a:cs typeface="AngsanaUPC" pitchFamily="18" charset="-34"/>
              </a:rPr>
            </a:br>
            <a:r>
              <a:rPr lang="th-TH" sz="3200" b="1" u="sng" dirty="0" smtClean="0">
                <a:latin typeface="Tahoma" pitchFamily="34" charset="0"/>
                <a:cs typeface="Tahoma" pitchFamily="34" charset="0"/>
              </a:rPr>
              <a:t>โดย</a:t>
            </a:r>
            <a:r>
              <a:rPr lang="th-TH" sz="4000" b="1" u="sng" dirty="0" smtClean="0">
                <a:latin typeface="Angsana New" pitchFamily="18" charset="-34"/>
                <a:cs typeface="AngsanaUPC" pitchFamily="18" charset="-34"/>
              </a:rPr>
              <a:t/>
            </a:r>
            <a:br>
              <a:rPr lang="th-TH" sz="4000" b="1" u="sng" dirty="0" smtClean="0">
                <a:latin typeface="Angsana New" pitchFamily="18" charset="-34"/>
                <a:cs typeface="AngsanaUPC" pitchFamily="18" charset="-34"/>
              </a:rPr>
            </a:br>
            <a:r>
              <a:rPr lang="th-TH" sz="32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........ ........ ........ ....... ....... ....... และคณะ</a:t>
            </a:r>
            <a:br>
              <a:rPr lang="th-TH" sz="32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</a:br>
            <a:r>
              <a:rPr lang="th-TH" sz="24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ทีม</a:t>
            </a:r>
            <a:r>
              <a:rPr lang="th-TH" sz="24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 สหสาชาวิชาชีพ 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สหองค์การ</a:t>
            </a:r>
            <a:r>
              <a:rPr lang="th-TH" sz="24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/กระทรวง/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ภาคส่วน</a:t>
            </a:r>
            <a:r>
              <a:rPr lang="th-TH" sz="2400" b="1" dirty="0" smtClean="0">
                <a:solidFill>
                  <a:srgbClr val="6600FF"/>
                </a:solidFill>
                <a:latin typeface="Tahoma" pitchFamily="34" charset="0"/>
                <a:cs typeface="Tahom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81163" y="1700213"/>
            <a:ext cx="7138987" cy="4968875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sz="4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1.เพื่อพัฒนา</a:t>
            </a:r>
            <a:r>
              <a:rPr lang="en-US" sz="36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รูปแบบ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การดำเนินงาน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ใหม่.............................................. 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โดยใช้</a:t>
            </a:r>
            <a:r>
              <a:rPr lang="en-US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</a:t>
            </a:r>
            <a:endParaRPr lang="th-TH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th-TH" sz="2800" b="1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2.เพื่อเปรียบเทียบ</a:t>
            </a:r>
            <a:r>
              <a:rPr lang="en-US" sz="3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ผลการดำเนินงาน....................................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b="1" smtClean="0">
                <a:latin typeface="Tahoma" pitchFamily="34" charset="0"/>
                <a:cs typeface="Tahoma" pitchFamily="34" charset="0"/>
              </a:rPr>
              <a:t>ระหว่าง </a:t>
            </a:r>
            <a:r>
              <a:rPr lang="th-TH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ก่อน 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th-TH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หลัง</a:t>
            </a:r>
            <a:r>
              <a:rPr lang="th-TH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การนำรูปแบบ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ที่พัฒนาขึ้น</a:t>
            </a:r>
            <a:r>
              <a:rPr lang="th-TH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ไปดำเนินการ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จำแนก</a:t>
            </a:r>
            <a:r>
              <a:rPr lang="th-TH" b="1" smtClean="0">
                <a:latin typeface="Tahoma" pitchFamily="34" charset="0"/>
                <a:cs typeface="Tahoma" pitchFamily="34" charset="0"/>
              </a:rPr>
              <a:t>เป็น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รายปี</a:t>
            </a: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th-TH" sz="3200" kern="0" dirty="0">
              <a:latin typeface="Tahoma" pitchFamily="34" charset="0"/>
              <a:cs typeface="Tahoma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th-TH" sz="3200" b="1" kern="0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                                                       </a:t>
            </a:r>
            <a:endParaRPr lang="th-TH" sz="800" kern="0" dirty="0">
              <a:solidFill>
                <a:srgbClr val="00B05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9092" name="Picture 4" descr="bg_admi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0"/>
            <a:ext cx="1908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3" name="ชื่อเรื่อง 1"/>
          <p:cNvSpPr>
            <a:spLocks noGrp="1"/>
          </p:cNvSpPr>
          <p:nvPr>
            <p:ph type="title"/>
          </p:nvPr>
        </p:nvSpPr>
        <p:spPr>
          <a:xfrm>
            <a:off x="303213" y="304800"/>
            <a:ext cx="8459787" cy="1143000"/>
          </a:xfrm>
        </p:spPr>
        <p:txBody>
          <a:bodyPr/>
          <a:lstStyle/>
          <a:p>
            <a:pPr eaLnBrk="1" hangingPunct="1"/>
            <a:r>
              <a:rPr lang="th-TH" sz="7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วัตถุประสงค์การวิจัย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 descr="bg_admi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0"/>
            <a:ext cx="1908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5" name="ชื่อเรื่อง 1"/>
          <p:cNvSpPr>
            <a:spLocks noGrp="1"/>
          </p:cNvSpPr>
          <p:nvPr>
            <p:ph type="title"/>
          </p:nvPr>
        </p:nvSpPr>
        <p:spPr>
          <a:xfrm>
            <a:off x="1692275" y="274638"/>
            <a:ext cx="6851650" cy="1143000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en-US" sz="5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Research Design</a:t>
            </a:r>
            <a:endParaRPr lang="th-TH" sz="5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2164" name="Rectangle 1"/>
          <p:cNvSpPr>
            <a:spLocks noGrp="1" noChangeArrowheads="1"/>
          </p:cNvSpPr>
          <p:nvPr>
            <p:ph idx="1"/>
          </p:nvPr>
        </p:nvSpPr>
        <p:spPr>
          <a:xfrm>
            <a:off x="1547813" y="1676400"/>
            <a:ext cx="7416800" cy="4732338"/>
          </a:xfrm>
        </p:spPr>
        <p:txBody>
          <a:bodyPr anchor="ctr">
            <a:spAutoFit/>
          </a:bodyPr>
          <a:lstStyle/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3600" b="1" smtClean="0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วิจัยพัฒนาเชิงทดลอง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800" b="1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แบบ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กลุ่มเดียว </a:t>
            </a: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วัดผล ก่อน</a:t>
            </a:r>
            <a:r>
              <a:rPr lang="en-US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-</a:t>
            </a: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หลัง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การทดลอง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หลายครั้ง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1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(Experimental Development Research, one group Pre-test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6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and Post-test, </a:t>
            </a:r>
            <a:r>
              <a:rPr lang="en-US" sz="16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Time series Design</a:t>
            </a:r>
            <a:r>
              <a:rPr lang="en-US" sz="16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1600" b="1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th-TH" sz="1100" b="1" smtClean="0">
              <a:solidFill>
                <a:srgbClr val="8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b="1" u="sng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สิ่งที่ใช้ในการทดลอง</a:t>
            </a:r>
            <a:r>
              <a:rPr lang="th-TH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en-US" sz="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คือ</a:t>
            </a: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รูปแบบการดำเนินงาน...............................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โดยใช้ .................................. ที่พัฒนาขึ้น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โดยมีการปรับปรุงพัฒนาเป็นระยะๆ อย่างต่อเนื่อง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ด้วยการนำหลักการบริหารแบบมีส่วนร่วม มาประยุกต์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th-TH" sz="14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800" b="1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</a:t>
            </a:r>
            <a:r>
              <a:rPr lang="th-TH" b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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นำไปทดลอง</a:t>
            </a:r>
            <a:r>
              <a:rPr lang="th-TH" b="1" smtClean="0">
                <a:latin typeface="Tahoma" pitchFamily="34" charset="0"/>
                <a:cs typeface="Tahoma" pitchFamily="34" charset="0"/>
                <a:sym typeface="Wingdings" pitchFamily="2" charset="2"/>
              </a:rPr>
              <a:t>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</a:t>
            </a:r>
            <a:endParaRPr lang="th-TH" b="1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sz="20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</a:t>
            </a: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 พื้นที่</a:t>
            </a:r>
            <a:r>
              <a:rPr lang="th-TH" sz="2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หน่วยงาน ..................................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sz="2000" b="1" smtClean="0">
                <a:latin typeface="Tahoma" pitchFamily="34" charset="0"/>
                <a:cs typeface="Tahoma" pitchFamily="34" charset="0"/>
              </a:rPr>
              <a:t>ระหว่าง</a:t>
            </a: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วันที่ .................. </a:t>
            </a:r>
            <a:r>
              <a:rPr lang="th-TH" sz="2000" b="1" u="sng" smtClean="0">
                <a:latin typeface="Tahoma" pitchFamily="34" charset="0"/>
                <a:cs typeface="Tahoma" pitchFamily="34" charset="0"/>
              </a:rPr>
              <a:t>ถึง</a:t>
            </a:r>
            <a:r>
              <a:rPr lang="th-TH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ชื่อเรื่อง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91600" cy="8382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ขั้นตอนในการ</a:t>
            </a:r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  <a:sym typeface="Wingdings" pitchFamily="2" charset="2"/>
              </a:rPr>
              <a:t>ทำวิจัย </a:t>
            </a:r>
            <a:endParaRPr lang="th-TH" sz="3200" b="1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5235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791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มี </a:t>
            </a:r>
            <a:r>
              <a:rPr lang="en-US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ขั้นตอน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คือ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ก่อนการทดลอง </a:t>
            </a:r>
            <a:r>
              <a:rPr lang="en-US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(Pre-Experimental Phase)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วิเคราะห์รูปแบบการดำเนินงาน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เดิม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วิธีการดำเนินงาน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 ผลการดำเนินงานที่ผ่านมา ร่วมกับผู้เกี่ยวข้อง เพื่อหาจุดหรือประเด็น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ที่ต้องปรับปรุงแก้ไข พร้อมทั้ง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ศึกษาวรรณกรรม ทั้งทฤษฎี หลักการ นโยบาย แผนงาน และ แนวทางการดำเนินงาน ที่เกี่ยวข้อง แล้วนำมาประยุกต์ในพื้นที่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ขณะทดลอง </a:t>
            </a:r>
            <a:r>
              <a:rPr lang="en-US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(Experimental Phase)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นำรูปแบบการดำเนินงานที่พัฒนาขึ้น ไปดำเนินการ มีการทบทวน ติดตาม ประเมิน ผลการดำเนิน และ ปัญหาอุปสรรคที่เกิดขึ้น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เป็นระยะๆ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แล้วนำผลที่ได้ มาปรับปรุงระบบงาน/วิธีการ กระบวนงาน และ วิธีปฏิบัติ ในการดำเนินงาน........................ ให้เหมาะสม และ มีประสิทธิภาพ ยิ่งๆขึ้น ในช่วงเวลาต่อๆมา</a:t>
            </a:r>
            <a:endParaRPr lang="th-TH" sz="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หลังการทดลอง </a:t>
            </a:r>
            <a:r>
              <a:rPr lang="en-US" sz="2400" b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(Post-Experimental Phase)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โดยการ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นำข้อมูลทั้งหลาย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มารวบรวม 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วิเคราะห์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สรุป 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ตาม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วัตถุประสงค์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ของการวิจัย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5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4" descr="bg_admi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ชื่อเรื่อง 1"/>
          <p:cNvSpPr>
            <a:spLocks noGrp="1"/>
          </p:cNvSpPr>
          <p:nvPr>
            <p:ph type="title"/>
          </p:nvPr>
        </p:nvSpPr>
        <p:spPr>
          <a:xfrm>
            <a:off x="611188" y="269875"/>
            <a:ext cx="8353425" cy="1143000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th-TH" sz="7200" b="1" smtClean="0">
                <a:latin typeface="Tahoma" pitchFamily="34" charset="0"/>
                <a:cs typeface="Tahoma" pitchFamily="34" charset="0"/>
              </a:rPr>
              <a:t>การวิเคราะห์ข้อมูล</a:t>
            </a:r>
          </a:p>
        </p:txBody>
      </p:sp>
      <p:sp>
        <p:nvSpPr>
          <p:cNvPr id="98308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19250" y="1916113"/>
            <a:ext cx="7056438" cy="4132262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altLang="zh-CN" sz="5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ใช้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altLang="zh-CN" sz="20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altLang="zh-CN" sz="2000" b="1" smtClean="0">
              <a:solidFill>
                <a:srgbClr val="0000CC"/>
              </a:solidFill>
              <a:latin typeface="Tahoma" pitchFamily="34" charset="0"/>
              <a:ea typeface="SimSun" pitchFamily="2" charset="-122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800" b="1" smtClean="0">
                <a:solidFill>
                  <a:srgbClr val="0000CC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Descriptive Statistics</a:t>
            </a:r>
            <a:endParaRPr lang="th-TH" altLang="zh-CN" sz="4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th-TH" altLang="zh-CN" sz="20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th-TH" altLang="zh-CN" sz="4800" b="1" u="sng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และ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th-TH" altLang="zh-CN" sz="2000" b="1" u="sng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9900CC"/>
                </a:solidFill>
                <a:latin typeface="Tahoma" pitchFamily="34" charset="0"/>
                <a:ea typeface="SimSun" pitchFamily="2" charset="-122"/>
              </a:rPr>
              <a:t>Content Analysis</a:t>
            </a:r>
            <a:endParaRPr lang="th-TH" sz="4400" smtClean="0">
              <a:solidFill>
                <a:srgbClr val="99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กลุ่ม 2"/>
          <p:cNvGrpSpPr>
            <a:grpSpLocks/>
          </p:cNvGrpSpPr>
          <p:nvPr/>
        </p:nvGrpSpPr>
        <p:grpSpPr bwMode="auto">
          <a:xfrm>
            <a:off x="0" y="0"/>
            <a:ext cx="9144000" cy="7086600"/>
            <a:chOff x="0" y="0"/>
            <a:chExt cx="9144000" cy="6858000"/>
          </a:xfrm>
        </p:grpSpPr>
        <p:pic>
          <p:nvPicPr>
            <p:cNvPr id="93188" name="Picture 2" descr="http://b.dryicons.com/files/graphics_previews/summer_flower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19900" cy="681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89" name="Picture 2" descr="http://b.dryicons.com/files/graphics_previews/summer_flower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73"/>
            <a:stretch>
              <a:fillRect/>
            </a:stretch>
          </p:blipFill>
          <p:spPr bwMode="auto">
            <a:xfrm>
              <a:off x="6248400" y="38100"/>
              <a:ext cx="2895600" cy="681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794760" y="2362200"/>
            <a:ext cx="4968240" cy="221599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13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ผลการวิจัย</a:t>
            </a:r>
            <a:endParaRPr lang="en-US" sz="13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514600"/>
            <a:ext cx="8991600" cy="457200"/>
          </a:xfrm>
          <a:ln w="38100"/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th-TH" sz="3200" b="1" dirty="0" smtClean="0">
                <a:latin typeface="Tahoma" pitchFamily="34" charset="0"/>
                <a:cs typeface="Tahoma" pitchFamily="34" charset="0"/>
              </a:rPr>
              <a:t>สรุปได้ ดังนี้</a:t>
            </a:r>
            <a:endParaRPr lang="th-TH" sz="2800" b="1" u="sng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4211" name="Rectangle 4"/>
          <p:cNvSpPr>
            <a:spLocks noChangeArrowheads="1"/>
          </p:cNvSpPr>
          <p:nvPr/>
        </p:nvSpPr>
        <p:spPr bwMode="auto">
          <a:xfrm>
            <a:off x="152400" y="373063"/>
            <a:ext cx="8839200" cy="1754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4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รูปแบบ</a:t>
            </a:r>
            <a:r>
              <a:rPr lang="th-TH" sz="4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การดำเนินงาน</a:t>
            </a:r>
          </a:p>
          <a:p>
            <a:pPr algn="ctr"/>
            <a:r>
              <a:rPr lang="th-TH" sz="32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 โดย.........................</a:t>
            </a:r>
          </a:p>
          <a:p>
            <a:pPr algn="ctr"/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ที่ได้ผ่านการทดลองใช้จริงแล้ว </a:t>
            </a:r>
            <a:r>
              <a:rPr lang="en-US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… </a:t>
            </a:r>
            <a:r>
              <a:rPr lang="th-TH" sz="32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ปี</a:t>
            </a:r>
            <a:endParaRPr lang="th-TH" sz="2400">
              <a:solidFill>
                <a:srgbClr val="FF0000"/>
              </a:solidFill>
            </a:endParaRPr>
          </a:p>
        </p:txBody>
      </p:sp>
      <p:sp>
        <p:nvSpPr>
          <p:cNvPr id="103428" name="Text Box 22"/>
          <p:cNvSpPr txBox="1">
            <a:spLocks noChangeArrowheads="1"/>
          </p:cNvSpPr>
          <p:nvPr/>
        </p:nvSpPr>
        <p:spPr bwMode="auto">
          <a:xfrm>
            <a:off x="381000" y="3060700"/>
            <a:ext cx="8610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</a:p>
          <a:p>
            <a:pPr eaLnBrk="1" hangingPunct="1"/>
            <a:r>
              <a:rPr lang="en-US" altLang="zh-CN" sz="2400" b="1">
                <a:solidFill>
                  <a:srgbClr val="0000CC"/>
                </a:solidFill>
                <a:latin typeface="Tahoma" pitchFamily="34" charset="0"/>
                <a:ea typeface="SimSun" pitchFamily="2" charset="-122"/>
                <a:cs typeface="Tahoma" pitchFamily="34" charset="0"/>
              </a:rPr>
              <a:t>2.</a:t>
            </a:r>
            <a:r>
              <a:rPr lang="th-TH" altLang="zh-CN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...................................................................................</a:t>
            </a:r>
          </a:p>
          <a:p>
            <a:r>
              <a:rPr lang="en-US" altLang="zh-CN" sz="2400" b="1">
                <a:solidFill>
                  <a:srgbClr val="C00000"/>
                </a:solidFill>
                <a:latin typeface="Tahoma" pitchFamily="34" charset="0"/>
                <a:ea typeface="SimSun" pitchFamily="2" charset="-122"/>
              </a:rPr>
              <a:t>3.</a:t>
            </a:r>
            <a:r>
              <a:rPr lang="th-TH" altLang="zh-CN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...................................................................................</a:t>
            </a:r>
            <a:endParaRPr lang="en-US" altLang="zh-CN" sz="2400" b="1">
              <a:solidFill>
                <a:srgbClr val="C00000"/>
              </a:solidFill>
              <a:latin typeface="Tahoma" pitchFamily="34" charset="0"/>
              <a:ea typeface="SimSun" pitchFamily="2" charset="-122"/>
            </a:endParaRPr>
          </a:p>
          <a:p>
            <a:r>
              <a:rPr lang="en-US" altLang="zh-CN" sz="2400" b="1">
                <a:latin typeface="Tahoma" pitchFamily="34" charset="0"/>
                <a:ea typeface="SimSun" pitchFamily="2" charset="-122"/>
              </a:rPr>
              <a:t>4. </a:t>
            </a:r>
            <a:r>
              <a:rPr lang="th-TH" altLang="zh-CN" sz="2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en-US" altLang="zh-CN" sz="2400" b="1">
              <a:latin typeface="Tahoma" pitchFamily="34" charset="0"/>
              <a:ea typeface="SimSun" pitchFamily="2" charset="-122"/>
            </a:endParaRPr>
          </a:p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ahoma" pitchFamily="34" charset="0"/>
                <a:ea typeface="SimSun" pitchFamily="2" charset="-122"/>
              </a:rPr>
              <a:t>5. </a:t>
            </a:r>
            <a:r>
              <a:rPr lang="th-TH" altLang="zh-CN" sz="24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en-US" altLang="zh-CN" sz="2400" b="1">
              <a:solidFill>
                <a:srgbClr val="FF0000"/>
              </a:solidFill>
              <a:latin typeface="Tahoma" pitchFamily="34" charset="0"/>
              <a:ea typeface="SimSun" pitchFamily="2" charset="-122"/>
            </a:endParaRPr>
          </a:p>
          <a:p>
            <a:r>
              <a:rPr lang="en-US" altLang="zh-CN" sz="2400" b="1">
                <a:solidFill>
                  <a:srgbClr val="0000CC"/>
                </a:solidFill>
                <a:latin typeface="Tahoma" pitchFamily="34" charset="0"/>
                <a:ea typeface="SimSun" pitchFamily="2" charset="-122"/>
              </a:rPr>
              <a:t>6. </a:t>
            </a:r>
            <a:r>
              <a:rPr lang="th-TH" altLang="zh-CN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en-US" altLang="zh-CN" sz="2400" b="1">
              <a:solidFill>
                <a:srgbClr val="0000CC"/>
              </a:solidFill>
              <a:latin typeface="Tahoma" pitchFamily="34" charset="0"/>
              <a:ea typeface="SimSun" pitchFamily="2" charset="-122"/>
            </a:endParaRPr>
          </a:p>
          <a:p>
            <a:pPr eaLnBrk="1" hangingPunct="1"/>
            <a:r>
              <a:rPr lang="en-US" altLang="zh-CN" sz="2400" b="1">
                <a:solidFill>
                  <a:srgbClr val="C00000"/>
                </a:solidFill>
                <a:latin typeface="Tahoma" pitchFamily="34" charset="0"/>
                <a:ea typeface="SimSun" pitchFamily="2" charset="-122"/>
              </a:rPr>
              <a:t>7. </a:t>
            </a:r>
            <a:r>
              <a:rPr lang="th-TH" altLang="zh-CN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th-TH" altLang="en-US" sz="2400" b="1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/>
            <a:r>
              <a:rPr lang="en-US" altLang="zh-CN" sz="2400" b="1">
                <a:latin typeface="Tahoma" pitchFamily="34" charset="0"/>
                <a:ea typeface="SimSun" pitchFamily="2" charset="-122"/>
              </a:rPr>
              <a:t>8. </a:t>
            </a:r>
            <a:r>
              <a:rPr lang="th-TH" altLang="zh-CN" sz="2400" b="1"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th-TH" altLang="en-US" sz="2400" b="1">
              <a:latin typeface="Tahoma" pitchFamily="34" charset="0"/>
              <a:cs typeface="Tahoma" pitchFamily="34" charset="0"/>
            </a:endParaRPr>
          </a:p>
          <a:p>
            <a:pPr algn="just" eaLnBrk="1" hangingPunct="1"/>
            <a:r>
              <a:rPr lang="en-US" altLang="zh-CN" sz="2400" b="1">
                <a:solidFill>
                  <a:srgbClr val="0000CC"/>
                </a:solidFill>
                <a:latin typeface="Tahoma" pitchFamily="34" charset="0"/>
                <a:ea typeface="SimSun" pitchFamily="2" charset="-122"/>
              </a:rPr>
              <a:t>9. </a:t>
            </a:r>
            <a:r>
              <a:rPr lang="th-TH" altLang="zh-CN" sz="2400" b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...................................................................................</a:t>
            </a:r>
            <a:endParaRPr lang="th-TH" altLang="en-US" sz="2400" b="1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เปรียบเทียบความแตกต่าง</a:t>
            </a:r>
            <a:b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ระหว่าง</a:t>
            </a:r>
            <a:r>
              <a:rPr lang="th-TH" sz="36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รูปแบบใหม่ที่พัฒนาขึ้น</a:t>
            </a:r>
            <a:r>
              <a:rPr lang="th-TH" sz="36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กับ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รูปแบบเดิม</a:t>
            </a:r>
          </a:p>
        </p:txBody>
      </p:sp>
      <p:sp>
        <p:nvSpPr>
          <p:cNvPr id="95235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0825" y="1792288"/>
            <a:ext cx="4246563" cy="639762"/>
          </a:xfrm>
          <a:prstGeom prst="roundRect">
            <a:avLst>
              <a:gd name="adj" fmla="val 16667"/>
            </a:avLst>
          </a:prstGeom>
          <a:ln>
            <a:solidFill>
              <a:srgbClr val="0000CC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th-TH" sz="320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รูปแบบเดิม</a:t>
            </a:r>
          </a:p>
        </p:txBody>
      </p:sp>
      <p:sp>
        <p:nvSpPr>
          <p:cNvPr id="95236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71438" y="2835275"/>
            <a:ext cx="4500562" cy="3717925"/>
          </a:xfrm>
          <a:prstGeom prst="roundRect">
            <a:avLst>
              <a:gd name="adj" fmla="val 16667"/>
            </a:avLst>
          </a:prstGeom>
          <a:ln>
            <a:solidFill>
              <a:srgbClr val="0000CC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1. .......................................</a:t>
            </a:r>
          </a:p>
          <a:p>
            <a:pPr eaLnBrk="1" hangingPunct="1">
              <a:buFontTx/>
              <a:buNone/>
            </a:pP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.......................................</a:t>
            </a: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.......................................</a:t>
            </a:r>
          </a:p>
          <a:p>
            <a:pPr eaLnBrk="1" hangingPunct="1">
              <a:buFontTx/>
              <a:buNone/>
            </a:pPr>
            <a:endParaRPr lang="th-TH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.......................................</a:t>
            </a:r>
          </a:p>
          <a:p>
            <a:pPr eaLnBrk="1" hangingPunct="1">
              <a:buFontTx/>
              <a:buNone/>
            </a:pPr>
            <a:endParaRPr lang="th-TH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5237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792288"/>
            <a:ext cx="4248150" cy="639762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th-TH" sz="320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รูปแบบใหม่</a:t>
            </a:r>
          </a:p>
        </p:txBody>
      </p:sp>
      <p:sp>
        <p:nvSpPr>
          <p:cNvPr id="95238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830513"/>
            <a:ext cx="4319588" cy="3646487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1. ......................................</a:t>
            </a:r>
          </a:p>
          <a:p>
            <a:pPr eaLnBrk="1" hangingPunct="1">
              <a:buFontTx/>
              <a:buNone/>
            </a:pP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</a:t>
            </a: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endParaRPr lang="en-US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</a:t>
            </a:r>
          </a:p>
          <a:p>
            <a:pPr eaLnBrk="1" hangingPunct="1">
              <a:buFontTx/>
              <a:buNone/>
            </a:pPr>
            <a:endParaRPr lang="th-TH" sz="22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en-US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22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......................................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539750" y="76200"/>
            <a:ext cx="8047038" cy="6629400"/>
            <a:chOff x="340" y="13"/>
            <a:chExt cx="5069" cy="4176"/>
          </a:xfrm>
        </p:grpSpPr>
        <p:sp>
          <p:nvSpPr>
            <p:cNvPr id="871427" name="Rectangle 3"/>
            <p:cNvSpPr>
              <a:spLocks noChangeArrowheads="1"/>
            </p:cNvSpPr>
            <p:nvPr/>
          </p:nvSpPr>
          <p:spPr bwMode="auto">
            <a:xfrm>
              <a:off x="340" y="13"/>
              <a:ext cx="5069" cy="2625"/>
            </a:xfrm>
            <a:prstGeom prst="rect">
              <a:avLst/>
            </a:prstGeom>
            <a:noFill/>
            <a:ln w="57150" cmpd="thickThin">
              <a:noFill/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8000" b="1" dirty="0">
                  <a:solidFill>
                    <a:srgbClr val="FF0000"/>
                  </a:solidFill>
                  <a:cs typeface="Tahoma" pitchFamily="34" charset="0"/>
                </a:rPr>
                <a:t>Concept</a:t>
              </a:r>
              <a:r>
                <a:rPr lang="en-US" sz="8000" b="1" dirty="0">
                  <a:solidFill>
                    <a:srgbClr val="0000FF"/>
                  </a:solidFill>
                  <a:cs typeface="Tahoma" pitchFamily="34" charset="0"/>
                </a:rPr>
                <a:t> (</a:t>
              </a:r>
              <a:r>
                <a:rPr lang="en-US" sz="8000" b="1" dirty="0">
                  <a:solidFill>
                    <a:srgbClr val="FF0000"/>
                  </a:solidFill>
                  <a:cs typeface="Tahoma" pitchFamily="34" charset="0"/>
                </a:rPr>
                <a:t>C</a:t>
              </a:r>
              <a:r>
                <a:rPr lang="en-US" sz="8000" b="1" dirty="0">
                  <a:solidFill>
                    <a:srgbClr val="0000FF"/>
                  </a:solidFill>
                  <a:cs typeface="Tahoma" pitchFamily="34" charset="0"/>
                </a:rPr>
                <a:t>)</a:t>
              </a:r>
              <a:endParaRPr lang="th-TH" sz="8000" b="1" dirty="0">
                <a:solidFill>
                  <a:srgbClr val="0000FF"/>
                </a:solidFill>
                <a:cs typeface="Tahoma" pitchFamily="34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th-TH" sz="7200" b="1" dirty="0">
                  <a:cs typeface="Tahoma" pitchFamily="34" charset="0"/>
                </a:rPr>
                <a:t>แนวทาง</a:t>
              </a:r>
              <a:r>
                <a:rPr lang="th-TH" sz="7200" b="1" dirty="0">
                  <a:solidFill>
                    <a:srgbClr val="0000FF"/>
                  </a:solidFill>
                  <a:cs typeface="Tahoma" pitchFamily="34" charset="0"/>
                </a:rPr>
                <a:t> </a:t>
              </a:r>
            </a:p>
            <a:p>
              <a:pPr algn="ctr">
                <a:defRPr/>
              </a:pPr>
              <a:r>
                <a:rPr lang="th-TH" sz="4800" b="1" u="sng" dirty="0">
                  <a:solidFill>
                    <a:srgbClr val="C00000"/>
                  </a:solidFill>
                  <a:cs typeface="Tahoma" pitchFamily="34" charset="0"/>
                </a:rPr>
                <a:t>และ</a:t>
              </a:r>
              <a:r>
                <a:rPr lang="th-TH" sz="6000" b="1" dirty="0">
                  <a:solidFill>
                    <a:srgbClr val="0000FF"/>
                  </a:solidFill>
                  <a:cs typeface="Tahoma" pitchFamily="34" charset="0"/>
                </a:rPr>
                <a:t> เป้าหมาย </a:t>
              </a:r>
              <a:r>
                <a:rPr lang="th-TH" sz="6000" b="1" dirty="0">
                  <a:solidFill>
                    <a:srgbClr val="FF0000"/>
                  </a:solidFill>
                  <a:cs typeface="Tahoma" pitchFamily="34" charset="0"/>
                </a:rPr>
                <a:t>หลัก</a:t>
              </a:r>
            </a:p>
            <a:p>
              <a:pPr algn="ctr">
                <a:defRPr/>
              </a:pPr>
              <a:r>
                <a:rPr lang="th-TH" sz="6000" b="1" dirty="0">
                  <a:solidFill>
                    <a:srgbClr val="0000FF"/>
                  </a:solidFill>
                  <a:latin typeface="Tahoma" pitchFamily="34" charset="0"/>
                  <a:cs typeface="Tahoma" pitchFamily="34" charset="0"/>
                </a:rPr>
                <a:t>ของ </a:t>
              </a:r>
              <a:r>
                <a:rPr lang="en-US" sz="60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r>
                <a:rPr lang="en-US" sz="6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2</a:t>
              </a:r>
              <a:r>
                <a:rPr lang="en-US" sz="6000" b="1" dirty="0">
                  <a:solidFill>
                    <a:srgbClr val="FF00FF"/>
                  </a:solidFill>
                  <a:latin typeface="Tahoma" pitchFamily="34" charset="0"/>
                  <a:cs typeface="Tahoma" pitchFamily="34" charset="0"/>
                </a:rPr>
                <a:t>R</a:t>
              </a:r>
              <a:endParaRPr lang="en-US" sz="6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29" name="Rectangle 5"/>
            <p:cNvSpPr>
              <a:spLocks noChangeArrowheads="1"/>
            </p:cNvSpPr>
            <p:nvPr/>
          </p:nvSpPr>
          <p:spPr bwMode="auto">
            <a:xfrm>
              <a:off x="384" y="3084"/>
              <a:ext cx="4944" cy="110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ts val="0"/>
                </a:spcBef>
                <a:defRPr/>
              </a:pPr>
              <a:r>
                <a:rPr lang="en-US" sz="6000" b="1" dirty="0">
                  <a:solidFill>
                    <a:srgbClr val="FF0000"/>
                  </a:solidFill>
                  <a:latin typeface="Tahoma" pitchFamily="34" charset="0"/>
                  <a:cs typeface="Tahoma" pitchFamily="34" charset="0"/>
                </a:rPr>
                <a:t>The Better</a:t>
              </a:r>
              <a:endParaRPr lang="th-TH" sz="6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0" hangingPunct="0">
                <a:spcBef>
                  <a:spcPts val="0"/>
                </a:spcBef>
                <a:defRPr/>
              </a:pPr>
              <a:r>
                <a:rPr lang="en-US" sz="4800" b="1" dirty="0">
                  <a:solidFill>
                    <a:srgbClr val="003300"/>
                  </a:solidFill>
                  <a:latin typeface="Tahoma" pitchFamily="34" charset="0"/>
                  <a:cs typeface="Tahoma" pitchFamily="34" charset="0"/>
                </a:rPr>
                <a:t>Every Time</a:t>
              </a:r>
              <a:endParaRPr lang="en-US" sz="4800" b="1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871430" name="Rectangle 6"/>
            <p:cNvSpPr>
              <a:spLocks noChangeArrowheads="1"/>
            </p:cNvSpPr>
            <p:nvPr/>
          </p:nvSpPr>
          <p:spPr bwMode="auto">
            <a:xfrm>
              <a:off x="2678" y="2552"/>
              <a:ext cx="586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FFFF00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th-TH" sz="4400" b="1" u="sng" dirty="0">
                  <a:solidFill>
                    <a:srgbClr val="CC3300"/>
                  </a:solidFill>
                  <a:latin typeface="Tahoma" pitchFamily="34" charset="0"/>
                  <a:cs typeface="Tahoma" pitchFamily="34" charset="0"/>
                </a:rPr>
                <a:t>คือ</a:t>
              </a:r>
            </a:p>
          </p:txBody>
        </p:sp>
      </p:grp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1497013"/>
          <a:ext cx="8610600" cy="5140347"/>
        </p:xfrm>
        <a:graphic>
          <a:graphicData uri="http://schemas.openxmlformats.org/drawingml/2006/table">
            <a:tbl>
              <a:tblPr/>
              <a:tblGrid>
                <a:gridCol w="3781425"/>
                <a:gridCol w="922338"/>
                <a:gridCol w="922337"/>
                <a:gridCol w="920750"/>
                <a:gridCol w="1031875"/>
                <a:gridCol w="1031875"/>
              </a:tblGrid>
              <a:tr h="106667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2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ผลการดำเนินงาน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ปีงบประมาณ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2539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255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255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3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255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4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255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5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255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6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จำนวนผลงาน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อัตราการเกิดภาวะไม่พึงประสงค์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เวลาที่ใช้ในการให้บริการ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แรงงานที่ใช้ในการให้บริการ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ความพึงพอใจของผู้รับบริการ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ความพึงพอใจของผู้บริหาร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ความพึงพอใจของผู้ให้บริการ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ค่าใช้จ่าย/ต้นทุน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ค่าใช้จ่ายที่สามารถประหยัดได้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N/A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    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ด้าน</a:t>
                      </a:r>
                      <a:r>
                        <a:rPr kumimoji="0" lang="th-TH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ผู้รับบริการ</a:t>
                      </a:r>
                      <a:endParaRPr kumimoji="0" lang="en-US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    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ด้านหน่วยงาน/</a:t>
                      </a:r>
                      <a:r>
                        <a:rPr kumimoji="0" lang="th-TH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ผู้ให้บริการ</a:t>
                      </a:r>
                      <a:endParaRPr kumimoji="0" lang="th-TH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    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ด้านชุมชน/ประเทศชาติ</a:t>
                      </a:r>
                      <a:endParaRPr kumimoji="0" lang="th-TH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Cordia New" pitchFamily="34" charset="-34"/>
                          <a:cs typeface="Tahoma" pitchFamily="34" charset="0"/>
                        </a:rPr>
                        <a:t>               ฯลฯ</a:t>
                      </a: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67">
                <a:tc>
                  <a:txBody>
                    <a:bodyPr/>
                    <a:lstStyle/>
                    <a:p>
                      <a:pPr marL="0" marR="0" lvl="0" indent="0" algn="thai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Cordia New" pitchFamily="34" charset="-34"/>
                        <a:cs typeface="Tahoma" pitchFamily="34" charset="0"/>
                      </a:endParaRPr>
                    </a:p>
                  </a:txBody>
                  <a:tcPr marL="62791" marR="6279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5937" name="Rectangle 1"/>
          <p:cNvSpPr>
            <a:spLocks noChangeArrowheads="1"/>
          </p:cNvSpPr>
          <p:nvPr/>
        </p:nvSpPr>
        <p:spPr bwMode="auto">
          <a:xfrm>
            <a:off x="239713" y="6610350"/>
            <a:ext cx="172243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en-US" sz="1050" b="1" dirty="0">
                <a:solidFill>
                  <a:srgbClr val="FF0000"/>
                </a:solidFill>
                <a:latin typeface="Tahoma" pitchFamily="34" charset="0"/>
                <a:ea typeface="Cordia New" pitchFamily="34" charset="-34"/>
                <a:cs typeface="Tahoma" pitchFamily="34" charset="0"/>
              </a:rPr>
              <a:t>N/A: No data available</a:t>
            </a:r>
            <a:endParaRPr lang="en-US" sz="1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76200" y="76200"/>
            <a:ext cx="8915400" cy="1447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 fontAlgn="auto">
              <a:lnSpc>
                <a:spcPct val="80000"/>
              </a:lnSpc>
              <a:defRPr/>
            </a:pPr>
            <a:endParaRPr lang="th-TH" sz="1100" b="1" dirty="0">
              <a:latin typeface="Tahoma" pitchFamily="34" charset="0"/>
              <a:ea typeface="+mj-ea"/>
              <a:cs typeface="Tahoma" pitchFamily="34" charset="0"/>
            </a:endParaRPr>
          </a:p>
          <a:p>
            <a:pPr algn="ctr" fontAlgn="auto">
              <a:lnSpc>
                <a:spcPct val="80000"/>
              </a:lnSpc>
              <a:defRPr/>
            </a:pPr>
            <a:r>
              <a:rPr lang="th-TH" sz="4000" b="1" dirty="0">
                <a:latin typeface="Tahoma" pitchFamily="34" charset="0"/>
                <a:ea typeface="+mj-ea"/>
                <a:cs typeface="Tahoma" pitchFamily="34" charset="0"/>
              </a:rPr>
              <a:t>เปรียบเทียบผลการดำเนินงาน </a:t>
            </a:r>
          </a:p>
          <a:p>
            <a:pPr algn="ctr">
              <a:lnSpc>
                <a:spcPct val="80000"/>
              </a:lnSpc>
              <a:defRPr/>
            </a:pP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ea typeface="+mj-ea"/>
                <a:cs typeface="Tahoma" pitchFamily="34" charset="0"/>
              </a:rPr>
              <a:t>ระหว่าง</a:t>
            </a:r>
            <a:r>
              <a:rPr lang="th-TH" sz="2800" b="1" dirty="0">
                <a:latin typeface="Tahoma" pitchFamily="34" charset="0"/>
                <a:ea typeface="+mj-ea"/>
                <a:cs typeface="Tahoma" pitchFamily="34" charset="0"/>
              </a:rPr>
              <a:t> </a:t>
            </a:r>
            <a:r>
              <a:rPr lang="th-TH" sz="2800" b="1" dirty="0">
                <a:latin typeface="Tahoma" pitchFamily="34" charset="0"/>
                <a:cs typeface="Tahoma" pitchFamily="34" charset="0"/>
              </a:rPr>
              <a:t>ก่อน </a:t>
            </a:r>
            <a:r>
              <a:rPr lang="th-TH" sz="1600" b="1" dirty="0">
                <a:latin typeface="Tahoma" pitchFamily="34" charset="0"/>
                <a:cs typeface="Tahoma" pitchFamily="34" charset="0"/>
              </a:rPr>
              <a:t>(</a:t>
            </a:r>
            <a:r>
              <a:rPr lang="th-TH" sz="1600" b="1" dirty="0">
                <a:latin typeface="Tahoma" pitchFamily="34" charset="0"/>
                <a:ea typeface="+mj-ea"/>
                <a:cs typeface="Tahoma" pitchFamily="34" charset="0"/>
              </a:rPr>
              <a:t>ปีงบประมาณ </a:t>
            </a:r>
            <a:r>
              <a:rPr lang="en-US" sz="1600" b="1" dirty="0">
                <a:latin typeface="Tahoma" pitchFamily="34" charset="0"/>
                <a:ea typeface="+mj-ea"/>
                <a:cs typeface="Tahoma" pitchFamily="34" charset="0"/>
              </a:rPr>
              <a:t>2552) </a:t>
            </a:r>
            <a:r>
              <a:rPr lang="th-TH" sz="2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กับ</a:t>
            </a:r>
            <a:r>
              <a:rPr lang="th-TH" sz="2800" b="1" dirty="0">
                <a:latin typeface="Tahoma" pitchFamily="34" charset="0"/>
                <a:cs typeface="Tahoma" pitchFamily="34" charset="0"/>
              </a:rPr>
              <a:t> หลัง </a:t>
            </a:r>
            <a:r>
              <a:rPr lang="th-TH" sz="1600" b="1" dirty="0">
                <a:latin typeface="Tahoma" pitchFamily="34" charset="0"/>
                <a:cs typeface="Tahoma" pitchFamily="34" charset="0"/>
              </a:rPr>
              <a:t>(ปีงบประมาณ</a:t>
            </a:r>
            <a:r>
              <a:rPr lang="en-US" sz="1600" b="1" dirty="0">
                <a:latin typeface="Tahoma" pitchFamily="34" charset="0"/>
                <a:cs typeface="Tahoma" pitchFamily="34" charset="0"/>
              </a:rPr>
              <a:t> 2553-</a:t>
            </a:r>
            <a:r>
              <a:rPr lang="en-US" sz="1600" b="1" dirty="0">
                <a:latin typeface="Tahoma" pitchFamily="34" charset="0"/>
                <a:ea typeface="+mj-ea"/>
                <a:cs typeface="Tahoma" pitchFamily="34" charset="0"/>
              </a:rPr>
              <a:t>2556) </a:t>
            </a:r>
            <a:endParaRPr lang="th-TH" sz="1600" b="1" dirty="0">
              <a:latin typeface="Tahoma" pitchFamily="34" charset="0"/>
              <a:ea typeface="+mj-ea"/>
              <a:cs typeface="Tahoma" pitchFamily="34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th-TH" sz="28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การนำรูปแบบใหม่ที่พัฒนาขึ้น ไปดำเนินการ</a:t>
            </a:r>
            <a:endParaRPr lang="th-TH" sz="1800" b="1" dirty="0">
              <a:solidFill>
                <a:srgbClr val="0000FF"/>
              </a:solidFill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 descr="bg_admis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ชื่อเรื่อง 1"/>
          <p:cNvSpPr>
            <a:spLocks noGrp="1"/>
          </p:cNvSpPr>
          <p:nvPr>
            <p:ph type="title"/>
          </p:nvPr>
        </p:nvSpPr>
        <p:spPr>
          <a:xfrm>
            <a:off x="519113" y="188913"/>
            <a:ext cx="8229600" cy="936625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th-TH" sz="5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อภิปรายผลการวิจัย</a:t>
            </a:r>
          </a:p>
        </p:txBody>
      </p:sp>
      <p:sp>
        <p:nvSpPr>
          <p:cNvPr id="23555" name="ตัวยึดเนื้อหา 2"/>
          <p:cNvSpPr>
            <a:spLocks noGrp="1"/>
          </p:cNvSpPr>
          <p:nvPr>
            <p:ph idx="1"/>
          </p:nvPr>
        </p:nvSpPr>
        <p:spPr>
          <a:xfrm>
            <a:off x="1187450" y="1412875"/>
            <a:ext cx="7777163" cy="5400675"/>
          </a:xfrm>
        </p:spPr>
        <p:txBody>
          <a:bodyPr rtlCol="0"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36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รูปแบบใหม่ ที่พัฒนาขึ้น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เป็นรูปแบบการดำเนินงาน </a:t>
            </a:r>
            <a:r>
              <a:rPr lang="en-US" sz="19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(Working Model) 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ที่ดี 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มีระบบงาน/วิธีการ ที่เหมาะสม กับพื้นที่ /หน่วยงาน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.........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ที่มีข้อจำกัดด้านบุคลากร 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มีภาระงานมาก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th-TH" sz="1400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3000" b="1" u="sng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เนื่องจากเหตุผล </a:t>
            </a:r>
            <a:r>
              <a:rPr lang="en-US" sz="3000" b="1" u="sng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… </a:t>
            </a:r>
            <a:r>
              <a:rPr lang="th-TH" sz="3000" b="1" u="sng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ประการ คือ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endParaRPr lang="th-TH" sz="1500" b="1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ได้พัฒนาขึ้นจากความร่วมมือร่วมใจ ของผู้ที่เกี่ยวข้อง      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มีการทำงานเป็นทีมอย่างจริงจัง เป็นที่ยอมรับ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จากผู้บริหารและผู้ปฏิบัติงาน สามารถพัฒนาอย่างต่อเนื่อง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โดยไม่เป็นภาระมากนัก กับผู้ปฏิบัติงาน/ผู้ให้บริการ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โดยใช้ทรัพยากรที่มีอยู่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3100" b="1" dirty="0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สอดคล้องกับ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แนวคิดของการวิจัยเชิงปฏิบัติการเพื่อการพัฒนา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ที่เน้นการมีส่วนร่วมในการสร้างและพัฒนารูปแบบ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จากผู้ปฏิบัติงานทุกระดับ ตั้งแต่เริ่มต้น 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โดยใช้ทรัพยากรที่มีอยู่ ให้เกิดประโยชน์สูงสุด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th-TH" sz="1800" b="1" i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1800" b="1" i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สมชาติ โตรักษา, 2548</a:t>
            </a:r>
            <a:r>
              <a:rPr lang="th-TH" sz="1800" b="1" i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)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4" descr="bg_admis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ชื่อเรื่อง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135937" cy="1143000"/>
          </a:xfrm>
        </p:spPr>
        <p:txBody>
          <a:bodyPr/>
          <a:lstStyle/>
          <a:p>
            <a:r>
              <a:rPr lang="th-TH" sz="5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สิ่งที่ได้จากการวิจัยครั้งนี้</a:t>
            </a:r>
          </a:p>
        </p:txBody>
      </p:sp>
      <p:sp>
        <p:nvSpPr>
          <p:cNvPr id="98308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12963" y="1524000"/>
            <a:ext cx="6707187" cy="5105400"/>
          </a:xfrm>
        </p:spPr>
        <p:txBody>
          <a:bodyPr/>
          <a:lstStyle/>
          <a:p>
            <a:pPr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1.ได้ระบบงาน/วิธีการใหม่  ของงาน................ที่เหมาะสม มีคุณภาพและประสิทธิภาพสูง</a:t>
            </a:r>
          </a:p>
          <a:p>
            <a:pPr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 </a:t>
            </a:r>
          </a:p>
          <a:p>
            <a:pPr>
              <a:buFontTx/>
              <a:buNone/>
            </a:pP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2.ได้ผลการดำเนินงาน...........................ที่ดีขึ้น ในกลุ่มเป้าหมาย ทั้งด้านคุณภาพ </a:t>
            </a:r>
            <a:r>
              <a:rPr lang="th-TH" sz="2400" b="1" smtClean="0">
                <a:latin typeface="Tahoma" pitchFamily="34" charset="0"/>
                <a:cs typeface="Tahoma" pitchFamily="34" charset="0"/>
              </a:rPr>
              <a:t>ด้านเวลาในการดำเนินงาน 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และ ด้านความพึงพอใจ ของผู้ปฏิบัติ</a:t>
            </a:r>
          </a:p>
          <a:p>
            <a:pPr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None/>
            </a:pPr>
            <a:r>
              <a:rPr lang="th-TH" sz="2400" b="1" smtClean="0">
                <a:latin typeface="Tahoma" pitchFamily="34" charset="0"/>
                <a:cs typeface="Tahoma" pitchFamily="34" charset="0"/>
              </a:rPr>
              <a:t>3.ได้ข้อมูลที่เกี่ยวข้องกับ</a:t>
            </a:r>
            <a:r>
              <a:rPr lang="th-TH" sz="24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การดำเนินงาน และ ผลการดำเนินงาน............. ที่ชัดเจนถึงวิธีปฏิบัติ</a:t>
            </a:r>
            <a:endParaRPr lang="th-TH" sz="2400" b="1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4.ได้ประสบการณ์การทำงานวิจัยเพื่อแก้ปัญหา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4" descr="bg_admis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134350" cy="2478088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66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ข้อเสนอแนะทั่วไป</a:t>
            </a:r>
            <a:r>
              <a:rPr lang="th-TH" sz="4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4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ในการนำสิ่งที่ได้จากการวิจัยครั้งนี้</a:t>
            </a:r>
            <a:br>
              <a:rPr lang="th-TH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40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 ไปใช้ประโยชน์</a:t>
            </a:r>
            <a:endParaRPr lang="th-TH" sz="4800" b="1" smtClean="0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8548" name="ตัวยึดเนื้อหา 2"/>
          <p:cNvSpPr>
            <a:spLocks noGrp="1"/>
          </p:cNvSpPr>
          <p:nvPr>
            <p:ph idx="1"/>
          </p:nvPr>
        </p:nvSpPr>
        <p:spPr>
          <a:xfrm>
            <a:off x="1066800" y="2698750"/>
            <a:ext cx="7705725" cy="400685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ควรนำแนวคิด แนวทาง และ วิธีการ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ที่ได้ดำเนินการในการวิจัยครั้งนี้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ไปเป็นบทเรียนตัวอย่างของการพัฒนา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ที่ใช้ทรัพยากรที่มีอยู่ ได้อย่าง</a:t>
            </a:r>
            <a:r>
              <a:rPr lang="th-TH" sz="2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มีประสิทธิภาพ 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สามารถนำไปใช้</a:t>
            </a:r>
            <a:r>
              <a:rPr lang="th-TH" sz="28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ในการวางแผน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การดำเนินการพัฒนา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บุคลากร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งาน </a:t>
            </a:r>
            <a:r>
              <a:rPr lang="th-TH" sz="28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หน่วยงาน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องค์การ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ต่างๆ 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ได้อย่างน่าภาคภูมิใจ</a:t>
            </a:r>
          </a:p>
          <a:p>
            <a:pPr marL="0" indent="0"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นำไปสู่ความเจริญก้าวหน้า ของหน่วยงาน/ องค์การ อย่างมั่นคง 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ยั่งยืน ยิ่งๆขึ้น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115888"/>
            <a:ext cx="8583613" cy="1636712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72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ข้อเสนอแนะ</a:t>
            </a:r>
            <a:r>
              <a:rPr lang="th-TH" sz="6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6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</a:br>
            <a:r>
              <a:rPr lang="th-TH" b="1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ในการทำวิจัยต่อไป</a:t>
            </a:r>
            <a:endParaRPr lang="th-TH" sz="4800" b="1" smtClean="0">
              <a:solidFill>
                <a:srgbClr val="CC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1981200"/>
            <a:ext cx="8736013" cy="4681538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th-TH" sz="40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ในการทำวิจัย</a:t>
            </a:r>
            <a:r>
              <a:rPr lang="th-TH" sz="4000" b="1" dirty="0" smtClean="0">
                <a:latin typeface="Tahoma" pitchFamily="34" charset="0"/>
                <a:cs typeface="Tahoma" pitchFamily="34" charset="0"/>
              </a:rPr>
              <a:t>เรื่องเดิม</a:t>
            </a:r>
          </a:p>
          <a:p>
            <a:pPr algn="ctr">
              <a:buFontTx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ควรพัฒนาให้ครอบคลุม  </a:t>
            </a:r>
          </a:p>
          <a:p>
            <a:pPr algn="ctr"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“ตัวชี้วัดผลการดำเนินงาน” ทั้ง 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ด้าน คือ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ด้านปริมาณงาน 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ด้านคุณภาพของผลการดำเนินงาน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rgbClr val="CC00CC"/>
                </a:solidFill>
                <a:latin typeface="Tahoma" pitchFamily="34" charset="0"/>
                <a:cs typeface="Tahoma" pitchFamily="34" charset="0"/>
              </a:rPr>
              <a:t>ด้านระยะเวลาและแรงงานที่ใช้ในการปฏิบัติงาน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ด้านความพึงพอใจของผู้ที่เกี่ยวข้อง 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 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ด้านเศรษฐศาสตร์ของการดำเนินงาน</a:t>
            </a:r>
            <a:endParaRPr lang="th-TH" sz="800" b="1" dirty="0" smtClean="0"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  <a:defRPr/>
            </a:pPr>
            <a:endParaRPr lang="th-TH" sz="8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buFontTx/>
              <a:buNone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ควรทำวิจัยและพัฒนา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R&amp;D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ต่อไป 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จนได้ </a:t>
            </a:r>
          </a:p>
          <a:p>
            <a:pPr algn="ctr">
              <a:buFontTx/>
              <a:buNone/>
              <a:defRPr/>
            </a:pPr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“ตัวแบบ </a:t>
            </a:r>
            <a:r>
              <a:rPr 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(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Prototype</a:t>
            </a:r>
            <a:r>
              <a:rPr lang="en-US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)</a:t>
            </a:r>
            <a:r>
              <a:rPr lang="th-TH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”</a:t>
            </a:r>
            <a:endParaRPr lang="th-TH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ของงาน</a:t>
            </a:r>
            <a:r>
              <a:rPr lang="th-TH" altLang="zh-CN" sz="2400" b="1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..........................</a:t>
            </a:r>
            <a:endParaRPr lang="th-TH" sz="2400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ที่ดี 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มีประสิทธิภาพสูง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ยิ่งๆขึ้น</a:t>
            </a: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 อย่างยั่งยืน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4" descr="bg_admis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79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ชื่อเรื่อง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35975" cy="11430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th-TH" sz="6000" b="1" dirty="0" smtClean="0">
                <a:latin typeface="Tahoma" pitchFamily="34" charset="0"/>
                <a:cs typeface="Tahoma" pitchFamily="34" charset="0"/>
              </a:rPr>
              <a:t>ในการทำวิจัยเรื่องใหม่</a:t>
            </a:r>
          </a:p>
        </p:txBody>
      </p:sp>
      <p:sp>
        <p:nvSpPr>
          <p:cNvPr id="111620" name="ตัวยึดเนื้อหา 2"/>
          <p:cNvSpPr>
            <a:spLocks noGrp="1"/>
          </p:cNvSpPr>
          <p:nvPr>
            <p:ph idx="1"/>
          </p:nvPr>
        </p:nvSpPr>
        <p:spPr>
          <a:xfrm>
            <a:off x="1187450" y="1447800"/>
            <a:ext cx="7750175" cy="5221288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ควรนำหลักการ 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วิธีการ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ของการวิจัยพัฒนาเชิงทดลองนี้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ไปใช้ในการเพิ่มคุณค่า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จากสิ่งที่ได้จากการดำเนินงาน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ในทุกๆกิจกรรม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800" b="1" smtClean="0">
                <a:latin typeface="Tahoma" pitchFamily="34" charset="0"/>
                <a:cs typeface="Tahoma" pitchFamily="34" charset="0"/>
              </a:rPr>
              <a:t>โดยใช้แนวคิด </a:t>
            </a:r>
            <a:r>
              <a:rPr lang="th-TH" sz="2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หลักการ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2800" b="1" smtClean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800" b="1" smtClean="0">
                <a:latin typeface="Tahoma" pitchFamily="34" charset="0"/>
                <a:cs typeface="Tahoma" pitchFamily="34" charset="0"/>
              </a:rPr>
              <a:t> วิธีการ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ของ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lang="th-TH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การจัดการความรู้</a:t>
            </a:r>
            <a:endParaRPr lang="th-TH" sz="2400" b="1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(Knowledge Management: </a:t>
            </a:r>
            <a:r>
              <a:rPr lang="en-US" sz="18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KM</a:t>
            </a:r>
            <a:r>
              <a:rPr lang="en-US" sz="18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) </a:t>
            </a:r>
            <a:endParaRPr lang="th-TH" sz="18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2400" b="1" smtClean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การพัฒนาชุมชนอย่างยั่งยืน </a:t>
            </a:r>
            <a:endParaRPr lang="en-US" sz="2400" b="1" smtClean="0">
              <a:solidFill>
                <a:srgbClr val="660066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1800" b="1" smtClean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(Sustainable Community Development) </a:t>
            </a:r>
            <a:endParaRPr lang="th-TH" sz="2000" b="1" smtClean="0">
              <a:solidFill>
                <a:srgbClr val="660066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u="sng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b="1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การพัฒนาด้วย </a:t>
            </a:r>
            <a:endParaRPr lang="en-US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ublic-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rivate-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artnership: </a:t>
            </a:r>
            <a:r>
              <a:rPr lang="en-US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PPP</a:t>
            </a:r>
            <a:r>
              <a:rPr lang="en-US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400" b="1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660066"/>
                </a:solidFill>
                <a:latin typeface="Tahoma" pitchFamily="34" charset="0"/>
                <a:cs typeface="Tahoma" pitchFamily="34" charset="0"/>
              </a:rPr>
              <a:t>เน้นการใช้หลักเศรษฐกิจพอเพียง </a:t>
            </a:r>
          </a:p>
          <a:p>
            <a:pPr marL="0" indent="0"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ด้วยการบูรณาการ</a:t>
            </a:r>
            <a:r>
              <a:rPr lang="th-TH" sz="24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จากทุกภาคส่วน</a:t>
            </a:r>
            <a:r>
              <a:rPr lang="th-TH" sz="2400" b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อย่างกลมกลืน</a:t>
            </a:r>
            <a:endParaRPr lang="th-TH" sz="2400" b="1" smtClean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Image" r:id="rId4" imgW="4825397" imgH="6984127" progId="Photoshop.Image.8">
                  <p:embed/>
                </p:oleObj>
              </mc:Choice>
              <mc:Fallback>
                <p:oleObj name="Image" r:id="rId4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12" name="Rectangle 48"/>
          <p:cNvSpPr>
            <a:spLocks noChangeArrowheads="1"/>
          </p:cNvSpPr>
          <p:nvPr/>
        </p:nvSpPr>
        <p:spPr bwMode="auto">
          <a:xfrm>
            <a:off x="152400" y="457200"/>
            <a:ext cx="8839200" cy="914400"/>
          </a:xfrm>
          <a:prstGeom prst="rect">
            <a:avLst/>
          </a:prstGeom>
          <a:noFill/>
          <a:ln w="57150" cmpd="dbl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th-TH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รูปภาพที่เกี่ยวข้องกับการดำเนินงาน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0" y="1719263"/>
          <a:ext cx="8991600" cy="4754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200"/>
                <a:gridCol w="2997200"/>
                <a:gridCol w="2997200"/>
              </a:tblGrid>
              <a:tr h="2834450"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endParaRPr lang="th-TH" sz="2400" b="1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th-TH" sz="2400" b="1" dirty="0" smtClean="0">
                          <a:solidFill>
                            <a:srgbClr val="00B05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ภาพก่อนพัฒนา</a:t>
                      </a:r>
                    </a:p>
                    <a:p>
                      <a:pPr algn="ctr">
                        <a:lnSpc>
                          <a:spcPct val="250000"/>
                        </a:lnSpc>
                      </a:pPr>
                      <a:endParaRPr lang="th-TH" sz="24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0000FF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ภาพการพัฒนาปี๑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FF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ภาพการพัฒนาปี๒</a:t>
                      </a:r>
                    </a:p>
                  </a:txBody>
                  <a:tcPr marT="45717" marB="45717"/>
                </a:tc>
              </a:tr>
              <a:tr h="1920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cs typeface="Tahoma" pitchFamily="34" charset="0"/>
                        </a:rPr>
                        <a:t>ภาพการพัฒนาปี๓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cs typeface="Tahoma" pitchFamily="34" charset="0"/>
                        </a:rPr>
                        <a:t>ภาพผลการวิจัย</a:t>
                      </a:r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cs typeface="Tahoma" pitchFamily="34" charset="0"/>
                        </a:rPr>
                        <a:t>ภาพประกอบอื่น</a:t>
                      </a:r>
                    </a:p>
                  </a:txBody>
                  <a:tcPr marT="45717" marB="45717"/>
                </a:tc>
              </a:tr>
            </a:tbl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รูปภาพ 5" descr="thank-you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463"/>
            <a:ext cx="9144000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รูปภาพ 6" descr="imag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19250" y="3141663"/>
            <a:ext cx="6065838" cy="3473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81000" y="5562600"/>
            <a:ext cx="8382000" cy="1108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Slide </a:t>
            </a:r>
            <a:r>
              <a:rPr lang="th-TH" sz="6600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จบ</a:t>
            </a:r>
            <a:endParaRPr lang="th-TH" sz="16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050" name="Rectangle 2"/>
          <p:cNvSpPr>
            <a:spLocks noChangeArrowheads="1"/>
          </p:cNvSpPr>
          <p:nvPr/>
        </p:nvSpPr>
        <p:spPr bwMode="auto">
          <a:xfrm>
            <a:off x="533400" y="280988"/>
            <a:ext cx="8153400" cy="26352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 bIns="0">
            <a:spAutoFit/>
          </a:bodyPr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th-TH" sz="72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การนำเสนอ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sz="6600" b="1" i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ผลงานวิจัย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th-TH" sz="6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ฉบับย่อ</a:t>
            </a:r>
            <a:endParaRPr lang="en-US" sz="6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54051" name="Rectangle 3"/>
          <p:cNvSpPr>
            <a:spLocks noChangeArrowheads="1"/>
          </p:cNvSpPr>
          <p:nvPr/>
        </p:nvSpPr>
        <p:spPr bwMode="auto">
          <a:xfrm>
            <a:off x="457200" y="3236913"/>
            <a:ext cx="8305800" cy="354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1.Slide</a:t>
            </a:r>
            <a:r>
              <a:rPr lang="th-TH" sz="44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เปิดตัว</a:t>
            </a:r>
            <a:endParaRPr lang="en-US" sz="44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lang="th-TH" sz="40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ชื่อเรื่อง </a:t>
            </a:r>
            <a:r>
              <a:rPr lang="th-TH" sz="4000" b="1" dirty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4000" b="1" dirty="0">
                <a:solidFill>
                  <a:srgbClr val="CC00FF"/>
                </a:solidFill>
                <a:latin typeface="Tahoma" pitchFamily="34" charset="0"/>
                <a:cs typeface="Tahoma" pitchFamily="34" charset="0"/>
              </a:rPr>
              <a:t> ชื่อผู้วิจัย</a:t>
            </a:r>
            <a:endParaRPr lang="en-US" sz="4000" b="1" dirty="0">
              <a:solidFill>
                <a:srgbClr val="CC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3.</a:t>
            </a:r>
            <a:r>
              <a:rPr lang="th-TH" sz="40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วัตถุประสงค์</a:t>
            </a:r>
            <a:endParaRPr lang="en-US" sz="40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4.</a:t>
            </a:r>
            <a:r>
              <a:rPr lang="th-TH" sz="4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ผลการวิจัย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5.</a:t>
            </a:r>
            <a:r>
              <a:rPr lang="th-TH" sz="40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ภาพประกอบ (เพิ่มความเข้าใจ)</a:t>
            </a:r>
          </a:p>
          <a:p>
            <a:pPr algn="ctr" eaLnBrk="0" hangingPunct="0">
              <a:lnSpc>
                <a:spcPct val="85000"/>
              </a:lnSpc>
              <a:spcBef>
                <a:spcPts val="0"/>
              </a:spcBef>
              <a:defRPr/>
            </a:pPr>
            <a:r>
              <a:rPr lang="en-US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6.Slide </a:t>
            </a:r>
            <a:r>
              <a:rPr lang="th-TH" sz="4400" b="1" dirty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จบการนำเสนอ</a:t>
            </a:r>
            <a:endParaRPr lang="en-US" sz="4400" b="1" dirty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8316913" y="188913"/>
          <a:ext cx="3984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Image" r:id="rId3" imgW="4825397" imgH="6984127" progId="Photoshop.Image.8">
                  <p:embed/>
                </p:oleObj>
              </mc:Choice>
              <mc:Fallback>
                <p:oleObj name="Image" r:id="rId3" imgW="4825397" imgH="6984127" progId="Photoshop.Imag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913" y="188913"/>
                        <a:ext cx="398462" cy="5207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3366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5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051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1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020763"/>
          </a:xfrm>
          <a:ln w="38100" cmpd="dbl">
            <a:solidFill>
              <a:srgbClr val="CC3300"/>
            </a:solidFill>
            <a:headEnd type="none" w="sm" len="sm"/>
            <a:tailEnd type="none" w="sm" len="sm"/>
          </a:ln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กิจกรรมสร้างสรรค์</a:t>
            </a:r>
            <a:r>
              <a:rPr lang="en-US" sz="6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891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8686800" cy="4724400"/>
          </a:xfrm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4800" b="1" u="sng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ขอให้พวกเรา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en-US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1.</a:t>
            </a: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เข้ากลุ่มกับเพื่อน</a:t>
            </a:r>
            <a:r>
              <a:rPr kumimoji="1" lang="th-TH" sz="3600" b="1" dirty="0" smtClean="0">
                <a:latin typeface="Tahoma" pitchFamily="34" charset="0"/>
                <a:cs typeface="Tahoma" pitchFamily="34" charset="0"/>
              </a:rPr>
              <a:t>ตามที่จัดให้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en-US" sz="36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2.</a:t>
            </a:r>
            <a:r>
              <a:rPr kumimoji="1" lang="th-TH" sz="36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ช่วยกันคัดเลือก </a:t>
            </a:r>
            <a:r>
              <a:rPr lang="en-US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</a:t>
            </a:r>
            <a:r>
              <a:rPr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แท้</a:t>
            </a:r>
            <a:r>
              <a:rPr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ดี</a:t>
            </a:r>
            <a:endParaRPr kumimoji="1" lang="th-TH" sz="3600" b="1" dirty="0" smtClean="0">
              <a:solidFill>
                <a:srgbClr val="FF00FF"/>
              </a:solidFill>
              <a:latin typeface="Tahoma" pitchFamily="34" charset="0"/>
              <a:cs typeface="Tahoma" pitchFamily="34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จาก</a:t>
            </a:r>
            <a:r>
              <a:rPr kumimoji="1"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เรื่อง </a:t>
            </a:r>
            <a:r>
              <a:rPr lang="en-US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R2R </a:t>
            </a:r>
            <a:r>
              <a:rPr kumimoji="1"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ของสมาชิก</a:t>
            </a: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กลุ่ม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36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ที่กลุ่มชอบมากๆ</a:t>
            </a:r>
          </a:p>
          <a:p>
            <a:pPr algn="ctr">
              <a:lnSpc>
                <a:spcPct val="85000"/>
              </a:lnSpc>
              <a:buFontTx/>
              <a:buNone/>
              <a:defRPr/>
            </a:pP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มานำเสนอเป็น </a:t>
            </a:r>
            <a:r>
              <a:rPr kumimoji="1"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ผลงานวิจัย </a:t>
            </a:r>
            <a:r>
              <a:rPr kumimoji="1" lang="en-US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R2R </a:t>
            </a: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ฉบับย่อ </a:t>
            </a:r>
            <a:endParaRPr kumimoji="1" lang="en-US" sz="3600" b="1" dirty="0" smtClean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lnSpc>
                <a:spcPct val="85000"/>
              </a:lnSpc>
              <a:buFontTx/>
              <a:buNone/>
              <a:defRPr/>
            </a:pPr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3.</a:t>
            </a:r>
            <a:r>
              <a:rPr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นำมา </a:t>
            </a:r>
            <a:r>
              <a:rPr lang="en-US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KS </a:t>
            </a:r>
            <a:r>
              <a:rPr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กัน </a:t>
            </a:r>
            <a:r>
              <a:rPr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kumimoji="1" lang="th-TH" sz="3600" b="1" dirty="0" smtClean="0">
                <a:solidFill>
                  <a:srgbClr val="FF00FF"/>
                </a:solidFill>
                <a:latin typeface="Tahoma" pitchFamily="34" charset="0"/>
                <a:cs typeface="Tahoma" pitchFamily="34" charset="0"/>
              </a:rPr>
              <a:t>ตามใบงาน</a:t>
            </a:r>
            <a:r>
              <a:rPr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latin typeface="Tahoma" pitchFamily="34" charset="0"/>
                <a:cs typeface="Tahoma" pitchFamily="34" charset="0"/>
              </a:rPr>
              <a:t>ในที่ประชุม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kumimoji="1" lang="th-TH" sz="3600" b="1" dirty="0" smtClean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กลุ่ม</a:t>
            </a:r>
            <a:r>
              <a:rPr lang="th-TH" sz="3600" b="1" dirty="0" smtClean="0">
                <a:latin typeface="Tahoma" pitchFamily="34" charset="0"/>
                <a:cs typeface="Tahoma" pitchFamily="34" charset="0"/>
              </a:rPr>
              <a:t>ละ </a:t>
            </a:r>
            <a:r>
              <a:rPr lang="th-TH" sz="3600" b="1" dirty="0" smtClean="0">
                <a:solidFill>
                  <a:srgbClr val="FF0000"/>
                </a:solidFill>
                <a:latin typeface="AgincortExtended"/>
                <a:cs typeface="Tahoma" pitchFamily="34" charset="0"/>
              </a:rPr>
              <a:t>~</a:t>
            </a:r>
            <a:r>
              <a:rPr lang="en-US" sz="36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latin typeface="Tahoma" pitchFamily="34" charset="0"/>
                <a:cs typeface="Tahoma" pitchFamily="34" charset="0"/>
              </a:rPr>
              <a:t>นาที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1331" grpId="0"/>
    </p:bldLst>
  </p:timing>
</p:sld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38130</TotalTime>
  <Words>7697</Words>
  <Application>Microsoft Office PowerPoint</Application>
  <PresentationFormat>On-screen Show (4:3)</PresentationFormat>
  <Paragraphs>1541</Paragraphs>
  <Slides>125</Slides>
  <Notes>33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125</vt:i4>
      </vt:variant>
    </vt:vector>
  </HeadingPairs>
  <TitlesOfParts>
    <vt:vector size="130" baseType="lpstr">
      <vt:lpstr>การออกแบบเริ่มต้น</vt:lpstr>
      <vt:lpstr>Photo Editor Photo</vt:lpstr>
      <vt:lpstr>Document</vt:lpstr>
      <vt:lpstr>Clip</vt:lpstr>
      <vt:lpstr>Image</vt:lpstr>
      <vt:lpstr>การพัฒนางานตามภารกิจหลัก สู่งานวิจัย “จากงานประจำสู่งานวิจัย” (Routine to Research: R2R)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Research Design</vt:lpstr>
      <vt:lpstr>สิ่งที่ใช้ในการทดลอง  Research Intervention </vt:lpstr>
      <vt:lpstr>พื้นที่วิจัย </vt:lpstr>
      <vt:lpstr>ประชากร และ กลุ่มตัวอย่าง (Population &amp; Sample) </vt:lpstr>
      <vt:lpstr>เครื่องมือ ที่ใช้ในการเก็บข้อมูลการวิจัย (Research Instruments for Data Collection)</vt:lpstr>
      <vt:lpstr>PowerPoint Presentation</vt:lpstr>
      <vt:lpstr>ขั้นตอนในการทำวิจัย </vt:lpstr>
      <vt:lpstr>ขั้นตอน และ วิธีการ ในการสร้างและพัฒนารูปแบบการดำเนินงานใหม่</vt:lpstr>
      <vt:lpstr>ขั้นตอน และ วิธีการ (ต่อ)</vt:lpstr>
      <vt:lpstr>การวิเคราะห์ข้อมูลในการวิจัย  Data Analysis</vt:lpstr>
      <vt:lpstr>การวิเคราะห์ข้อมูล และ สถิติที่ใช้</vt:lpstr>
      <vt:lpstr>PowerPoint Presentation</vt:lpstr>
      <vt:lpstr>สิ่งที่ได้จากการวิจัยครั้งนี้</vt:lpstr>
      <vt:lpstr>PowerPoint Presentation</vt:lpstr>
      <vt:lpstr>ประเด็นวิเคราะห์ สิ่งที่ได้จากการวิจัยครั้งนี้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เป้าหมายแรกของพวกเรา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การพัฒนางาน...................... หน่วยงาน............. องค์การ........... พ.ศ.2552-2556 ด้วยวิธี................ AN IMPROVEMENT OF …………….…………… AT ………………, ………………,  2009-2013, BY …………………………………   โดย ........ ........ ........ ....... ....... ....... และคณะ  (ทีม สหสาชาวิชาชีพ สหองค์การ/กระทรวง/ภาคส่วน)</vt:lpstr>
      <vt:lpstr>วัตถุประสงค์การวิจัย</vt:lpstr>
      <vt:lpstr>Research Design</vt:lpstr>
      <vt:lpstr>ขั้นตอนในการทำวิจัย </vt:lpstr>
      <vt:lpstr>การวิเคราะห์ข้อมูล</vt:lpstr>
      <vt:lpstr>PowerPoint Presentation</vt:lpstr>
      <vt:lpstr>สรุปได้ ดังนี้</vt:lpstr>
      <vt:lpstr>เปรียบเทียบความแตกต่าง ระหว่างรูปแบบใหม่ที่พัฒนาขึ้นกับรูปแบบเดิม</vt:lpstr>
      <vt:lpstr>PowerPoint Presentation</vt:lpstr>
      <vt:lpstr>อภิปรายผลการวิจัย</vt:lpstr>
      <vt:lpstr>สิ่งที่ได้จากการวิจัยครั้งนี้</vt:lpstr>
      <vt:lpstr>ข้อเสนอแนะทั่วไป  ในการนำสิ่งที่ได้จากการวิจัยครั้งนี้  ไปใช้ประโยชน์</vt:lpstr>
      <vt:lpstr>ข้อเสนอแนะ ในการทำวิจัยต่อไป</vt:lpstr>
      <vt:lpstr>ในการทำวิจัยเรื่องใหม่</vt:lpstr>
      <vt:lpstr>PowerPoint Presentation</vt:lpstr>
      <vt:lpstr>PowerPoint Presentation</vt:lpstr>
      <vt:lpstr>PowerPoint Presentation</vt:lpstr>
      <vt:lpstr>กิจกรรมสร้างสรรค์ </vt:lpstr>
      <vt:lpstr>ขอให้พวกเราแต่ละกลุ่ม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Organization Development by SOAR Technique</vt:lpstr>
      <vt:lpstr>PowerPoint Presentation</vt:lpstr>
      <vt:lpstr>PowerPoint Presentation</vt:lpstr>
      <vt:lpstr>Question &amp; Answer</vt:lpstr>
      <vt:lpstr>PowerPoint Presentation</vt:lpstr>
      <vt:lpstr>PowerPoint Presentation</vt:lpstr>
      <vt:lpstr>PowerPoint Presentation</vt:lpstr>
      <vt:lpstr>PowerPoint Presentation</vt:lpstr>
      <vt:lpstr>การติดตาม  ประเมิน  และ ส่งเสริม  ผลการฝึกอบรม ครั้งนี้</vt:lpstr>
      <vt:lpstr>PowerPoint Presentation</vt:lpstr>
      <vt:lpstr>Post-test หลังการฝึกอบรม  หมวด ๗</vt:lpstr>
      <vt:lpstr>PowerPoint Presentation</vt:lpstr>
      <vt:lpstr>PowerPoint Presentation</vt:lpstr>
      <vt:lpstr>PowerPoint Presentation</vt:lpstr>
    </vt:vector>
  </TitlesOfParts>
  <Company>Dream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A007</dc:creator>
  <cp:lastModifiedBy>SORN</cp:lastModifiedBy>
  <cp:revision>965</cp:revision>
  <dcterms:created xsi:type="dcterms:W3CDTF">2005-05-18T01:41:33Z</dcterms:created>
  <dcterms:modified xsi:type="dcterms:W3CDTF">2014-12-03T12:34:43Z</dcterms:modified>
</cp:coreProperties>
</file>